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y="5143500" cx="9144000"/>
  <p:notesSz cx="6858000" cy="9144000"/>
  <p:embeddedFontLst>
    <p:embeddedFont>
      <p:font typeface="Anton"/>
      <p:regular r:id="rId56"/>
    </p:embeddedFont>
    <p:embeddedFont>
      <p:font typeface="Roboto"/>
      <p:regular r:id="rId57"/>
      <p:bold r:id="rId58"/>
      <p:italic r:id="rId59"/>
      <p:boldItalic r:id="rId60"/>
    </p:embeddedFont>
    <p:embeddedFont>
      <p:font typeface="Inter"/>
      <p:bold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AF4B47-6136-4A50-B794-FE51038C1FBC}">
  <a:tblStyle styleId="{4FAF4B47-6136-4A50-B794-FE51038C1FB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Inter-boldItalic.fntdata"/><Relationship Id="rId61" Type="http://schemas.openxmlformats.org/officeDocument/2006/relationships/font" Target="fonts/Inter-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Roboto-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Roboto-regular.fntdata"/><Relationship Id="rId12" Type="http://schemas.openxmlformats.org/officeDocument/2006/relationships/slide" Target="slides/slide5.xml"/><Relationship Id="rId56" Type="http://schemas.openxmlformats.org/officeDocument/2006/relationships/font" Target="fonts/Anton-regular.fntdata"/><Relationship Id="rId15" Type="http://schemas.openxmlformats.org/officeDocument/2006/relationships/slide" Target="slides/slide8.xml"/><Relationship Id="rId59" Type="http://schemas.openxmlformats.org/officeDocument/2006/relationships/font" Target="fonts/Roboto-italic.fntdata"/><Relationship Id="rId14" Type="http://schemas.openxmlformats.org/officeDocument/2006/relationships/slide" Target="slides/slide7.xml"/><Relationship Id="rId58" Type="http://schemas.openxmlformats.org/officeDocument/2006/relationships/font" Target="fonts/Roboto-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afbd101ae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31afbd101ae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1afbd101ae_2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31afbd101ae_2_2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1afbd101ae_2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31afbd101ae_2_3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ca13c9b52a13b34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ca13c9b52a13b34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1afbd101ae_2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31afbd101ae_2_3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1f152dd28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31f152dd280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1afbd101ae_2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31afbd101ae_2_3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1afbd101ae_2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31afbd101ae_2_4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1afbd101ae_2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31afbd101ae_2_4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1afbd101ae_2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g31afbd101ae_2_4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1afbd101ae_2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g31afbd101ae_2_5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1afbd101ae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31afbd101ae_2_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1afbd101ae_2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g31afbd101ae_2_5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1afbd101ae_2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g31afbd101ae_2_5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1afbd101ae_2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g31afbd101ae_2_5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31afbd101ae_2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g31afbd101ae_2_6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1afbd101ae_2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31afbd101ae_2_6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31afbd101ae_2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g31afbd101ae_2_6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31afbd101ae_2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g31afbd101ae_2_6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31afbd101ae_2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g31afbd101ae_2_6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31afbd101ae_2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g31afbd101ae_2_7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31a826b65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g31a826b65f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ca13c9b52a13b3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3ca13c9b52a13b34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1afbd101ae_2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g31afbd101ae_2_7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31afbd101ae_2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g31afbd101ae_2_8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31afbd101ae_2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g31afbd101ae_2_8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31afbd101ae_2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g31afbd101ae_2_9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1cf5e445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g31cf5e445d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31afbd101ae_2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g31afbd101ae_2_9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31f320634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31f320634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31afbd101ae_2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g31afbd101ae_2_9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31afbd101ae_2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g31afbd101ae_2_9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31afbd101ae_2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g31afbd101ae_2_9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afbd101ae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31afbd101ae_2_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31afbd101ae_2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g31afbd101ae_2_10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31afbd101ae_2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g31afbd101ae_2_10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31afbd101ae_2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g31afbd101ae_2_10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31a826b65f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g31a826b65fd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31afbd101ae_2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g31afbd101ae_2_1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31afbd101ae_2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g31afbd101ae_2_1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31b9d0c59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g31b9d0c594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31b9d0c594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g31b9d0c5949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31afbd101ae_2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g31afbd101ae_2_11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1afbd101ae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31afbd101ae_2_1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1afbd101ae_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31afbd101ae_2_1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1afbd101ae_2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31afbd101ae_2_2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1aaa21fe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31aaa21fef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1afbd101ae_2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31afbd101ae_2_2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32.png"/><Relationship Id="rId5" Type="http://schemas.openxmlformats.org/officeDocument/2006/relationships/image" Target="../media/image45.png"/><Relationship Id="rId6" Type="http://schemas.openxmlformats.org/officeDocument/2006/relationships/image" Target="../media/image34.png"/><Relationship Id="rId7"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16.png"/><Relationship Id="rId5" Type="http://schemas.openxmlformats.org/officeDocument/2006/relationships/image" Target="../media/image40.png"/><Relationship Id="rId6" Type="http://schemas.openxmlformats.org/officeDocument/2006/relationships/image" Target="../media/image43.png"/><Relationship Id="rId7"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35.png"/><Relationship Id="rId5" Type="http://schemas.openxmlformats.org/officeDocument/2006/relationships/image" Target="../media/image31.png"/><Relationship Id="rId6"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11.png"/><Relationship Id="rId8"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35.png"/><Relationship Id="rId6"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49.png"/><Relationship Id="rId5" Type="http://schemas.openxmlformats.org/officeDocument/2006/relationships/image" Target="../media/image42.png"/><Relationship Id="rId6"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37.png"/><Relationship Id="rId6" Type="http://schemas.openxmlformats.org/officeDocument/2006/relationships/image" Target="../media/image47.png"/><Relationship Id="rId7"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7.jpg"/><Relationship Id="rId6" Type="http://schemas.openxmlformats.org/officeDocument/2006/relationships/image" Target="../media/image6.jpg"/><Relationship Id="rId7"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62.png"/><Relationship Id="rId5" Type="http://schemas.openxmlformats.org/officeDocument/2006/relationships/image" Target="../media/image50.png"/><Relationship Id="rId6" Type="http://schemas.openxmlformats.org/officeDocument/2006/relationships/image" Target="../media/image60.png"/><Relationship Id="rId7"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66.png"/><Relationship Id="rId7"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54.png"/><Relationship Id="rId5"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75.png"/><Relationship Id="rId5" Type="http://schemas.openxmlformats.org/officeDocument/2006/relationships/image" Target="../media/image65.png"/><Relationship Id="rId6"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48.png"/><Relationship Id="rId5" Type="http://schemas.openxmlformats.org/officeDocument/2006/relationships/image" Target="../media/image61.png"/><Relationship Id="rId6" Type="http://schemas.openxmlformats.org/officeDocument/2006/relationships/image" Target="../media/image70.png"/><Relationship Id="rId7" Type="http://schemas.openxmlformats.org/officeDocument/2006/relationships/image" Target="../media/image7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55.png"/><Relationship Id="rId5" Type="http://schemas.openxmlformats.org/officeDocument/2006/relationships/image" Target="../media/image67.png"/><Relationship Id="rId6"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58.png"/><Relationship Id="rId5" Type="http://schemas.openxmlformats.org/officeDocument/2006/relationships/image" Target="../media/image74.png"/><Relationship Id="rId6" Type="http://schemas.openxmlformats.org/officeDocument/2006/relationships/image" Target="../media/image64.png"/><Relationship Id="rId7" Type="http://schemas.openxmlformats.org/officeDocument/2006/relationships/image" Target="../media/image7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58.png"/><Relationship Id="rId5" Type="http://schemas.openxmlformats.org/officeDocument/2006/relationships/image" Target="../media/image76.png"/><Relationship Id="rId6"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image" Target="../media/image58.png"/><Relationship Id="rId5" Type="http://schemas.openxmlformats.org/officeDocument/2006/relationships/image" Target="../media/image87.png"/><Relationship Id="rId6" Type="http://schemas.openxmlformats.org/officeDocument/2006/relationships/image" Target="../media/image7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6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6.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72.png"/><Relationship Id="rId6" Type="http://schemas.openxmlformats.org/officeDocument/2006/relationships/image" Target="../media/image81.png"/><Relationship Id="rId7" Type="http://schemas.openxmlformats.org/officeDocument/2006/relationships/image" Target="../media/image7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6.png"/><Relationship Id="rId4" Type="http://schemas.openxmlformats.org/officeDocument/2006/relationships/image" Target="../media/image58.png"/><Relationship Id="rId5" Type="http://schemas.openxmlformats.org/officeDocument/2006/relationships/image" Target="../media/image8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90.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6.png"/><Relationship Id="rId4" Type="http://schemas.openxmlformats.org/officeDocument/2006/relationships/image" Target="../media/image58.png"/><Relationship Id="rId5" Type="http://schemas.openxmlformats.org/officeDocument/2006/relationships/image" Target="../media/image86.png"/><Relationship Id="rId6" Type="http://schemas.openxmlformats.org/officeDocument/2006/relationships/image" Target="../media/image82.png"/><Relationship Id="rId7" Type="http://schemas.openxmlformats.org/officeDocument/2006/relationships/image" Target="../media/image84.png"/><Relationship Id="rId8" Type="http://schemas.openxmlformats.org/officeDocument/2006/relationships/image" Target="../media/image8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6.png"/><Relationship Id="rId4" Type="http://schemas.openxmlformats.org/officeDocument/2006/relationships/image" Target="../media/image58.png"/><Relationship Id="rId5" Type="http://schemas.openxmlformats.org/officeDocument/2006/relationships/image" Target="../media/image80.png"/><Relationship Id="rId6" Type="http://schemas.openxmlformats.org/officeDocument/2006/relationships/image" Target="../media/image9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6.png"/><Relationship Id="rId4" Type="http://schemas.openxmlformats.org/officeDocument/2006/relationships/image" Target="../media/image88.png"/><Relationship Id="rId5" Type="http://schemas.openxmlformats.org/officeDocument/2006/relationships/image" Target="../media/image91.png"/><Relationship Id="rId6" Type="http://schemas.openxmlformats.org/officeDocument/2006/relationships/image" Target="../media/image97.png"/><Relationship Id="rId7" Type="http://schemas.openxmlformats.org/officeDocument/2006/relationships/image" Target="../media/image9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6.png"/><Relationship Id="rId4" Type="http://schemas.openxmlformats.org/officeDocument/2006/relationships/image" Target="../media/image54.png"/><Relationship Id="rId5" Type="http://schemas.openxmlformats.org/officeDocument/2006/relationships/image" Target="../media/image9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6.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6.png"/><Relationship Id="rId4" Type="http://schemas.openxmlformats.org/officeDocument/2006/relationships/image" Target="../media/image96.png"/><Relationship Id="rId5" Type="http://schemas.openxmlformats.org/officeDocument/2006/relationships/image" Target="../media/image8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6.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16.png"/><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1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18.png"/><Relationship Id="rId7"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128" name="Shape 128"/>
        <p:cNvGrpSpPr/>
        <p:nvPr/>
      </p:nvGrpSpPr>
      <p:grpSpPr>
        <a:xfrm>
          <a:off x="0" y="0"/>
          <a:ext cx="0" cy="0"/>
          <a:chOff x="0" y="0"/>
          <a:chExt cx="0" cy="0"/>
        </a:xfrm>
      </p:grpSpPr>
      <p:sp>
        <p:nvSpPr>
          <p:cNvPr id="129" name="Google Shape;129;p25"/>
          <p:cNvSpPr/>
          <p:nvPr/>
        </p:nvSpPr>
        <p:spPr>
          <a:xfrm>
            <a:off x="4763" y="0"/>
            <a:ext cx="4638308" cy="5152545"/>
          </a:xfrm>
          <a:custGeom>
            <a:rect b="b" l="l" r="r" t="t"/>
            <a:pathLst>
              <a:path extrusionOk="0" h="8107172" w="7298055">
                <a:moveTo>
                  <a:pt x="0" y="0"/>
                </a:moveTo>
                <a:lnTo>
                  <a:pt x="0" y="8107172"/>
                </a:lnTo>
                <a:lnTo>
                  <a:pt x="7298055" y="8107172"/>
                </a:lnTo>
                <a:lnTo>
                  <a:pt x="4590161" y="4053586"/>
                </a:lnTo>
                <a:lnTo>
                  <a:pt x="6878828" y="0"/>
                </a:lnTo>
                <a:close/>
              </a:path>
            </a:pathLst>
          </a:custGeom>
          <a:blipFill rotWithShape="1">
            <a:blip r:embed="rId3">
              <a:alphaModFix/>
            </a:blip>
            <a:stretch>
              <a:fillRect b="0" l="-27846" r="-38880" t="0"/>
            </a:stretch>
          </a:blipFill>
          <a:ln>
            <a:noFill/>
          </a:ln>
        </p:spPr>
      </p:sp>
      <p:sp>
        <p:nvSpPr>
          <p:cNvPr id="130" name="Google Shape;130;p25"/>
          <p:cNvSpPr/>
          <p:nvPr/>
        </p:nvSpPr>
        <p:spPr>
          <a:xfrm>
            <a:off x="21945" y="560710"/>
            <a:ext cx="3413511" cy="4587049"/>
          </a:xfrm>
          <a:custGeom>
            <a:rect b="b" l="l" r="r" t="t"/>
            <a:pathLst>
              <a:path extrusionOk="0" h="9174097" w="6827021">
                <a:moveTo>
                  <a:pt x="0" y="0"/>
                </a:moveTo>
                <a:lnTo>
                  <a:pt x="6827021" y="0"/>
                </a:lnTo>
                <a:lnTo>
                  <a:pt x="6827021" y="9174097"/>
                </a:lnTo>
                <a:lnTo>
                  <a:pt x="0" y="9174097"/>
                </a:lnTo>
                <a:lnTo>
                  <a:pt x="0" y="0"/>
                </a:lnTo>
                <a:close/>
              </a:path>
            </a:pathLst>
          </a:custGeom>
          <a:blipFill rotWithShape="1">
            <a:blip r:embed="rId4">
              <a:alphaModFix/>
            </a:blip>
            <a:stretch>
              <a:fillRect b="0" l="-9685" r="0" t="0"/>
            </a:stretch>
          </a:blipFill>
          <a:ln>
            <a:noFill/>
          </a:ln>
        </p:spPr>
      </p:sp>
      <p:grpSp>
        <p:nvGrpSpPr>
          <p:cNvPr id="131" name="Google Shape;131;p25"/>
          <p:cNvGrpSpPr/>
          <p:nvPr/>
        </p:nvGrpSpPr>
        <p:grpSpPr>
          <a:xfrm rot="-2096146">
            <a:off x="2867805" y="-866223"/>
            <a:ext cx="528992" cy="6840233"/>
            <a:chOff x="0" y="-38100"/>
            <a:chExt cx="278646" cy="3603086"/>
          </a:xfrm>
        </p:grpSpPr>
        <p:sp>
          <p:nvSpPr>
            <p:cNvPr id="132" name="Google Shape;132;p25"/>
            <p:cNvSpPr/>
            <p:nvPr/>
          </p:nvSpPr>
          <p:spPr>
            <a:xfrm>
              <a:off x="0" y="0"/>
              <a:ext cx="278646" cy="3564986"/>
            </a:xfrm>
            <a:custGeom>
              <a:rect b="b" l="l" r="r" t="t"/>
              <a:pathLst>
                <a:path extrusionOk="0" h="3564986" w="278646">
                  <a:moveTo>
                    <a:pt x="0" y="0"/>
                  </a:moveTo>
                  <a:lnTo>
                    <a:pt x="278646" y="0"/>
                  </a:lnTo>
                  <a:lnTo>
                    <a:pt x="278646" y="3564986"/>
                  </a:lnTo>
                  <a:lnTo>
                    <a:pt x="0" y="3564986"/>
                  </a:lnTo>
                  <a:close/>
                </a:path>
              </a:pathLst>
            </a:custGeom>
            <a:gradFill>
              <a:gsLst>
                <a:gs pos="0">
                  <a:srgbClr val="358512"/>
                </a:gs>
                <a:gs pos="100000">
                  <a:srgbClr val="267003"/>
                </a:gs>
              </a:gsLst>
              <a:lin ang="5400000" scaled="0"/>
            </a:gradFill>
            <a:ln>
              <a:noFill/>
            </a:ln>
          </p:spPr>
        </p:sp>
        <p:sp>
          <p:nvSpPr>
            <p:cNvPr id="133" name="Google Shape;133;p25"/>
            <p:cNvSpPr txBox="1"/>
            <p:nvPr/>
          </p:nvSpPr>
          <p:spPr>
            <a:xfrm>
              <a:off x="0" y="-38100"/>
              <a:ext cx="278646" cy="3603086"/>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34" name="Google Shape;134;p25"/>
          <p:cNvCxnSpPr/>
          <p:nvPr/>
        </p:nvCxnSpPr>
        <p:spPr>
          <a:xfrm>
            <a:off x="3737907" y="3281950"/>
            <a:ext cx="1810390" cy="2694399"/>
          </a:xfrm>
          <a:prstGeom prst="straightConnector1">
            <a:avLst/>
          </a:prstGeom>
          <a:noFill/>
          <a:ln cap="flat" cmpd="sng" w="57150">
            <a:solidFill>
              <a:srgbClr val="FFFFFF"/>
            </a:solidFill>
            <a:prstDash val="solid"/>
            <a:round/>
            <a:headEnd len="sm" w="sm" type="none"/>
            <a:tailEnd len="sm" w="sm" type="none"/>
          </a:ln>
        </p:spPr>
      </p:cxnSp>
      <p:grpSp>
        <p:nvGrpSpPr>
          <p:cNvPr id="135" name="Google Shape;135;p25"/>
          <p:cNvGrpSpPr/>
          <p:nvPr/>
        </p:nvGrpSpPr>
        <p:grpSpPr>
          <a:xfrm>
            <a:off x="2323932" y="0"/>
            <a:ext cx="1532268" cy="1225529"/>
            <a:chOff x="0" y="0"/>
            <a:chExt cx="782577" cy="625916"/>
          </a:xfrm>
        </p:grpSpPr>
        <p:sp>
          <p:nvSpPr>
            <p:cNvPr id="136" name="Google Shape;136;p25"/>
            <p:cNvSpPr/>
            <p:nvPr/>
          </p:nvSpPr>
          <p:spPr>
            <a:xfrm>
              <a:off x="0" y="0"/>
              <a:ext cx="782577" cy="625916"/>
            </a:xfrm>
            <a:custGeom>
              <a:rect b="b" l="l" r="r" t="t"/>
              <a:pathLst>
                <a:path extrusionOk="0" h="625916" w="782577">
                  <a:moveTo>
                    <a:pt x="391288" y="625916"/>
                  </a:moveTo>
                  <a:lnTo>
                    <a:pt x="782577" y="0"/>
                  </a:lnTo>
                  <a:lnTo>
                    <a:pt x="0" y="0"/>
                  </a:lnTo>
                  <a:lnTo>
                    <a:pt x="391288" y="625916"/>
                  </a:lnTo>
                  <a:close/>
                </a:path>
              </a:pathLst>
            </a:custGeom>
            <a:solidFill>
              <a:srgbClr val="545454"/>
            </a:solidFill>
            <a:ln>
              <a:noFill/>
            </a:ln>
          </p:spPr>
        </p:sp>
        <p:sp>
          <p:nvSpPr>
            <p:cNvPr id="137" name="Google Shape;137;p25"/>
            <p:cNvSpPr txBox="1"/>
            <p:nvPr/>
          </p:nvSpPr>
          <p:spPr>
            <a:xfrm>
              <a:off x="122278" y="6608"/>
              <a:ext cx="538022" cy="328704"/>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8" name="Google Shape;138;p25"/>
          <p:cNvSpPr/>
          <p:nvPr/>
        </p:nvSpPr>
        <p:spPr>
          <a:xfrm>
            <a:off x="8623002" y="4384697"/>
            <a:ext cx="206353" cy="206353"/>
          </a:xfrm>
          <a:custGeom>
            <a:rect b="b" l="l" r="r" t="t"/>
            <a:pathLst>
              <a:path extrusionOk="0" h="412706" w="412706">
                <a:moveTo>
                  <a:pt x="0" y="0"/>
                </a:moveTo>
                <a:lnTo>
                  <a:pt x="412707" y="0"/>
                </a:lnTo>
                <a:lnTo>
                  <a:pt x="412707" y="412706"/>
                </a:lnTo>
                <a:lnTo>
                  <a:pt x="0" y="412706"/>
                </a:lnTo>
                <a:lnTo>
                  <a:pt x="0" y="0"/>
                </a:lnTo>
                <a:close/>
              </a:path>
            </a:pathLst>
          </a:custGeom>
          <a:blipFill rotWithShape="1">
            <a:blip r:embed="rId5">
              <a:alphaModFix/>
            </a:blip>
            <a:stretch>
              <a:fillRect b="0" l="0" r="0" t="0"/>
            </a:stretch>
          </a:blipFill>
          <a:ln>
            <a:noFill/>
          </a:ln>
        </p:spPr>
      </p:sp>
      <p:sp>
        <p:nvSpPr>
          <p:cNvPr id="139" name="Google Shape;139;p25"/>
          <p:cNvSpPr/>
          <p:nvPr/>
        </p:nvSpPr>
        <p:spPr>
          <a:xfrm flipH="1" rot="10800000">
            <a:off x="6960577" y="-597528"/>
            <a:ext cx="2854235" cy="2854235"/>
          </a:xfrm>
          <a:custGeom>
            <a:rect b="b" l="l" r="r" t="t"/>
            <a:pathLst>
              <a:path extrusionOk="0" h="5708469" w="5708469">
                <a:moveTo>
                  <a:pt x="0" y="5708468"/>
                </a:moveTo>
                <a:lnTo>
                  <a:pt x="5708469" y="5708468"/>
                </a:lnTo>
                <a:lnTo>
                  <a:pt x="5708469" y="0"/>
                </a:lnTo>
                <a:lnTo>
                  <a:pt x="0" y="0"/>
                </a:lnTo>
                <a:lnTo>
                  <a:pt x="0" y="5708468"/>
                </a:lnTo>
                <a:close/>
              </a:path>
            </a:pathLst>
          </a:custGeom>
          <a:blipFill rotWithShape="1">
            <a:blip r:embed="rId6">
              <a:alphaModFix amt="3000"/>
            </a:blip>
            <a:stretch>
              <a:fillRect b="0" l="0" r="0" t="0"/>
            </a:stretch>
          </a:blipFill>
          <a:ln>
            <a:noFill/>
          </a:ln>
        </p:spPr>
      </p:sp>
      <p:sp>
        <p:nvSpPr>
          <p:cNvPr id="140" name="Google Shape;140;p25"/>
          <p:cNvSpPr txBox="1"/>
          <p:nvPr/>
        </p:nvSpPr>
        <p:spPr>
          <a:xfrm>
            <a:off x="4626453" y="1437463"/>
            <a:ext cx="4198908" cy="2381357"/>
          </a:xfrm>
          <a:prstGeom prst="rect">
            <a:avLst/>
          </a:prstGeom>
          <a:noFill/>
          <a:ln>
            <a:noFill/>
          </a:ln>
        </p:spPr>
        <p:txBody>
          <a:bodyPr anchorCtr="0" anchor="t" bIns="0" lIns="0" spcFirstLastPara="1" rIns="0" wrap="square" tIns="0">
            <a:spAutoFit/>
          </a:bodyPr>
          <a:lstStyle/>
          <a:p>
            <a:pPr indent="0" lvl="0" marL="0" marR="0" rtl="0" algn="r">
              <a:lnSpc>
                <a:spcPct val="143121"/>
              </a:lnSpc>
              <a:spcBef>
                <a:spcPts val="0"/>
              </a:spcBef>
              <a:spcAft>
                <a:spcPts val="0"/>
              </a:spcAft>
              <a:buNone/>
            </a:pPr>
            <a:r>
              <a:rPr b="0" i="0" lang="en" sz="3300" u="none" cap="none" strike="noStrike">
                <a:solidFill>
                  <a:srgbClr val="257004"/>
                </a:solidFill>
                <a:latin typeface="Anton"/>
                <a:ea typeface="Anton"/>
                <a:cs typeface="Anton"/>
                <a:sym typeface="Anton"/>
              </a:rPr>
              <a:t>POTENTIAL CUSTOMER PREDICTION TO OPEN TERM DEPOSIT IN BANK MARKETING CAMPAIGN</a:t>
            </a:r>
            <a:endParaRPr sz="700"/>
          </a:p>
        </p:txBody>
      </p:sp>
      <p:sp>
        <p:nvSpPr>
          <p:cNvPr id="141" name="Google Shape;141;p25"/>
          <p:cNvSpPr txBox="1"/>
          <p:nvPr/>
        </p:nvSpPr>
        <p:spPr>
          <a:xfrm>
            <a:off x="5156116" y="4355691"/>
            <a:ext cx="3338432" cy="235360"/>
          </a:xfrm>
          <a:prstGeom prst="rect">
            <a:avLst/>
          </a:prstGeom>
          <a:noFill/>
          <a:ln>
            <a:noFill/>
          </a:ln>
        </p:spPr>
        <p:txBody>
          <a:bodyPr anchorCtr="0" anchor="t" bIns="0" lIns="0" spcFirstLastPara="1" rIns="0" wrap="square" tIns="0">
            <a:spAutoFit/>
          </a:bodyPr>
          <a:lstStyle/>
          <a:p>
            <a:pPr indent="0" lvl="0" marL="0" marR="0" rtl="0" algn="r">
              <a:lnSpc>
                <a:spcPct val="139992"/>
              </a:lnSpc>
              <a:spcBef>
                <a:spcPts val="0"/>
              </a:spcBef>
              <a:spcAft>
                <a:spcPts val="0"/>
              </a:spcAft>
              <a:buNone/>
            </a:pPr>
            <a:r>
              <a:rPr b="1" i="0" lang="en" sz="1400" u="none" cap="none" strike="noStrike">
                <a:solidFill>
                  <a:srgbClr val="000000"/>
                </a:solidFill>
                <a:latin typeface="Inter"/>
                <a:ea typeface="Inter"/>
                <a:cs typeface="Inter"/>
                <a:sym typeface="Inter"/>
              </a:rPr>
              <a:t>GAMMA TEAM</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359" name="Shape 359"/>
        <p:cNvGrpSpPr/>
        <p:nvPr/>
      </p:nvGrpSpPr>
      <p:grpSpPr>
        <a:xfrm>
          <a:off x="0" y="0"/>
          <a:ext cx="0" cy="0"/>
          <a:chOff x="0" y="0"/>
          <a:chExt cx="0" cy="0"/>
        </a:xfrm>
      </p:grpSpPr>
      <p:grpSp>
        <p:nvGrpSpPr>
          <p:cNvPr id="360" name="Google Shape;360;p34"/>
          <p:cNvGrpSpPr/>
          <p:nvPr/>
        </p:nvGrpSpPr>
        <p:grpSpPr>
          <a:xfrm>
            <a:off x="-2081433" y="0"/>
            <a:ext cx="4162867" cy="3234511"/>
            <a:chOff x="0" y="0"/>
            <a:chExt cx="740613" cy="575450"/>
          </a:xfrm>
        </p:grpSpPr>
        <p:sp>
          <p:nvSpPr>
            <p:cNvPr id="361" name="Google Shape;361;p34"/>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362" name="Google Shape;362;p34"/>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63" name="Google Shape;363;p34"/>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cxnSp>
        <p:nvCxnSpPr>
          <p:cNvPr id="364" name="Google Shape;364;p34"/>
          <p:cNvCxnSpPr/>
          <p:nvPr/>
        </p:nvCxnSpPr>
        <p:spPr>
          <a:xfrm>
            <a:off x="514350" y="4820806"/>
            <a:ext cx="8258832" cy="0"/>
          </a:xfrm>
          <a:prstGeom prst="straightConnector1">
            <a:avLst/>
          </a:prstGeom>
          <a:noFill/>
          <a:ln cap="flat" cmpd="sng" w="38100">
            <a:solidFill>
              <a:srgbClr val="000000"/>
            </a:solidFill>
            <a:prstDash val="solid"/>
            <a:round/>
            <a:headEnd len="sm" w="sm" type="none"/>
            <a:tailEnd len="sm" w="sm" type="none"/>
          </a:ln>
        </p:spPr>
      </p:cxnSp>
      <p:grpSp>
        <p:nvGrpSpPr>
          <p:cNvPr id="365" name="Google Shape;365;p34"/>
          <p:cNvGrpSpPr/>
          <p:nvPr/>
        </p:nvGrpSpPr>
        <p:grpSpPr>
          <a:xfrm>
            <a:off x="2615686" y="4705674"/>
            <a:ext cx="230264" cy="230264"/>
            <a:chOff x="0" y="0"/>
            <a:chExt cx="812800" cy="812800"/>
          </a:xfrm>
        </p:grpSpPr>
        <p:sp>
          <p:nvSpPr>
            <p:cNvPr id="366" name="Google Shape;366;p3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33350">
              <a:solidFill>
                <a:srgbClr val="6BB04E"/>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7" name="Google Shape;367;p34"/>
            <p:cNvSpPr txBox="1"/>
            <p:nvPr/>
          </p:nvSpPr>
          <p:spPr>
            <a:xfrm>
              <a:off x="76200" y="38100"/>
              <a:ext cx="660400" cy="69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68" name="Google Shape;368;p34"/>
          <p:cNvGrpSpPr/>
          <p:nvPr/>
        </p:nvGrpSpPr>
        <p:grpSpPr>
          <a:xfrm>
            <a:off x="6210459" y="4705674"/>
            <a:ext cx="230264" cy="230264"/>
            <a:chOff x="0" y="0"/>
            <a:chExt cx="812800" cy="812800"/>
          </a:xfrm>
        </p:grpSpPr>
        <p:sp>
          <p:nvSpPr>
            <p:cNvPr id="369" name="Google Shape;369;p3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33350">
              <a:solidFill>
                <a:srgbClr val="6BB04E"/>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0" name="Google Shape;370;p34"/>
            <p:cNvSpPr txBox="1"/>
            <p:nvPr/>
          </p:nvSpPr>
          <p:spPr>
            <a:xfrm>
              <a:off x="76200" y="38100"/>
              <a:ext cx="660400" cy="69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71" name="Google Shape;371;p34"/>
          <p:cNvGrpSpPr/>
          <p:nvPr/>
        </p:nvGrpSpPr>
        <p:grpSpPr>
          <a:xfrm>
            <a:off x="5567452" y="1808621"/>
            <a:ext cx="1516280" cy="378111"/>
            <a:chOff x="0" y="-38100"/>
            <a:chExt cx="1315872" cy="328135"/>
          </a:xfrm>
        </p:grpSpPr>
        <p:sp>
          <p:nvSpPr>
            <p:cNvPr id="372" name="Google Shape;372;p34"/>
            <p:cNvSpPr/>
            <p:nvPr/>
          </p:nvSpPr>
          <p:spPr>
            <a:xfrm>
              <a:off x="0" y="0"/>
              <a:ext cx="1315872" cy="290035"/>
            </a:xfrm>
            <a:custGeom>
              <a:rect b="b" l="l" r="r" t="t"/>
              <a:pathLst>
                <a:path extrusionOk="0" h="290035" w="1315872">
                  <a:moveTo>
                    <a:pt x="130200" y="0"/>
                  </a:moveTo>
                  <a:lnTo>
                    <a:pt x="1185672" y="0"/>
                  </a:lnTo>
                  <a:cubicBezTo>
                    <a:pt x="1220203" y="0"/>
                    <a:pt x="1253320" y="13717"/>
                    <a:pt x="1277737" y="38135"/>
                  </a:cubicBezTo>
                  <a:cubicBezTo>
                    <a:pt x="1302154" y="62552"/>
                    <a:pt x="1315872" y="95669"/>
                    <a:pt x="1315872" y="130200"/>
                  </a:cubicBezTo>
                  <a:lnTo>
                    <a:pt x="1315872" y="159836"/>
                  </a:lnTo>
                  <a:cubicBezTo>
                    <a:pt x="1315872" y="231743"/>
                    <a:pt x="1257579" y="290035"/>
                    <a:pt x="1185672" y="290035"/>
                  </a:cubicBezTo>
                  <a:lnTo>
                    <a:pt x="130200" y="290035"/>
                  </a:lnTo>
                  <a:cubicBezTo>
                    <a:pt x="58292" y="290035"/>
                    <a:pt x="0" y="231743"/>
                    <a:pt x="0" y="159836"/>
                  </a:cubicBezTo>
                  <a:lnTo>
                    <a:pt x="0" y="130200"/>
                  </a:lnTo>
                  <a:cubicBezTo>
                    <a:pt x="0" y="58292"/>
                    <a:pt x="58292" y="0"/>
                    <a:pt x="130200"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3" name="Google Shape;373;p34"/>
            <p:cNvSpPr txBox="1"/>
            <p:nvPr/>
          </p:nvSpPr>
          <p:spPr>
            <a:xfrm>
              <a:off x="0" y="-38100"/>
              <a:ext cx="1315871" cy="32813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74" name="Google Shape;374;p34"/>
          <p:cNvGrpSpPr/>
          <p:nvPr/>
        </p:nvGrpSpPr>
        <p:grpSpPr>
          <a:xfrm>
            <a:off x="1877571" y="1808621"/>
            <a:ext cx="1706495" cy="378111"/>
            <a:chOff x="0" y="-38100"/>
            <a:chExt cx="1480947" cy="328135"/>
          </a:xfrm>
        </p:grpSpPr>
        <p:sp>
          <p:nvSpPr>
            <p:cNvPr id="375" name="Google Shape;375;p34"/>
            <p:cNvSpPr/>
            <p:nvPr/>
          </p:nvSpPr>
          <p:spPr>
            <a:xfrm>
              <a:off x="0" y="0"/>
              <a:ext cx="1480947" cy="290035"/>
            </a:xfrm>
            <a:custGeom>
              <a:rect b="b" l="l" r="r" t="t"/>
              <a:pathLst>
                <a:path extrusionOk="0" h="290035" w="1480947">
                  <a:moveTo>
                    <a:pt x="115687" y="0"/>
                  </a:moveTo>
                  <a:lnTo>
                    <a:pt x="1365260" y="0"/>
                  </a:lnTo>
                  <a:cubicBezTo>
                    <a:pt x="1395942" y="0"/>
                    <a:pt x="1425368" y="12188"/>
                    <a:pt x="1447063" y="33884"/>
                  </a:cubicBezTo>
                  <a:cubicBezTo>
                    <a:pt x="1468759" y="55579"/>
                    <a:pt x="1480947" y="85005"/>
                    <a:pt x="1480947" y="115687"/>
                  </a:cubicBezTo>
                  <a:lnTo>
                    <a:pt x="1480947" y="174349"/>
                  </a:lnTo>
                  <a:cubicBezTo>
                    <a:pt x="1480947" y="205031"/>
                    <a:pt x="1468759" y="234456"/>
                    <a:pt x="1447063" y="256152"/>
                  </a:cubicBezTo>
                  <a:cubicBezTo>
                    <a:pt x="1425368" y="277847"/>
                    <a:pt x="1395942" y="290035"/>
                    <a:pt x="1365260" y="290035"/>
                  </a:cubicBezTo>
                  <a:lnTo>
                    <a:pt x="115687" y="290035"/>
                  </a:lnTo>
                  <a:cubicBezTo>
                    <a:pt x="51795" y="290035"/>
                    <a:pt x="0" y="238241"/>
                    <a:pt x="0" y="174349"/>
                  </a:cubicBezTo>
                  <a:lnTo>
                    <a:pt x="0" y="115687"/>
                  </a:lnTo>
                  <a:cubicBezTo>
                    <a:pt x="0" y="51795"/>
                    <a:pt x="51795" y="0"/>
                    <a:pt x="115687"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6" name="Google Shape;376;p34"/>
            <p:cNvSpPr txBox="1"/>
            <p:nvPr/>
          </p:nvSpPr>
          <p:spPr>
            <a:xfrm>
              <a:off x="0" y="-38100"/>
              <a:ext cx="1480947" cy="32813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77" name="Google Shape;377;p34"/>
          <p:cNvSpPr/>
          <p:nvPr/>
        </p:nvSpPr>
        <p:spPr>
          <a:xfrm flipH="1" rot="10800000">
            <a:off x="0" y="0"/>
            <a:ext cx="2140092" cy="1428511"/>
          </a:xfrm>
          <a:custGeom>
            <a:rect b="b" l="l" r="r" t="t"/>
            <a:pathLst>
              <a:path extrusionOk="0" h="2857022" w="4280183">
                <a:moveTo>
                  <a:pt x="4280183" y="0"/>
                </a:moveTo>
                <a:lnTo>
                  <a:pt x="0" y="0"/>
                </a:lnTo>
                <a:lnTo>
                  <a:pt x="0" y="2857022"/>
                </a:lnTo>
                <a:lnTo>
                  <a:pt x="4280183" y="2857022"/>
                </a:lnTo>
                <a:lnTo>
                  <a:pt x="4280183" y="0"/>
                </a:lnTo>
                <a:close/>
              </a:path>
            </a:pathLst>
          </a:custGeom>
          <a:blipFill rotWithShape="1">
            <a:blip r:embed="rId4">
              <a:alphaModFix/>
            </a:blip>
            <a:stretch>
              <a:fillRect b="0" l="0" r="0" t="0"/>
            </a:stretch>
          </a:blipFill>
          <a:ln>
            <a:noFill/>
          </a:ln>
        </p:spPr>
      </p:sp>
      <p:sp>
        <p:nvSpPr>
          <p:cNvPr id="378" name="Google Shape;378;p34"/>
          <p:cNvSpPr txBox="1"/>
          <p:nvPr/>
        </p:nvSpPr>
        <p:spPr>
          <a:xfrm>
            <a:off x="1610899" y="2294505"/>
            <a:ext cx="2239838" cy="12319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 sz="1000" u="none" cap="none" strike="noStrike">
                <a:solidFill>
                  <a:srgbClr val="000000"/>
                </a:solidFill>
                <a:latin typeface="Inter"/>
                <a:ea typeface="Inter"/>
                <a:cs typeface="Inter"/>
                <a:sym typeface="Inter"/>
              </a:rPr>
              <a:t>https://www.kaggle.com/datasets/volodymyrgavrysh/bank-marketing-campaigns-dataset?resource=download </a:t>
            </a:r>
            <a:endParaRPr sz="700"/>
          </a:p>
          <a:p>
            <a:pPr indent="0" lvl="0" marL="0" marR="0" rtl="0" algn="just">
              <a:lnSpc>
                <a:spcPct val="140000"/>
              </a:lnSpc>
              <a:spcBef>
                <a:spcPts val="0"/>
              </a:spcBef>
              <a:spcAft>
                <a:spcPts val="0"/>
              </a:spcAft>
              <a:buNone/>
            </a:pPr>
            <a:r>
              <a:t/>
            </a:r>
            <a:endParaRPr b="0" i="0" sz="1000" u="none" cap="none" strike="noStrike">
              <a:solidFill>
                <a:srgbClr val="000000"/>
              </a:solidFill>
              <a:latin typeface="Inter"/>
              <a:ea typeface="Inter"/>
              <a:cs typeface="Inter"/>
              <a:sym typeface="Inter"/>
            </a:endParaRPr>
          </a:p>
          <a:p>
            <a:pPr indent="0" lvl="0" marL="0" marR="0" rtl="0" algn="just">
              <a:lnSpc>
                <a:spcPct val="140000"/>
              </a:lnSpc>
              <a:spcBef>
                <a:spcPts val="0"/>
              </a:spcBef>
              <a:spcAft>
                <a:spcPts val="0"/>
              </a:spcAft>
              <a:buNone/>
            </a:pPr>
            <a:r>
              <a:rPr b="0" i="0" lang="en" sz="1000" u="none" cap="none" strike="noStrike">
                <a:solidFill>
                  <a:srgbClr val="000000"/>
                </a:solidFill>
                <a:latin typeface="Inter"/>
                <a:ea typeface="Inter"/>
                <a:cs typeface="Inter"/>
                <a:sym typeface="Inter"/>
              </a:rPr>
              <a:t>Oleh:</a:t>
            </a:r>
            <a:endParaRPr sz="700"/>
          </a:p>
          <a:p>
            <a:pPr indent="0" lvl="0" marL="0" marR="0" rtl="0" algn="just">
              <a:lnSpc>
                <a:spcPct val="140000"/>
              </a:lnSpc>
              <a:spcBef>
                <a:spcPts val="0"/>
              </a:spcBef>
              <a:spcAft>
                <a:spcPts val="0"/>
              </a:spcAft>
              <a:buNone/>
            </a:pPr>
            <a:r>
              <a:rPr b="0" i="0" lang="en" sz="1000" u="none" cap="none" strike="noStrike">
                <a:solidFill>
                  <a:srgbClr val="000000"/>
                </a:solidFill>
                <a:latin typeface="Inter"/>
                <a:ea typeface="Inter"/>
                <a:cs typeface="Inter"/>
                <a:sym typeface="Inter"/>
              </a:rPr>
              <a:t>S. Moro, P. Cortez and P. Rita, 2014</a:t>
            </a:r>
            <a:endParaRPr sz="700"/>
          </a:p>
        </p:txBody>
      </p:sp>
      <p:sp>
        <p:nvSpPr>
          <p:cNvPr id="379" name="Google Shape;379;p34"/>
          <p:cNvSpPr txBox="1"/>
          <p:nvPr/>
        </p:nvSpPr>
        <p:spPr>
          <a:xfrm>
            <a:off x="5076776" y="2294505"/>
            <a:ext cx="2497631" cy="1760538"/>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 sz="1000" u="none" cap="none" strike="noStrike">
                <a:solidFill>
                  <a:srgbClr val="000000"/>
                </a:solidFill>
                <a:latin typeface="Inter"/>
                <a:ea typeface="Inter"/>
                <a:cs typeface="Inter"/>
                <a:sym typeface="Inter"/>
              </a:rPr>
              <a:t>Data ini terkait dengan kampanye pemasaran langsung dari sebuah lembaga perbankan Portugal. Kampanye pemasaran tersebut berdasarkan panggilan telepon. Seringkali, lebih dari satu kontak dengan klien yang sama diperlukan, untuk mengakses apakah produk (setoran berjangka bank) akan berhasil (Yes') atau tidak (‘no').</a:t>
            </a:r>
            <a:endParaRPr sz="700"/>
          </a:p>
          <a:p>
            <a:pPr indent="0" lvl="0" marL="0" marR="0" rtl="0" algn="just">
              <a:lnSpc>
                <a:spcPct val="140000"/>
              </a:lnSpc>
              <a:spcBef>
                <a:spcPts val="0"/>
              </a:spcBef>
              <a:spcAft>
                <a:spcPts val="0"/>
              </a:spcAft>
              <a:buNone/>
            </a:pPr>
            <a:r>
              <a:t/>
            </a:r>
            <a:endParaRPr b="0" i="0" sz="1000" u="none" cap="none" strike="noStrike">
              <a:solidFill>
                <a:srgbClr val="000000"/>
              </a:solidFill>
              <a:latin typeface="Inter"/>
              <a:ea typeface="Inter"/>
              <a:cs typeface="Inter"/>
              <a:sym typeface="Inter"/>
            </a:endParaRPr>
          </a:p>
        </p:txBody>
      </p:sp>
      <p:sp>
        <p:nvSpPr>
          <p:cNvPr id="380" name="Google Shape;380;p34"/>
          <p:cNvSpPr txBox="1"/>
          <p:nvPr/>
        </p:nvSpPr>
        <p:spPr>
          <a:xfrm>
            <a:off x="5622952" y="1896707"/>
            <a:ext cx="1405279" cy="207297"/>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 sz="1200" u="none" cap="none" strike="noStrike">
                <a:solidFill>
                  <a:srgbClr val="FFFFFF"/>
                </a:solidFill>
                <a:latin typeface="Inter"/>
                <a:ea typeface="Inter"/>
                <a:cs typeface="Inter"/>
                <a:sym typeface="Inter"/>
              </a:rPr>
              <a:t>Data Description</a:t>
            </a:r>
            <a:endParaRPr sz="700"/>
          </a:p>
        </p:txBody>
      </p:sp>
      <p:sp>
        <p:nvSpPr>
          <p:cNvPr id="381" name="Google Shape;381;p34"/>
          <p:cNvSpPr txBox="1"/>
          <p:nvPr/>
        </p:nvSpPr>
        <p:spPr>
          <a:xfrm>
            <a:off x="1917345" y="1901645"/>
            <a:ext cx="1647659" cy="207297"/>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 sz="1200" u="none" cap="none" strike="noStrike">
                <a:solidFill>
                  <a:srgbClr val="FFFFFF"/>
                </a:solidFill>
                <a:latin typeface="Inter"/>
                <a:ea typeface="Inter"/>
                <a:cs typeface="Inter"/>
                <a:sym typeface="Inter"/>
              </a:rPr>
              <a:t>Link Dataset</a:t>
            </a:r>
            <a:endParaRPr sz="700"/>
          </a:p>
        </p:txBody>
      </p:sp>
      <p:sp>
        <p:nvSpPr>
          <p:cNvPr id="382" name="Google Shape;382;p34"/>
          <p:cNvSpPr txBox="1"/>
          <p:nvPr/>
        </p:nvSpPr>
        <p:spPr>
          <a:xfrm>
            <a:off x="1350618" y="621673"/>
            <a:ext cx="6442765" cy="841692"/>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i="0" lang="en" sz="1800" u="none" cap="none" strike="noStrike">
                <a:solidFill>
                  <a:srgbClr val="000000"/>
                </a:solidFill>
                <a:latin typeface="Inter"/>
                <a:ea typeface="Inter"/>
                <a:cs typeface="Inter"/>
                <a:sym typeface="Inter"/>
              </a:rPr>
              <a:t>Data yang digunakan berasal dari Bank Portugal yang dibuat pada Tahun 2014 berisi Data Nasabah dan Subscribe To Deposit or Not</a:t>
            </a:r>
            <a:endParaRPr sz="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386" name="Shape 386"/>
        <p:cNvGrpSpPr/>
        <p:nvPr/>
      </p:nvGrpSpPr>
      <p:grpSpPr>
        <a:xfrm>
          <a:off x="0" y="0"/>
          <a:ext cx="0" cy="0"/>
          <a:chOff x="0" y="0"/>
          <a:chExt cx="0" cy="0"/>
        </a:xfrm>
      </p:grpSpPr>
      <p:grpSp>
        <p:nvGrpSpPr>
          <p:cNvPr id="387" name="Google Shape;387;p35"/>
          <p:cNvGrpSpPr/>
          <p:nvPr/>
        </p:nvGrpSpPr>
        <p:grpSpPr>
          <a:xfrm>
            <a:off x="-1779860" y="370892"/>
            <a:ext cx="4162867" cy="3234511"/>
            <a:chOff x="0" y="0"/>
            <a:chExt cx="740613" cy="575450"/>
          </a:xfrm>
        </p:grpSpPr>
        <p:sp>
          <p:nvSpPr>
            <p:cNvPr id="388" name="Google Shape;388;p35"/>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389" name="Google Shape;389;p35"/>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90" name="Google Shape;390;p35"/>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grpSp>
        <p:nvGrpSpPr>
          <p:cNvPr id="391" name="Google Shape;391;p35"/>
          <p:cNvGrpSpPr/>
          <p:nvPr/>
        </p:nvGrpSpPr>
        <p:grpSpPr>
          <a:xfrm>
            <a:off x="15932" y="-364844"/>
            <a:ext cx="996835" cy="774532"/>
            <a:chOff x="0" y="0"/>
            <a:chExt cx="740613" cy="575450"/>
          </a:xfrm>
        </p:grpSpPr>
        <p:sp>
          <p:nvSpPr>
            <p:cNvPr id="392" name="Google Shape;392;p35"/>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348311"/>
            </a:solidFill>
            <a:ln>
              <a:noFill/>
            </a:ln>
          </p:spPr>
        </p:sp>
        <p:sp>
          <p:nvSpPr>
            <p:cNvPr id="393" name="Google Shape;393;p35"/>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94" name="Google Shape;394;p35"/>
          <p:cNvSpPr/>
          <p:nvPr/>
        </p:nvSpPr>
        <p:spPr>
          <a:xfrm>
            <a:off x="514350" y="848662"/>
            <a:ext cx="2485682" cy="3655414"/>
          </a:xfrm>
          <a:custGeom>
            <a:rect b="b" l="l" r="r" t="t"/>
            <a:pathLst>
              <a:path extrusionOk="0" h="7310829" w="4971364">
                <a:moveTo>
                  <a:pt x="0" y="0"/>
                </a:moveTo>
                <a:lnTo>
                  <a:pt x="4971364" y="0"/>
                </a:lnTo>
                <a:lnTo>
                  <a:pt x="4971364" y="7310829"/>
                </a:lnTo>
                <a:lnTo>
                  <a:pt x="0" y="7310829"/>
                </a:lnTo>
                <a:lnTo>
                  <a:pt x="0" y="0"/>
                </a:lnTo>
                <a:close/>
              </a:path>
            </a:pathLst>
          </a:custGeom>
          <a:blipFill rotWithShape="1">
            <a:blip r:embed="rId4">
              <a:alphaModFix/>
            </a:blip>
            <a:stretch>
              <a:fillRect b="0" l="0" r="0" t="0"/>
            </a:stretch>
          </a:blipFill>
          <a:ln>
            <a:noFill/>
          </a:ln>
        </p:spPr>
      </p:sp>
      <p:sp>
        <p:nvSpPr>
          <p:cNvPr id="395" name="Google Shape;395;p35"/>
          <p:cNvSpPr/>
          <p:nvPr/>
        </p:nvSpPr>
        <p:spPr>
          <a:xfrm>
            <a:off x="3122553" y="848662"/>
            <a:ext cx="2179983" cy="1186571"/>
          </a:xfrm>
          <a:custGeom>
            <a:rect b="b" l="l" r="r" t="t"/>
            <a:pathLst>
              <a:path extrusionOk="0" h="2373141" w="4359966">
                <a:moveTo>
                  <a:pt x="0" y="0"/>
                </a:moveTo>
                <a:lnTo>
                  <a:pt x="4359966" y="0"/>
                </a:lnTo>
                <a:lnTo>
                  <a:pt x="4359966" y="2373141"/>
                </a:lnTo>
                <a:lnTo>
                  <a:pt x="0" y="2373141"/>
                </a:lnTo>
                <a:lnTo>
                  <a:pt x="0" y="0"/>
                </a:lnTo>
                <a:close/>
              </a:path>
            </a:pathLst>
          </a:custGeom>
          <a:blipFill rotWithShape="1">
            <a:blip r:embed="rId5">
              <a:alphaModFix/>
            </a:blip>
            <a:stretch>
              <a:fillRect b="-78743" l="0" r="-17753" t="0"/>
            </a:stretch>
          </a:blipFill>
          <a:ln>
            <a:noFill/>
          </a:ln>
        </p:spPr>
      </p:sp>
      <p:sp>
        <p:nvSpPr>
          <p:cNvPr id="396" name="Google Shape;396;p35"/>
          <p:cNvSpPr/>
          <p:nvPr/>
        </p:nvSpPr>
        <p:spPr>
          <a:xfrm>
            <a:off x="3122552" y="2116685"/>
            <a:ext cx="5650630" cy="2387391"/>
          </a:xfrm>
          <a:custGeom>
            <a:rect b="b" l="l" r="r" t="t"/>
            <a:pathLst>
              <a:path extrusionOk="0" h="4774782" w="11301259">
                <a:moveTo>
                  <a:pt x="0" y="0"/>
                </a:moveTo>
                <a:lnTo>
                  <a:pt x="11301259" y="0"/>
                </a:lnTo>
                <a:lnTo>
                  <a:pt x="11301259" y="4774782"/>
                </a:lnTo>
                <a:lnTo>
                  <a:pt x="0" y="4774782"/>
                </a:lnTo>
                <a:lnTo>
                  <a:pt x="0" y="0"/>
                </a:lnTo>
                <a:close/>
              </a:path>
            </a:pathLst>
          </a:custGeom>
          <a:blipFill rotWithShape="1">
            <a:blip r:embed="rId6">
              <a:alphaModFix/>
            </a:blip>
            <a:stretch>
              <a:fillRect b="0" l="0" r="0" t="0"/>
            </a:stretch>
          </a:blipFill>
          <a:ln>
            <a:noFill/>
          </a:ln>
        </p:spPr>
      </p:sp>
      <p:sp>
        <p:nvSpPr>
          <p:cNvPr id="397" name="Google Shape;397;p35"/>
          <p:cNvSpPr/>
          <p:nvPr/>
        </p:nvSpPr>
        <p:spPr>
          <a:xfrm>
            <a:off x="5499757" y="869074"/>
            <a:ext cx="3273426" cy="1166158"/>
          </a:xfrm>
          <a:custGeom>
            <a:rect b="b" l="l" r="r" t="t"/>
            <a:pathLst>
              <a:path extrusionOk="0" h="2332316" w="6546851">
                <a:moveTo>
                  <a:pt x="0" y="0"/>
                </a:moveTo>
                <a:lnTo>
                  <a:pt x="6546851" y="0"/>
                </a:lnTo>
                <a:lnTo>
                  <a:pt x="6546851" y="2332316"/>
                </a:lnTo>
                <a:lnTo>
                  <a:pt x="0" y="2332316"/>
                </a:lnTo>
                <a:lnTo>
                  <a:pt x="0" y="0"/>
                </a:lnTo>
                <a:close/>
              </a:path>
            </a:pathLst>
          </a:custGeom>
          <a:blipFill rotWithShape="1">
            <a:blip r:embed="rId7">
              <a:alphaModFix/>
            </a:blip>
            <a:stretch>
              <a:fillRect b="0" l="0" r="0" t="0"/>
            </a:stretch>
          </a:blipFill>
          <a:ln>
            <a:noFill/>
          </a:ln>
        </p:spPr>
      </p:sp>
      <p:sp>
        <p:nvSpPr>
          <p:cNvPr id="398" name="Google Shape;398;p35"/>
          <p:cNvSpPr txBox="1"/>
          <p:nvPr/>
        </p:nvSpPr>
        <p:spPr>
          <a:xfrm>
            <a:off x="1281900" y="409700"/>
            <a:ext cx="6580200" cy="2772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i="0" lang="en" sz="1800" u="none" cap="none" strike="noStrike">
                <a:solidFill>
                  <a:srgbClr val="000000"/>
                </a:solidFill>
                <a:latin typeface="Inter"/>
                <a:ea typeface="Inter"/>
                <a:cs typeface="Inter"/>
                <a:sym typeface="Inter"/>
              </a:rPr>
              <a:t>Data Campaign Bank memiliki 4118</a:t>
            </a:r>
            <a:r>
              <a:rPr b="1" lang="en" sz="1800">
                <a:latin typeface="Inter"/>
                <a:ea typeface="Inter"/>
                <a:cs typeface="Inter"/>
                <a:sym typeface="Inter"/>
              </a:rPr>
              <a:t>8</a:t>
            </a:r>
            <a:r>
              <a:rPr b="1" i="0" lang="en" sz="1800" u="none" cap="none" strike="noStrike">
                <a:solidFill>
                  <a:srgbClr val="000000"/>
                </a:solidFill>
                <a:latin typeface="Inter"/>
                <a:ea typeface="Inter"/>
                <a:cs typeface="Inter"/>
                <a:sym typeface="Inter"/>
              </a:rPr>
              <a:t> Baris dan 21  Kolom</a:t>
            </a:r>
            <a:endParaRPr sz="700"/>
          </a:p>
        </p:txBody>
      </p:sp>
      <p:grpSp>
        <p:nvGrpSpPr>
          <p:cNvPr id="399" name="Google Shape;399;p35"/>
          <p:cNvGrpSpPr/>
          <p:nvPr/>
        </p:nvGrpSpPr>
        <p:grpSpPr>
          <a:xfrm rot="10800000">
            <a:off x="8442194" y="4629150"/>
            <a:ext cx="661976" cy="514350"/>
            <a:chOff x="0" y="0"/>
            <a:chExt cx="740613" cy="575450"/>
          </a:xfrm>
        </p:grpSpPr>
        <p:sp>
          <p:nvSpPr>
            <p:cNvPr id="400" name="Google Shape;400;p35"/>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7ED957"/>
            </a:solidFill>
            <a:ln>
              <a:noFill/>
            </a:ln>
          </p:spPr>
        </p:sp>
        <p:sp>
          <p:nvSpPr>
            <p:cNvPr id="401" name="Google Shape;401;p35"/>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405" name="Shape 405"/>
        <p:cNvGrpSpPr/>
        <p:nvPr/>
      </p:nvGrpSpPr>
      <p:grpSpPr>
        <a:xfrm>
          <a:off x="0" y="0"/>
          <a:ext cx="0" cy="0"/>
          <a:chOff x="0" y="0"/>
          <a:chExt cx="0" cy="0"/>
        </a:xfrm>
      </p:grpSpPr>
      <p:grpSp>
        <p:nvGrpSpPr>
          <p:cNvPr id="406" name="Google Shape;406;p36"/>
          <p:cNvGrpSpPr/>
          <p:nvPr/>
        </p:nvGrpSpPr>
        <p:grpSpPr>
          <a:xfrm>
            <a:off x="0" y="-35602"/>
            <a:ext cx="2595764" cy="2535284"/>
            <a:chOff x="0" y="-6334"/>
            <a:chExt cx="461814" cy="451054"/>
          </a:xfrm>
        </p:grpSpPr>
        <p:sp>
          <p:nvSpPr>
            <p:cNvPr id="407" name="Google Shape;407;p36"/>
            <p:cNvSpPr/>
            <p:nvPr/>
          </p:nvSpPr>
          <p:spPr>
            <a:xfrm>
              <a:off x="0" y="0"/>
              <a:ext cx="461814" cy="444720"/>
            </a:xfrm>
            <a:custGeom>
              <a:rect b="b" l="l" r="r" t="t"/>
              <a:pathLst>
                <a:path extrusionOk="0" h="444720" w="461814">
                  <a:moveTo>
                    <a:pt x="230907" y="444720"/>
                  </a:moveTo>
                  <a:lnTo>
                    <a:pt x="461814" y="0"/>
                  </a:lnTo>
                  <a:lnTo>
                    <a:pt x="0" y="0"/>
                  </a:lnTo>
                  <a:lnTo>
                    <a:pt x="230907" y="444720"/>
                  </a:lnTo>
                  <a:close/>
                </a:path>
              </a:pathLst>
            </a:custGeom>
            <a:solidFill>
              <a:srgbClr val="C9D6D5">
                <a:alpha val="23920"/>
              </a:srgbClr>
            </a:solidFill>
            <a:ln>
              <a:noFill/>
            </a:ln>
          </p:spPr>
        </p:sp>
        <p:sp>
          <p:nvSpPr>
            <p:cNvPr id="408" name="Google Shape;408;p36"/>
            <p:cNvSpPr txBox="1"/>
            <p:nvPr/>
          </p:nvSpPr>
          <p:spPr>
            <a:xfrm>
              <a:off x="72158" y="-6334"/>
              <a:ext cx="317400" cy="244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09" name="Google Shape;409;p36"/>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sp>
        <p:nvSpPr>
          <p:cNvPr id="410" name="Google Shape;410;p36"/>
          <p:cNvSpPr/>
          <p:nvPr/>
        </p:nvSpPr>
        <p:spPr>
          <a:xfrm>
            <a:off x="-727947" y="3989658"/>
            <a:ext cx="2270447" cy="1506915"/>
          </a:xfrm>
          <a:custGeom>
            <a:rect b="b" l="l" r="r" t="t"/>
            <a:pathLst>
              <a:path extrusionOk="0" h="3013829" w="4540894">
                <a:moveTo>
                  <a:pt x="0" y="0"/>
                </a:moveTo>
                <a:lnTo>
                  <a:pt x="4540894" y="0"/>
                </a:lnTo>
                <a:lnTo>
                  <a:pt x="4540894" y="3013829"/>
                </a:lnTo>
                <a:lnTo>
                  <a:pt x="0" y="3013829"/>
                </a:lnTo>
                <a:lnTo>
                  <a:pt x="0" y="0"/>
                </a:lnTo>
                <a:close/>
              </a:path>
            </a:pathLst>
          </a:custGeom>
          <a:blipFill rotWithShape="1">
            <a:blip r:embed="rId4">
              <a:alphaModFix/>
            </a:blip>
            <a:stretch>
              <a:fillRect b="-195630" l="0" r="-60828" t="-77155"/>
            </a:stretch>
          </a:blipFill>
          <a:ln>
            <a:noFill/>
          </a:ln>
        </p:spPr>
      </p:sp>
      <p:grpSp>
        <p:nvGrpSpPr>
          <p:cNvPr id="411" name="Google Shape;411;p36"/>
          <p:cNvGrpSpPr/>
          <p:nvPr/>
        </p:nvGrpSpPr>
        <p:grpSpPr>
          <a:xfrm>
            <a:off x="2564580" y="-343638"/>
            <a:ext cx="996865" cy="774556"/>
            <a:chOff x="0" y="0"/>
            <a:chExt cx="740613" cy="575450"/>
          </a:xfrm>
        </p:grpSpPr>
        <p:sp>
          <p:nvSpPr>
            <p:cNvPr id="412" name="Google Shape;412;p36"/>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348311"/>
            </a:solidFill>
            <a:ln>
              <a:noFill/>
            </a:ln>
          </p:spPr>
        </p:sp>
        <p:sp>
          <p:nvSpPr>
            <p:cNvPr id="413" name="Google Shape;413;p36"/>
            <p:cNvSpPr txBox="1"/>
            <p:nvPr/>
          </p:nvSpPr>
          <p:spPr>
            <a:xfrm>
              <a:off x="115721" y="3004"/>
              <a:ext cx="509100" cy="305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14" name="Google Shape;414;p36"/>
          <p:cNvGrpSpPr/>
          <p:nvPr/>
        </p:nvGrpSpPr>
        <p:grpSpPr>
          <a:xfrm>
            <a:off x="1171269" y="2423475"/>
            <a:ext cx="6801453" cy="485003"/>
            <a:chOff x="149427" y="0"/>
            <a:chExt cx="18137208" cy="1293342"/>
          </a:xfrm>
        </p:grpSpPr>
        <p:grpSp>
          <p:nvGrpSpPr>
            <p:cNvPr id="415" name="Google Shape;415;p36"/>
            <p:cNvGrpSpPr/>
            <p:nvPr/>
          </p:nvGrpSpPr>
          <p:grpSpPr>
            <a:xfrm>
              <a:off x="149427" y="0"/>
              <a:ext cx="17973034" cy="1293342"/>
              <a:chOff x="-8" y="0"/>
              <a:chExt cx="5849074" cy="420900"/>
            </a:xfrm>
          </p:grpSpPr>
          <p:sp>
            <p:nvSpPr>
              <p:cNvPr id="416" name="Google Shape;416;p36"/>
              <p:cNvSpPr/>
              <p:nvPr/>
            </p:nvSpPr>
            <p:spPr>
              <a:xfrm>
                <a:off x="-8" y="0"/>
                <a:ext cx="5849074" cy="382797"/>
              </a:xfrm>
              <a:custGeom>
                <a:rect b="b" l="l" r="r" t="t"/>
                <a:pathLst>
                  <a:path extrusionOk="0" h="382797" w="2046920">
                    <a:moveTo>
                      <a:pt x="83699" y="0"/>
                    </a:moveTo>
                    <a:lnTo>
                      <a:pt x="1963221" y="0"/>
                    </a:lnTo>
                    <a:cubicBezTo>
                      <a:pt x="1985419" y="0"/>
                      <a:pt x="2006708" y="8818"/>
                      <a:pt x="2022405" y="24515"/>
                    </a:cubicBezTo>
                    <a:cubicBezTo>
                      <a:pt x="2038102" y="40212"/>
                      <a:pt x="2046920" y="61501"/>
                      <a:pt x="2046920" y="83699"/>
                    </a:cubicBezTo>
                    <a:lnTo>
                      <a:pt x="2046920" y="299097"/>
                    </a:lnTo>
                    <a:cubicBezTo>
                      <a:pt x="2046920" y="345323"/>
                      <a:pt x="2009447" y="382797"/>
                      <a:pt x="1963221" y="382797"/>
                    </a:cubicBezTo>
                    <a:lnTo>
                      <a:pt x="83699" y="382797"/>
                    </a:lnTo>
                    <a:cubicBezTo>
                      <a:pt x="37474" y="382797"/>
                      <a:pt x="0" y="345323"/>
                      <a:pt x="0" y="299097"/>
                    </a:cubicBezTo>
                    <a:lnTo>
                      <a:pt x="0" y="83699"/>
                    </a:lnTo>
                    <a:cubicBezTo>
                      <a:pt x="0" y="37474"/>
                      <a:pt x="37474" y="0"/>
                      <a:pt x="83699"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17" name="Google Shape;417;p36"/>
              <p:cNvSpPr txBox="1"/>
              <p:nvPr/>
            </p:nvSpPr>
            <p:spPr>
              <a:xfrm>
                <a:off x="-8" y="0"/>
                <a:ext cx="5811300" cy="420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18" name="Google Shape;418;p36"/>
            <p:cNvSpPr txBox="1"/>
            <p:nvPr/>
          </p:nvSpPr>
          <p:spPr>
            <a:xfrm>
              <a:off x="430035" y="198133"/>
              <a:ext cx="17856600" cy="780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900">
                  <a:solidFill>
                    <a:srgbClr val="FFFFFF"/>
                  </a:solidFill>
                  <a:latin typeface="Inter"/>
                  <a:ea typeface="Inter"/>
                  <a:cs typeface="Inter"/>
                  <a:sym typeface="Inter"/>
                </a:rPr>
                <a:t>DATA CLEANING</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422" name="Shape 422"/>
        <p:cNvGrpSpPr/>
        <p:nvPr/>
      </p:nvGrpSpPr>
      <p:grpSpPr>
        <a:xfrm>
          <a:off x="0" y="0"/>
          <a:ext cx="0" cy="0"/>
          <a:chOff x="0" y="0"/>
          <a:chExt cx="0" cy="0"/>
        </a:xfrm>
      </p:grpSpPr>
      <p:grpSp>
        <p:nvGrpSpPr>
          <p:cNvPr id="423" name="Google Shape;423;p37"/>
          <p:cNvGrpSpPr/>
          <p:nvPr/>
        </p:nvGrpSpPr>
        <p:grpSpPr>
          <a:xfrm>
            <a:off x="-2128603" y="0"/>
            <a:ext cx="4162867" cy="3234511"/>
            <a:chOff x="0" y="0"/>
            <a:chExt cx="740613" cy="575450"/>
          </a:xfrm>
        </p:grpSpPr>
        <p:sp>
          <p:nvSpPr>
            <p:cNvPr id="424" name="Google Shape;424;p37"/>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425" name="Google Shape;425;p37"/>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26" name="Google Shape;426;p37"/>
          <p:cNvSpPr/>
          <p:nvPr/>
        </p:nvSpPr>
        <p:spPr>
          <a:xfrm>
            <a:off x="1983597" y="2925846"/>
            <a:ext cx="1582033" cy="1869462"/>
          </a:xfrm>
          <a:custGeom>
            <a:rect b="b" l="l" r="r" t="t"/>
            <a:pathLst>
              <a:path extrusionOk="0" h="3738925" w="3164065">
                <a:moveTo>
                  <a:pt x="0" y="0"/>
                </a:moveTo>
                <a:lnTo>
                  <a:pt x="3164065" y="0"/>
                </a:lnTo>
                <a:lnTo>
                  <a:pt x="3164065" y="3738925"/>
                </a:lnTo>
                <a:lnTo>
                  <a:pt x="0" y="3738925"/>
                </a:lnTo>
                <a:lnTo>
                  <a:pt x="0" y="0"/>
                </a:lnTo>
                <a:close/>
              </a:path>
            </a:pathLst>
          </a:custGeom>
          <a:blipFill rotWithShape="1">
            <a:blip r:embed="rId3">
              <a:alphaModFix/>
            </a:blip>
            <a:stretch>
              <a:fillRect b="0" l="0" r="0" t="0"/>
            </a:stretch>
          </a:blipFill>
          <a:ln>
            <a:noFill/>
          </a:ln>
        </p:spPr>
      </p:sp>
      <p:sp>
        <p:nvSpPr>
          <p:cNvPr id="427" name="Google Shape;427;p37"/>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4">
              <a:alphaModFix amt="3000"/>
            </a:blip>
            <a:stretch>
              <a:fillRect b="0" l="0" r="0" t="0"/>
            </a:stretch>
          </a:blipFill>
          <a:ln>
            <a:noFill/>
          </a:ln>
        </p:spPr>
      </p:sp>
      <p:cxnSp>
        <p:nvCxnSpPr>
          <p:cNvPr id="428" name="Google Shape;428;p37"/>
          <p:cNvCxnSpPr/>
          <p:nvPr/>
        </p:nvCxnSpPr>
        <p:spPr>
          <a:xfrm>
            <a:off x="2889746" y="4961501"/>
            <a:ext cx="3364509" cy="0"/>
          </a:xfrm>
          <a:prstGeom prst="straightConnector1">
            <a:avLst/>
          </a:prstGeom>
          <a:noFill/>
          <a:ln cap="flat" cmpd="sng" w="38100">
            <a:solidFill>
              <a:srgbClr val="000000"/>
            </a:solidFill>
            <a:prstDash val="solid"/>
            <a:round/>
            <a:headEnd len="sm" w="sm" type="none"/>
            <a:tailEnd len="sm" w="sm" type="none"/>
          </a:ln>
        </p:spPr>
      </p:cxnSp>
      <p:grpSp>
        <p:nvGrpSpPr>
          <p:cNvPr id="429" name="Google Shape;429;p37"/>
          <p:cNvGrpSpPr/>
          <p:nvPr/>
        </p:nvGrpSpPr>
        <p:grpSpPr>
          <a:xfrm>
            <a:off x="2659482" y="4846369"/>
            <a:ext cx="230264" cy="230264"/>
            <a:chOff x="0" y="0"/>
            <a:chExt cx="812800" cy="812800"/>
          </a:xfrm>
        </p:grpSpPr>
        <p:sp>
          <p:nvSpPr>
            <p:cNvPr id="430" name="Google Shape;430;p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33350">
              <a:solidFill>
                <a:srgbClr val="6BB04E"/>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1" name="Google Shape;431;p37"/>
            <p:cNvSpPr txBox="1"/>
            <p:nvPr/>
          </p:nvSpPr>
          <p:spPr>
            <a:xfrm>
              <a:off x="76200" y="38100"/>
              <a:ext cx="660400" cy="69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32" name="Google Shape;432;p37"/>
          <p:cNvGrpSpPr/>
          <p:nvPr/>
        </p:nvGrpSpPr>
        <p:grpSpPr>
          <a:xfrm>
            <a:off x="6254255" y="4846369"/>
            <a:ext cx="230264" cy="230264"/>
            <a:chOff x="0" y="0"/>
            <a:chExt cx="812800" cy="812800"/>
          </a:xfrm>
        </p:grpSpPr>
        <p:sp>
          <p:nvSpPr>
            <p:cNvPr id="433" name="Google Shape;433;p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33350">
              <a:solidFill>
                <a:srgbClr val="6BB04E"/>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4" name="Google Shape;434;p37"/>
            <p:cNvSpPr txBox="1"/>
            <p:nvPr/>
          </p:nvSpPr>
          <p:spPr>
            <a:xfrm>
              <a:off x="76200" y="38100"/>
              <a:ext cx="660400" cy="698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35" name="Google Shape;435;p37"/>
          <p:cNvGrpSpPr/>
          <p:nvPr/>
        </p:nvGrpSpPr>
        <p:grpSpPr>
          <a:xfrm>
            <a:off x="2254893" y="3179018"/>
            <a:ext cx="1036524" cy="316335"/>
            <a:chOff x="0" y="-38100"/>
            <a:chExt cx="1075189" cy="328135"/>
          </a:xfrm>
        </p:grpSpPr>
        <p:sp>
          <p:nvSpPr>
            <p:cNvPr id="436" name="Google Shape;436;p37"/>
            <p:cNvSpPr/>
            <p:nvPr/>
          </p:nvSpPr>
          <p:spPr>
            <a:xfrm>
              <a:off x="0" y="0"/>
              <a:ext cx="1075189" cy="290035"/>
            </a:xfrm>
            <a:custGeom>
              <a:rect b="b" l="l" r="r" t="t"/>
              <a:pathLst>
                <a:path extrusionOk="0" h="290035" w="1075189">
                  <a:moveTo>
                    <a:pt x="145018" y="0"/>
                  </a:moveTo>
                  <a:lnTo>
                    <a:pt x="930172" y="0"/>
                  </a:lnTo>
                  <a:cubicBezTo>
                    <a:pt x="968633" y="0"/>
                    <a:pt x="1005519" y="15279"/>
                    <a:pt x="1032715" y="42475"/>
                  </a:cubicBezTo>
                  <a:cubicBezTo>
                    <a:pt x="1059911" y="69671"/>
                    <a:pt x="1075189" y="106557"/>
                    <a:pt x="1075189" y="145018"/>
                  </a:cubicBezTo>
                  <a:lnTo>
                    <a:pt x="1075189" y="145018"/>
                  </a:lnTo>
                  <a:cubicBezTo>
                    <a:pt x="1075189" y="225109"/>
                    <a:pt x="1010263" y="290035"/>
                    <a:pt x="930172" y="290035"/>
                  </a:cubicBezTo>
                  <a:lnTo>
                    <a:pt x="145018" y="290035"/>
                  </a:lnTo>
                  <a:cubicBezTo>
                    <a:pt x="64927" y="290035"/>
                    <a:pt x="0" y="225109"/>
                    <a:pt x="0" y="145018"/>
                  </a:cubicBezTo>
                  <a:lnTo>
                    <a:pt x="0" y="145018"/>
                  </a:lnTo>
                  <a:cubicBezTo>
                    <a:pt x="0" y="64927"/>
                    <a:pt x="64927" y="0"/>
                    <a:pt x="145018"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7" name="Google Shape;437;p37"/>
            <p:cNvSpPr txBox="1"/>
            <p:nvPr/>
          </p:nvSpPr>
          <p:spPr>
            <a:xfrm>
              <a:off x="0" y="-38100"/>
              <a:ext cx="1075189" cy="32813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38" name="Google Shape;438;p37"/>
          <p:cNvSpPr/>
          <p:nvPr/>
        </p:nvSpPr>
        <p:spPr>
          <a:xfrm flipH="1" rot="10800000">
            <a:off x="0" y="0"/>
            <a:ext cx="1429517" cy="954203"/>
          </a:xfrm>
          <a:custGeom>
            <a:rect b="b" l="l" r="r" t="t"/>
            <a:pathLst>
              <a:path extrusionOk="0" h="1908405" w="2859033">
                <a:moveTo>
                  <a:pt x="2859033" y="0"/>
                </a:moveTo>
                <a:lnTo>
                  <a:pt x="0" y="0"/>
                </a:lnTo>
                <a:lnTo>
                  <a:pt x="0" y="1908405"/>
                </a:lnTo>
                <a:lnTo>
                  <a:pt x="2859033" y="1908405"/>
                </a:lnTo>
                <a:lnTo>
                  <a:pt x="2859033" y="0"/>
                </a:lnTo>
                <a:close/>
              </a:path>
            </a:pathLst>
          </a:custGeom>
          <a:blipFill rotWithShape="1">
            <a:blip r:embed="rId5">
              <a:alphaModFix/>
            </a:blip>
            <a:stretch>
              <a:fillRect b="0" l="0" r="0" t="0"/>
            </a:stretch>
          </a:blipFill>
          <a:ln>
            <a:noFill/>
          </a:ln>
        </p:spPr>
      </p:sp>
      <p:sp>
        <p:nvSpPr>
          <p:cNvPr id="439" name="Google Shape;439;p37"/>
          <p:cNvSpPr/>
          <p:nvPr/>
        </p:nvSpPr>
        <p:spPr>
          <a:xfrm>
            <a:off x="5578375" y="2944900"/>
            <a:ext cx="1629493" cy="1869463"/>
          </a:xfrm>
          <a:custGeom>
            <a:rect b="b" l="l" r="r" t="t"/>
            <a:pathLst>
              <a:path extrusionOk="0" h="3738925" w="3164065">
                <a:moveTo>
                  <a:pt x="0" y="0"/>
                </a:moveTo>
                <a:lnTo>
                  <a:pt x="3164065" y="0"/>
                </a:lnTo>
                <a:lnTo>
                  <a:pt x="3164065" y="3738925"/>
                </a:lnTo>
                <a:lnTo>
                  <a:pt x="0" y="3738925"/>
                </a:lnTo>
                <a:lnTo>
                  <a:pt x="0" y="0"/>
                </a:lnTo>
                <a:close/>
              </a:path>
            </a:pathLst>
          </a:custGeom>
          <a:blipFill rotWithShape="1">
            <a:blip r:embed="rId3">
              <a:alphaModFix/>
            </a:blip>
            <a:stretch>
              <a:fillRect b="0" l="0" r="0" t="0"/>
            </a:stretch>
          </a:blipFill>
          <a:ln>
            <a:noFill/>
          </a:ln>
        </p:spPr>
      </p:sp>
      <p:grpSp>
        <p:nvGrpSpPr>
          <p:cNvPr id="440" name="Google Shape;440;p37"/>
          <p:cNvGrpSpPr/>
          <p:nvPr/>
        </p:nvGrpSpPr>
        <p:grpSpPr>
          <a:xfrm>
            <a:off x="1177713" y="1315958"/>
            <a:ext cx="1077187" cy="316322"/>
            <a:chOff x="0" y="-38100"/>
            <a:chExt cx="1117414" cy="328135"/>
          </a:xfrm>
        </p:grpSpPr>
        <p:sp>
          <p:nvSpPr>
            <p:cNvPr id="441" name="Google Shape;441;p37"/>
            <p:cNvSpPr/>
            <p:nvPr/>
          </p:nvSpPr>
          <p:spPr>
            <a:xfrm>
              <a:off x="0" y="0"/>
              <a:ext cx="1117414" cy="290035"/>
            </a:xfrm>
            <a:custGeom>
              <a:rect b="b" l="l" r="r" t="t"/>
              <a:pathLst>
                <a:path extrusionOk="0" h="290035" w="1117414">
                  <a:moveTo>
                    <a:pt x="145018" y="0"/>
                  </a:moveTo>
                  <a:lnTo>
                    <a:pt x="972397" y="0"/>
                  </a:lnTo>
                  <a:cubicBezTo>
                    <a:pt x="1052488" y="0"/>
                    <a:pt x="1117414" y="64927"/>
                    <a:pt x="1117414" y="145018"/>
                  </a:cubicBezTo>
                  <a:lnTo>
                    <a:pt x="1117414" y="145018"/>
                  </a:lnTo>
                  <a:cubicBezTo>
                    <a:pt x="1117414" y="183479"/>
                    <a:pt x="1102136" y="220365"/>
                    <a:pt x="1074940" y="247561"/>
                  </a:cubicBezTo>
                  <a:cubicBezTo>
                    <a:pt x="1047743" y="274757"/>
                    <a:pt x="1010858" y="290035"/>
                    <a:pt x="972397" y="290035"/>
                  </a:cubicBezTo>
                  <a:lnTo>
                    <a:pt x="145018" y="290035"/>
                  </a:lnTo>
                  <a:cubicBezTo>
                    <a:pt x="64927" y="290035"/>
                    <a:pt x="0" y="225109"/>
                    <a:pt x="0" y="145018"/>
                  </a:cubicBezTo>
                  <a:lnTo>
                    <a:pt x="0" y="145018"/>
                  </a:lnTo>
                  <a:cubicBezTo>
                    <a:pt x="0" y="64927"/>
                    <a:pt x="64927" y="0"/>
                    <a:pt x="145018" y="0"/>
                  </a:cubicBezTo>
                  <a:close/>
                </a:path>
              </a:pathLst>
            </a:custGeom>
            <a:solidFill>
              <a:srgbClr val="54545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2" name="Google Shape;442;p37"/>
            <p:cNvSpPr txBox="1"/>
            <p:nvPr/>
          </p:nvSpPr>
          <p:spPr>
            <a:xfrm>
              <a:off x="0" y="-38100"/>
              <a:ext cx="1117414" cy="32813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443" name="Google Shape;443;p37"/>
          <p:cNvCxnSpPr/>
          <p:nvPr/>
        </p:nvCxnSpPr>
        <p:spPr>
          <a:xfrm flipH="1" rot="10800000">
            <a:off x="2384625" y="1479300"/>
            <a:ext cx="597600" cy="3900"/>
          </a:xfrm>
          <a:prstGeom prst="straightConnector1">
            <a:avLst/>
          </a:prstGeom>
          <a:noFill/>
          <a:ln cap="flat" cmpd="sng" w="76200">
            <a:solidFill>
              <a:srgbClr val="545454"/>
            </a:solidFill>
            <a:prstDash val="solid"/>
            <a:round/>
            <a:headEnd len="sm" w="sm" type="none"/>
            <a:tailEnd len="med" w="med" type="stealth"/>
          </a:ln>
        </p:spPr>
      </p:cxnSp>
      <p:grpSp>
        <p:nvGrpSpPr>
          <p:cNvPr id="444" name="Google Shape;444;p37"/>
          <p:cNvGrpSpPr/>
          <p:nvPr/>
        </p:nvGrpSpPr>
        <p:grpSpPr>
          <a:xfrm>
            <a:off x="3011699" y="1288070"/>
            <a:ext cx="1077187" cy="316322"/>
            <a:chOff x="0" y="-38100"/>
            <a:chExt cx="1117414" cy="328135"/>
          </a:xfrm>
        </p:grpSpPr>
        <p:sp>
          <p:nvSpPr>
            <p:cNvPr id="445" name="Google Shape;445;p37"/>
            <p:cNvSpPr/>
            <p:nvPr/>
          </p:nvSpPr>
          <p:spPr>
            <a:xfrm>
              <a:off x="0" y="0"/>
              <a:ext cx="1117414" cy="290035"/>
            </a:xfrm>
            <a:custGeom>
              <a:rect b="b" l="l" r="r" t="t"/>
              <a:pathLst>
                <a:path extrusionOk="0" h="290035" w="1117414">
                  <a:moveTo>
                    <a:pt x="145018" y="0"/>
                  </a:moveTo>
                  <a:lnTo>
                    <a:pt x="972397" y="0"/>
                  </a:lnTo>
                  <a:cubicBezTo>
                    <a:pt x="1052488" y="0"/>
                    <a:pt x="1117414" y="64927"/>
                    <a:pt x="1117414" y="145018"/>
                  </a:cubicBezTo>
                  <a:lnTo>
                    <a:pt x="1117414" y="145018"/>
                  </a:lnTo>
                  <a:cubicBezTo>
                    <a:pt x="1117414" y="183479"/>
                    <a:pt x="1102136" y="220365"/>
                    <a:pt x="1074940" y="247561"/>
                  </a:cubicBezTo>
                  <a:cubicBezTo>
                    <a:pt x="1047743" y="274757"/>
                    <a:pt x="1010858" y="290035"/>
                    <a:pt x="972397" y="290035"/>
                  </a:cubicBezTo>
                  <a:lnTo>
                    <a:pt x="145018" y="290035"/>
                  </a:lnTo>
                  <a:cubicBezTo>
                    <a:pt x="64927" y="290035"/>
                    <a:pt x="0" y="225109"/>
                    <a:pt x="0" y="145018"/>
                  </a:cubicBezTo>
                  <a:lnTo>
                    <a:pt x="0" y="145018"/>
                  </a:lnTo>
                  <a:cubicBezTo>
                    <a:pt x="0" y="64927"/>
                    <a:pt x="64927" y="0"/>
                    <a:pt x="145018" y="0"/>
                  </a:cubicBezTo>
                  <a:close/>
                </a:path>
              </a:pathLst>
            </a:custGeom>
            <a:solidFill>
              <a:srgbClr val="54545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6" name="Google Shape;446;p37"/>
            <p:cNvSpPr txBox="1"/>
            <p:nvPr/>
          </p:nvSpPr>
          <p:spPr>
            <a:xfrm>
              <a:off x="0" y="-38100"/>
              <a:ext cx="1117414" cy="32813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47" name="Google Shape;447;p37"/>
          <p:cNvSpPr/>
          <p:nvPr/>
        </p:nvSpPr>
        <p:spPr>
          <a:xfrm>
            <a:off x="3270698" y="1728325"/>
            <a:ext cx="558556" cy="1073588"/>
          </a:xfrm>
          <a:custGeom>
            <a:rect b="b" l="l" r="r" t="t"/>
            <a:pathLst>
              <a:path extrusionOk="0" h="2147175" w="1117111">
                <a:moveTo>
                  <a:pt x="0" y="0"/>
                </a:moveTo>
                <a:lnTo>
                  <a:pt x="1117111" y="0"/>
                </a:lnTo>
                <a:lnTo>
                  <a:pt x="1117111" y="2147175"/>
                </a:lnTo>
                <a:lnTo>
                  <a:pt x="0" y="2147175"/>
                </a:lnTo>
                <a:lnTo>
                  <a:pt x="0" y="0"/>
                </a:lnTo>
                <a:close/>
              </a:path>
            </a:pathLst>
          </a:custGeom>
          <a:blipFill rotWithShape="1">
            <a:blip r:embed="rId6">
              <a:alphaModFix/>
            </a:blip>
            <a:stretch>
              <a:fillRect b="0" l="0" r="0" t="0"/>
            </a:stretch>
          </a:blipFill>
          <a:ln>
            <a:noFill/>
          </a:ln>
        </p:spPr>
      </p:sp>
      <p:cxnSp>
        <p:nvCxnSpPr>
          <p:cNvPr id="448" name="Google Shape;448;p37"/>
          <p:cNvCxnSpPr/>
          <p:nvPr/>
        </p:nvCxnSpPr>
        <p:spPr>
          <a:xfrm>
            <a:off x="4165087" y="1446231"/>
            <a:ext cx="646500" cy="3300"/>
          </a:xfrm>
          <a:prstGeom prst="straightConnector1">
            <a:avLst/>
          </a:prstGeom>
          <a:noFill/>
          <a:ln cap="flat" cmpd="sng" w="76200">
            <a:solidFill>
              <a:srgbClr val="545454"/>
            </a:solidFill>
            <a:prstDash val="solid"/>
            <a:round/>
            <a:headEnd len="sm" w="sm" type="none"/>
            <a:tailEnd len="med" w="med" type="stealth"/>
          </a:ln>
        </p:spPr>
      </p:cxnSp>
      <p:grpSp>
        <p:nvGrpSpPr>
          <p:cNvPr id="449" name="Google Shape;449;p37"/>
          <p:cNvGrpSpPr/>
          <p:nvPr/>
        </p:nvGrpSpPr>
        <p:grpSpPr>
          <a:xfrm>
            <a:off x="4841430" y="1288070"/>
            <a:ext cx="1077187" cy="316322"/>
            <a:chOff x="0" y="-38100"/>
            <a:chExt cx="1117414" cy="328135"/>
          </a:xfrm>
        </p:grpSpPr>
        <p:sp>
          <p:nvSpPr>
            <p:cNvPr id="450" name="Google Shape;450;p37"/>
            <p:cNvSpPr/>
            <p:nvPr/>
          </p:nvSpPr>
          <p:spPr>
            <a:xfrm>
              <a:off x="0" y="0"/>
              <a:ext cx="1117414" cy="290035"/>
            </a:xfrm>
            <a:custGeom>
              <a:rect b="b" l="l" r="r" t="t"/>
              <a:pathLst>
                <a:path extrusionOk="0" h="290035" w="1117414">
                  <a:moveTo>
                    <a:pt x="145018" y="0"/>
                  </a:moveTo>
                  <a:lnTo>
                    <a:pt x="972397" y="0"/>
                  </a:lnTo>
                  <a:cubicBezTo>
                    <a:pt x="1052488" y="0"/>
                    <a:pt x="1117414" y="64927"/>
                    <a:pt x="1117414" y="145018"/>
                  </a:cubicBezTo>
                  <a:lnTo>
                    <a:pt x="1117414" y="145018"/>
                  </a:lnTo>
                  <a:cubicBezTo>
                    <a:pt x="1117414" y="183479"/>
                    <a:pt x="1102136" y="220365"/>
                    <a:pt x="1074940" y="247561"/>
                  </a:cubicBezTo>
                  <a:cubicBezTo>
                    <a:pt x="1047743" y="274757"/>
                    <a:pt x="1010858" y="290035"/>
                    <a:pt x="972397" y="290035"/>
                  </a:cubicBezTo>
                  <a:lnTo>
                    <a:pt x="145018" y="290035"/>
                  </a:lnTo>
                  <a:cubicBezTo>
                    <a:pt x="64927" y="290035"/>
                    <a:pt x="0" y="225109"/>
                    <a:pt x="0" y="145018"/>
                  </a:cubicBezTo>
                  <a:lnTo>
                    <a:pt x="0" y="145018"/>
                  </a:lnTo>
                  <a:cubicBezTo>
                    <a:pt x="0" y="64927"/>
                    <a:pt x="64927" y="0"/>
                    <a:pt x="145018" y="0"/>
                  </a:cubicBezTo>
                  <a:close/>
                </a:path>
              </a:pathLst>
            </a:custGeom>
            <a:solidFill>
              <a:srgbClr val="54545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1" name="Google Shape;451;p37"/>
            <p:cNvSpPr txBox="1"/>
            <p:nvPr/>
          </p:nvSpPr>
          <p:spPr>
            <a:xfrm>
              <a:off x="0" y="-38100"/>
              <a:ext cx="1117414" cy="32813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52" name="Google Shape;452;p37"/>
          <p:cNvSpPr/>
          <p:nvPr/>
        </p:nvSpPr>
        <p:spPr>
          <a:xfrm>
            <a:off x="4904020" y="2248253"/>
            <a:ext cx="557596" cy="850530"/>
          </a:xfrm>
          <a:custGeom>
            <a:rect b="b" l="l" r="r" t="t"/>
            <a:pathLst>
              <a:path extrusionOk="0" h="1701060" w="1115191">
                <a:moveTo>
                  <a:pt x="0" y="0"/>
                </a:moveTo>
                <a:lnTo>
                  <a:pt x="1115192" y="0"/>
                </a:lnTo>
                <a:lnTo>
                  <a:pt x="1115192" y="1701061"/>
                </a:lnTo>
                <a:lnTo>
                  <a:pt x="0" y="1701061"/>
                </a:lnTo>
                <a:lnTo>
                  <a:pt x="0" y="0"/>
                </a:lnTo>
                <a:close/>
              </a:path>
            </a:pathLst>
          </a:custGeom>
          <a:blipFill rotWithShape="1">
            <a:blip r:embed="rId7">
              <a:alphaModFix/>
            </a:blip>
            <a:stretch>
              <a:fillRect b="0" l="0" r="0" t="-11911"/>
            </a:stretch>
          </a:blipFill>
          <a:ln>
            <a:noFill/>
          </a:ln>
        </p:spPr>
      </p:sp>
      <p:sp>
        <p:nvSpPr>
          <p:cNvPr id="453" name="Google Shape;453;p37"/>
          <p:cNvSpPr txBox="1"/>
          <p:nvPr/>
        </p:nvSpPr>
        <p:spPr>
          <a:xfrm>
            <a:off x="2067050" y="3626198"/>
            <a:ext cx="1457570" cy="55118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800" u="none" cap="none" strike="noStrike">
                <a:solidFill>
                  <a:srgbClr val="000000"/>
                </a:solidFill>
                <a:latin typeface="Inter"/>
                <a:ea typeface="Inter"/>
                <a:cs typeface="Inter"/>
                <a:sym typeface="Inter"/>
              </a:rPr>
              <a:t>Data frame shape </a:t>
            </a:r>
            <a:r>
              <a:rPr b="1" i="0" lang="en" sz="800" u="none" cap="none" strike="noStrike">
                <a:solidFill>
                  <a:srgbClr val="000000"/>
                </a:solidFill>
                <a:latin typeface="Inter"/>
                <a:ea typeface="Inter"/>
                <a:cs typeface="Inter"/>
                <a:sym typeface="Inter"/>
              </a:rPr>
              <a:t>before</a:t>
            </a:r>
            <a:r>
              <a:rPr b="0" i="0" lang="en" sz="800" u="none" cap="none" strike="noStrike">
                <a:solidFill>
                  <a:srgbClr val="000000"/>
                </a:solidFill>
                <a:latin typeface="Inter"/>
                <a:ea typeface="Inter"/>
                <a:cs typeface="Inter"/>
                <a:sym typeface="Inter"/>
              </a:rPr>
              <a:t> check and drop duplicated data and unknown values</a:t>
            </a:r>
            <a:endParaRPr sz="700"/>
          </a:p>
          <a:p>
            <a:pPr indent="0" lvl="0" marL="0" marR="0" rtl="0" algn="ctr">
              <a:lnSpc>
                <a:spcPct val="140000"/>
              </a:lnSpc>
              <a:spcBef>
                <a:spcPts val="0"/>
              </a:spcBef>
              <a:spcAft>
                <a:spcPts val="0"/>
              </a:spcAft>
              <a:buNone/>
            </a:pPr>
            <a:r>
              <a:rPr b="0" i="0" lang="en" sz="800" u="none" cap="none" strike="noStrike">
                <a:solidFill>
                  <a:srgbClr val="000000"/>
                </a:solidFill>
                <a:latin typeface="Inter"/>
                <a:ea typeface="Inter"/>
                <a:cs typeface="Inter"/>
                <a:sym typeface="Inter"/>
              </a:rPr>
              <a:t>(41188 , 21)</a:t>
            </a:r>
            <a:endParaRPr sz="700"/>
          </a:p>
        </p:txBody>
      </p:sp>
      <p:sp>
        <p:nvSpPr>
          <p:cNvPr id="454" name="Google Shape;454;p37"/>
          <p:cNvSpPr txBox="1"/>
          <p:nvPr/>
        </p:nvSpPr>
        <p:spPr>
          <a:xfrm>
            <a:off x="5685201" y="3546200"/>
            <a:ext cx="1457700" cy="6405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0" i="0" lang="en" sz="800" u="none" cap="none" strike="noStrike">
                <a:solidFill>
                  <a:srgbClr val="000000"/>
                </a:solidFill>
                <a:latin typeface="Inter"/>
                <a:ea typeface="Inter"/>
                <a:cs typeface="Inter"/>
                <a:sym typeface="Inter"/>
              </a:rPr>
              <a:t>Data frame shape </a:t>
            </a:r>
            <a:r>
              <a:rPr b="1" i="0" lang="en" sz="800" u="none" cap="none" strike="noStrike">
                <a:solidFill>
                  <a:srgbClr val="000000"/>
                </a:solidFill>
                <a:latin typeface="Inter"/>
                <a:ea typeface="Inter"/>
                <a:cs typeface="Inter"/>
                <a:sym typeface="Inter"/>
              </a:rPr>
              <a:t>after</a:t>
            </a:r>
            <a:r>
              <a:rPr b="0" i="0" lang="en" sz="800" u="none" cap="none" strike="noStrike">
                <a:solidFill>
                  <a:srgbClr val="000000"/>
                </a:solidFill>
                <a:latin typeface="Inter"/>
                <a:ea typeface="Inter"/>
                <a:cs typeface="Inter"/>
                <a:sym typeface="Inter"/>
              </a:rPr>
              <a:t> check and drop duplicated data and handling unknown values</a:t>
            </a:r>
            <a:endParaRPr sz="700"/>
          </a:p>
          <a:p>
            <a:pPr indent="0" lvl="0" marL="0" marR="0" rtl="0" algn="ctr">
              <a:lnSpc>
                <a:spcPct val="140025"/>
              </a:lnSpc>
              <a:spcBef>
                <a:spcPts val="0"/>
              </a:spcBef>
              <a:spcAft>
                <a:spcPts val="0"/>
              </a:spcAft>
              <a:buNone/>
            </a:pPr>
            <a:r>
              <a:rPr b="0" i="0" lang="en" sz="800" u="none" cap="none" strike="noStrike">
                <a:solidFill>
                  <a:srgbClr val="000000"/>
                </a:solidFill>
                <a:latin typeface="Inter"/>
                <a:ea typeface="Inter"/>
                <a:cs typeface="Inter"/>
                <a:sym typeface="Inter"/>
              </a:rPr>
              <a:t>(36658 , 21)</a:t>
            </a:r>
            <a:endParaRPr sz="700"/>
          </a:p>
        </p:txBody>
      </p:sp>
      <p:sp>
        <p:nvSpPr>
          <p:cNvPr id="455" name="Google Shape;455;p37"/>
          <p:cNvSpPr txBox="1"/>
          <p:nvPr/>
        </p:nvSpPr>
        <p:spPr>
          <a:xfrm>
            <a:off x="2085380" y="3267240"/>
            <a:ext cx="1378466" cy="145223"/>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b="1" i="0" lang="en" sz="800" u="none" cap="none" strike="noStrike">
                <a:solidFill>
                  <a:srgbClr val="FFFFFF"/>
                </a:solidFill>
                <a:latin typeface="Inter"/>
                <a:ea typeface="Inter"/>
                <a:cs typeface="Inter"/>
                <a:sym typeface="Inter"/>
              </a:rPr>
              <a:t>Before Cleaning</a:t>
            </a:r>
            <a:endParaRPr sz="700"/>
          </a:p>
        </p:txBody>
      </p:sp>
      <p:sp>
        <p:nvSpPr>
          <p:cNvPr id="456" name="Google Shape;456;p37"/>
          <p:cNvSpPr txBox="1"/>
          <p:nvPr/>
        </p:nvSpPr>
        <p:spPr>
          <a:xfrm>
            <a:off x="1041568" y="164224"/>
            <a:ext cx="7060800" cy="9807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i="0" lang="en" sz="1800" u="none" cap="none" strike="noStrike">
                <a:solidFill>
                  <a:srgbClr val="000000"/>
                </a:solidFill>
                <a:latin typeface="Inter"/>
                <a:ea typeface="Inter"/>
                <a:cs typeface="Inter"/>
                <a:sym typeface="Inter"/>
              </a:rPr>
              <a:t>Data Hasil Cleaning data menyisakan 36658 dataset, dan perubahan kolom untuk pdays, sehingga dataset menjadi 5 float, 5 int, 11 object</a:t>
            </a:r>
            <a:endParaRPr sz="700"/>
          </a:p>
        </p:txBody>
      </p:sp>
      <p:sp>
        <p:nvSpPr>
          <p:cNvPr id="457" name="Google Shape;457;p37"/>
          <p:cNvSpPr txBox="1"/>
          <p:nvPr/>
        </p:nvSpPr>
        <p:spPr>
          <a:xfrm>
            <a:off x="1210989" y="1398032"/>
            <a:ext cx="1011600" cy="1539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b="1" i="0" lang="en" sz="1000" u="none" cap="none" strike="noStrike">
                <a:solidFill>
                  <a:srgbClr val="FFFFFF"/>
                </a:solidFill>
                <a:latin typeface="Inter"/>
                <a:ea typeface="Inter"/>
                <a:cs typeface="Inter"/>
                <a:sym typeface="Inter"/>
              </a:rPr>
              <a:t>Duplicated Data</a:t>
            </a:r>
            <a:endParaRPr sz="700"/>
          </a:p>
        </p:txBody>
      </p:sp>
      <p:sp>
        <p:nvSpPr>
          <p:cNvPr id="458" name="Google Shape;458;p37"/>
          <p:cNvSpPr txBox="1"/>
          <p:nvPr/>
        </p:nvSpPr>
        <p:spPr>
          <a:xfrm>
            <a:off x="1246063" y="1733745"/>
            <a:ext cx="1077300" cy="153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1000" u="none" cap="none" strike="noStrike">
                <a:solidFill>
                  <a:srgbClr val="000000"/>
                </a:solidFill>
                <a:latin typeface="Inter"/>
                <a:ea typeface="Inter"/>
                <a:cs typeface="Inter"/>
                <a:sym typeface="Inter"/>
              </a:rPr>
              <a:t>12 baris</a:t>
            </a:r>
            <a:endParaRPr sz="700"/>
          </a:p>
        </p:txBody>
      </p:sp>
      <p:sp>
        <p:nvSpPr>
          <p:cNvPr id="459" name="Google Shape;459;p37"/>
          <p:cNvSpPr txBox="1"/>
          <p:nvPr/>
        </p:nvSpPr>
        <p:spPr>
          <a:xfrm>
            <a:off x="3044976" y="1370145"/>
            <a:ext cx="1011600" cy="1539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b="1" i="0" lang="en" sz="1000" u="none" cap="none" strike="noStrike">
                <a:solidFill>
                  <a:srgbClr val="FFFFFF"/>
                </a:solidFill>
                <a:latin typeface="Inter"/>
                <a:ea typeface="Inter"/>
                <a:cs typeface="Inter"/>
                <a:sym typeface="Inter"/>
              </a:rPr>
              <a:t>Unknown Value</a:t>
            </a:r>
            <a:endParaRPr sz="700"/>
          </a:p>
        </p:txBody>
      </p:sp>
      <p:sp>
        <p:nvSpPr>
          <p:cNvPr id="460" name="Google Shape;460;p37"/>
          <p:cNvSpPr txBox="1"/>
          <p:nvPr/>
        </p:nvSpPr>
        <p:spPr>
          <a:xfrm>
            <a:off x="4874706" y="1370145"/>
            <a:ext cx="1011600" cy="1539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b="1" i="0" lang="en" sz="1000" u="none" cap="none" strike="noStrike">
                <a:solidFill>
                  <a:srgbClr val="FFFFFF"/>
                </a:solidFill>
                <a:latin typeface="Inter"/>
                <a:ea typeface="Inter"/>
                <a:cs typeface="Inter"/>
                <a:sym typeface="Inter"/>
              </a:rPr>
              <a:t>Pdays = 999</a:t>
            </a:r>
            <a:endParaRPr sz="700"/>
          </a:p>
        </p:txBody>
      </p:sp>
      <p:sp>
        <p:nvSpPr>
          <p:cNvPr id="461" name="Google Shape;461;p37"/>
          <p:cNvSpPr txBox="1"/>
          <p:nvPr/>
        </p:nvSpPr>
        <p:spPr>
          <a:xfrm>
            <a:off x="4841367" y="1663254"/>
            <a:ext cx="1077300" cy="585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1000" u="none" cap="none" strike="noStrike">
                <a:solidFill>
                  <a:srgbClr val="000000"/>
                </a:solidFill>
                <a:latin typeface="Inter"/>
                <a:ea typeface="Inter"/>
                <a:cs typeface="Inter"/>
                <a:sym typeface="Inter"/>
              </a:rPr>
              <a:t>Dilakukan update kolom untuk pdays = 999</a:t>
            </a:r>
            <a:endParaRPr sz="700"/>
          </a:p>
        </p:txBody>
      </p:sp>
      <p:grpSp>
        <p:nvGrpSpPr>
          <p:cNvPr id="462" name="Google Shape;462;p37"/>
          <p:cNvGrpSpPr/>
          <p:nvPr/>
        </p:nvGrpSpPr>
        <p:grpSpPr>
          <a:xfrm>
            <a:off x="6671160" y="1288070"/>
            <a:ext cx="1077187" cy="316322"/>
            <a:chOff x="0" y="-38100"/>
            <a:chExt cx="1117414" cy="328135"/>
          </a:xfrm>
        </p:grpSpPr>
        <p:sp>
          <p:nvSpPr>
            <p:cNvPr id="463" name="Google Shape;463;p37"/>
            <p:cNvSpPr/>
            <p:nvPr/>
          </p:nvSpPr>
          <p:spPr>
            <a:xfrm>
              <a:off x="0" y="0"/>
              <a:ext cx="1117414" cy="290035"/>
            </a:xfrm>
            <a:custGeom>
              <a:rect b="b" l="l" r="r" t="t"/>
              <a:pathLst>
                <a:path extrusionOk="0" h="290035" w="1117414">
                  <a:moveTo>
                    <a:pt x="145018" y="0"/>
                  </a:moveTo>
                  <a:lnTo>
                    <a:pt x="972397" y="0"/>
                  </a:lnTo>
                  <a:cubicBezTo>
                    <a:pt x="1052488" y="0"/>
                    <a:pt x="1117414" y="64927"/>
                    <a:pt x="1117414" y="145018"/>
                  </a:cubicBezTo>
                  <a:lnTo>
                    <a:pt x="1117414" y="145018"/>
                  </a:lnTo>
                  <a:cubicBezTo>
                    <a:pt x="1117414" y="183479"/>
                    <a:pt x="1102136" y="220365"/>
                    <a:pt x="1074940" y="247561"/>
                  </a:cubicBezTo>
                  <a:cubicBezTo>
                    <a:pt x="1047743" y="274757"/>
                    <a:pt x="1010858" y="290035"/>
                    <a:pt x="972397" y="290035"/>
                  </a:cubicBezTo>
                  <a:lnTo>
                    <a:pt x="145018" y="290035"/>
                  </a:lnTo>
                  <a:cubicBezTo>
                    <a:pt x="64927" y="290035"/>
                    <a:pt x="0" y="225109"/>
                    <a:pt x="0" y="145018"/>
                  </a:cubicBezTo>
                  <a:lnTo>
                    <a:pt x="0" y="145018"/>
                  </a:lnTo>
                  <a:cubicBezTo>
                    <a:pt x="0" y="64927"/>
                    <a:pt x="64927" y="0"/>
                    <a:pt x="145018" y="0"/>
                  </a:cubicBezTo>
                  <a:close/>
                </a:path>
              </a:pathLst>
            </a:custGeom>
            <a:solidFill>
              <a:srgbClr val="54545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4" name="Google Shape;464;p37"/>
            <p:cNvSpPr txBox="1"/>
            <p:nvPr/>
          </p:nvSpPr>
          <p:spPr>
            <a:xfrm>
              <a:off x="0" y="-38100"/>
              <a:ext cx="1117414" cy="32813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65" name="Google Shape;465;p37"/>
          <p:cNvSpPr txBox="1"/>
          <p:nvPr/>
        </p:nvSpPr>
        <p:spPr>
          <a:xfrm>
            <a:off x="6704436" y="1370145"/>
            <a:ext cx="1011600" cy="1539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b="1" i="0" lang="en" sz="1000" u="none" cap="none" strike="noStrike">
                <a:solidFill>
                  <a:srgbClr val="FFFFFF"/>
                </a:solidFill>
                <a:latin typeface="Inter"/>
                <a:ea typeface="Inter"/>
                <a:cs typeface="Inter"/>
                <a:sym typeface="Inter"/>
              </a:rPr>
              <a:t>Outliers</a:t>
            </a:r>
            <a:endParaRPr sz="700"/>
          </a:p>
        </p:txBody>
      </p:sp>
      <p:sp>
        <p:nvSpPr>
          <p:cNvPr id="466" name="Google Shape;466;p37"/>
          <p:cNvSpPr txBox="1"/>
          <p:nvPr/>
        </p:nvSpPr>
        <p:spPr>
          <a:xfrm>
            <a:off x="6671608" y="1663238"/>
            <a:ext cx="1077300" cy="1015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1000" u="none" cap="none" strike="noStrike">
                <a:solidFill>
                  <a:srgbClr val="000000"/>
                </a:solidFill>
                <a:latin typeface="Inter"/>
                <a:ea typeface="Inter"/>
                <a:cs typeface="Inter"/>
                <a:sym typeface="Inter"/>
              </a:rPr>
              <a:t>Tidak dilakukan handling outliers karena akan dilakukan eksperimen</a:t>
            </a:r>
            <a:endParaRPr sz="700"/>
          </a:p>
        </p:txBody>
      </p:sp>
      <p:grpSp>
        <p:nvGrpSpPr>
          <p:cNvPr id="467" name="Google Shape;467;p37"/>
          <p:cNvGrpSpPr/>
          <p:nvPr/>
        </p:nvGrpSpPr>
        <p:grpSpPr>
          <a:xfrm>
            <a:off x="5854707" y="3185191"/>
            <a:ext cx="1036524" cy="316335"/>
            <a:chOff x="0" y="-38100"/>
            <a:chExt cx="1075189" cy="328135"/>
          </a:xfrm>
        </p:grpSpPr>
        <p:sp>
          <p:nvSpPr>
            <p:cNvPr id="468" name="Google Shape;468;p37"/>
            <p:cNvSpPr/>
            <p:nvPr/>
          </p:nvSpPr>
          <p:spPr>
            <a:xfrm>
              <a:off x="0" y="0"/>
              <a:ext cx="1075189" cy="290035"/>
            </a:xfrm>
            <a:custGeom>
              <a:rect b="b" l="l" r="r" t="t"/>
              <a:pathLst>
                <a:path extrusionOk="0" h="290035" w="1075189">
                  <a:moveTo>
                    <a:pt x="145018" y="0"/>
                  </a:moveTo>
                  <a:lnTo>
                    <a:pt x="930172" y="0"/>
                  </a:lnTo>
                  <a:cubicBezTo>
                    <a:pt x="968633" y="0"/>
                    <a:pt x="1005519" y="15279"/>
                    <a:pt x="1032715" y="42475"/>
                  </a:cubicBezTo>
                  <a:cubicBezTo>
                    <a:pt x="1059911" y="69671"/>
                    <a:pt x="1075189" y="106557"/>
                    <a:pt x="1075189" y="145018"/>
                  </a:cubicBezTo>
                  <a:lnTo>
                    <a:pt x="1075189" y="145018"/>
                  </a:lnTo>
                  <a:cubicBezTo>
                    <a:pt x="1075189" y="225109"/>
                    <a:pt x="1010263" y="290035"/>
                    <a:pt x="930172" y="290035"/>
                  </a:cubicBezTo>
                  <a:lnTo>
                    <a:pt x="145018" y="290035"/>
                  </a:lnTo>
                  <a:cubicBezTo>
                    <a:pt x="64927" y="290035"/>
                    <a:pt x="0" y="225109"/>
                    <a:pt x="0" y="145018"/>
                  </a:cubicBezTo>
                  <a:lnTo>
                    <a:pt x="0" y="145018"/>
                  </a:lnTo>
                  <a:cubicBezTo>
                    <a:pt x="0" y="64927"/>
                    <a:pt x="64927" y="0"/>
                    <a:pt x="145018"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9" name="Google Shape;469;p37"/>
            <p:cNvSpPr txBox="1"/>
            <p:nvPr/>
          </p:nvSpPr>
          <p:spPr>
            <a:xfrm>
              <a:off x="0" y="-38100"/>
              <a:ext cx="1075189" cy="32813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70" name="Google Shape;470;p37"/>
          <p:cNvSpPr txBox="1"/>
          <p:nvPr/>
        </p:nvSpPr>
        <p:spPr>
          <a:xfrm>
            <a:off x="5685194" y="3273414"/>
            <a:ext cx="1378467" cy="145223"/>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b="1" i="0" lang="en" sz="800" u="none" cap="none" strike="noStrike">
                <a:solidFill>
                  <a:srgbClr val="FFFFFF"/>
                </a:solidFill>
                <a:latin typeface="Inter"/>
                <a:ea typeface="Inter"/>
                <a:cs typeface="Inter"/>
                <a:sym typeface="Inter"/>
              </a:rPr>
              <a:t>After Cleaning</a:t>
            </a:r>
            <a:endParaRPr sz="700"/>
          </a:p>
        </p:txBody>
      </p:sp>
      <p:cxnSp>
        <p:nvCxnSpPr>
          <p:cNvPr id="471" name="Google Shape;471;p37"/>
          <p:cNvCxnSpPr/>
          <p:nvPr/>
        </p:nvCxnSpPr>
        <p:spPr>
          <a:xfrm>
            <a:off x="5971649" y="1481231"/>
            <a:ext cx="646500" cy="3300"/>
          </a:xfrm>
          <a:prstGeom prst="straightConnector1">
            <a:avLst/>
          </a:prstGeom>
          <a:noFill/>
          <a:ln cap="flat" cmpd="sng" w="76200">
            <a:solidFill>
              <a:srgbClr val="545454"/>
            </a:solidFill>
            <a:prstDash val="solid"/>
            <a:round/>
            <a:headEnd len="sm" w="sm" type="none"/>
            <a:tailEnd len="med" w="med" type="stealth"/>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475" name="Shape 475"/>
        <p:cNvGrpSpPr/>
        <p:nvPr/>
      </p:nvGrpSpPr>
      <p:grpSpPr>
        <a:xfrm>
          <a:off x="0" y="0"/>
          <a:ext cx="0" cy="0"/>
          <a:chOff x="0" y="0"/>
          <a:chExt cx="0" cy="0"/>
        </a:xfrm>
      </p:grpSpPr>
      <p:grpSp>
        <p:nvGrpSpPr>
          <p:cNvPr id="476" name="Google Shape;476;p38"/>
          <p:cNvGrpSpPr/>
          <p:nvPr/>
        </p:nvGrpSpPr>
        <p:grpSpPr>
          <a:xfrm>
            <a:off x="0" y="-35602"/>
            <a:ext cx="2595764" cy="2535284"/>
            <a:chOff x="0" y="-6334"/>
            <a:chExt cx="461814" cy="451054"/>
          </a:xfrm>
        </p:grpSpPr>
        <p:sp>
          <p:nvSpPr>
            <p:cNvPr id="477" name="Google Shape;477;p38"/>
            <p:cNvSpPr/>
            <p:nvPr/>
          </p:nvSpPr>
          <p:spPr>
            <a:xfrm>
              <a:off x="0" y="0"/>
              <a:ext cx="461814" cy="444720"/>
            </a:xfrm>
            <a:custGeom>
              <a:rect b="b" l="l" r="r" t="t"/>
              <a:pathLst>
                <a:path extrusionOk="0" h="444720" w="461814">
                  <a:moveTo>
                    <a:pt x="230907" y="444720"/>
                  </a:moveTo>
                  <a:lnTo>
                    <a:pt x="461814" y="0"/>
                  </a:lnTo>
                  <a:lnTo>
                    <a:pt x="0" y="0"/>
                  </a:lnTo>
                  <a:lnTo>
                    <a:pt x="230907" y="444720"/>
                  </a:lnTo>
                  <a:close/>
                </a:path>
              </a:pathLst>
            </a:custGeom>
            <a:solidFill>
              <a:srgbClr val="C9D6D5">
                <a:alpha val="23920"/>
              </a:srgbClr>
            </a:solidFill>
            <a:ln>
              <a:noFill/>
            </a:ln>
          </p:spPr>
        </p:sp>
        <p:sp>
          <p:nvSpPr>
            <p:cNvPr id="478" name="Google Shape;478;p38"/>
            <p:cNvSpPr txBox="1"/>
            <p:nvPr/>
          </p:nvSpPr>
          <p:spPr>
            <a:xfrm>
              <a:off x="72158" y="-6334"/>
              <a:ext cx="317400" cy="244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79" name="Google Shape;479;p38"/>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sp>
        <p:nvSpPr>
          <p:cNvPr id="480" name="Google Shape;480;p38"/>
          <p:cNvSpPr/>
          <p:nvPr/>
        </p:nvSpPr>
        <p:spPr>
          <a:xfrm>
            <a:off x="-727947" y="3989658"/>
            <a:ext cx="2270447" cy="1506915"/>
          </a:xfrm>
          <a:custGeom>
            <a:rect b="b" l="l" r="r" t="t"/>
            <a:pathLst>
              <a:path extrusionOk="0" h="3013829" w="4540894">
                <a:moveTo>
                  <a:pt x="0" y="0"/>
                </a:moveTo>
                <a:lnTo>
                  <a:pt x="4540894" y="0"/>
                </a:lnTo>
                <a:lnTo>
                  <a:pt x="4540894" y="3013829"/>
                </a:lnTo>
                <a:lnTo>
                  <a:pt x="0" y="3013829"/>
                </a:lnTo>
                <a:lnTo>
                  <a:pt x="0" y="0"/>
                </a:lnTo>
                <a:close/>
              </a:path>
            </a:pathLst>
          </a:custGeom>
          <a:blipFill rotWithShape="1">
            <a:blip r:embed="rId4">
              <a:alphaModFix/>
            </a:blip>
            <a:stretch>
              <a:fillRect b="-195630" l="0" r="-60828" t="-77155"/>
            </a:stretch>
          </a:blipFill>
          <a:ln>
            <a:noFill/>
          </a:ln>
        </p:spPr>
      </p:sp>
      <p:grpSp>
        <p:nvGrpSpPr>
          <p:cNvPr id="481" name="Google Shape;481;p38"/>
          <p:cNvGrpSpPr/>
          <p:nvPr/>
        </p:nvGrpSpPr>
        <p:grpSpPr>
          <a:xfrm>
            <a:off x="2564580" y="-343638"/>
            <a:ext cx="996865" cy="774556"/>
            <a:chOff x="0" y="0"/>
            <a:chExt cx="740613" cy="575450"/>
          </a:xfrm>
        </p:grpSpPr>
        <p:sp>
          <p:nvSpPr>
            <p:cNvPr id="482" name="Google Shape;482;p38"/>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348311"/>
            </a:solidFill>
            <a:ln>
              <a:noFill/>
            </a:ln>
          </p:spPr>
        </p:sp>
        <p:sp>
          <p:nvSpPr>
            <p:cNvPr id="483" name="Google Shape;483;p38"/>
            <p:cNvSpPr txBox="1"/>
            <p:nvPr/>
          </p:nvSpPr>
          <p:spPr>
            <a:xfrm>
              <a:off x="115721" y="3004"/>
              <a:ext cx="509100" cy="305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84" name="Google Shape;484;p38"/>
          <p:cNvGrpSpPr/>
          <p:nvPr/>
        </p:nvGrpSpPr>
        <p:grpSpPr>
          <a:xfrm>
            <a:off x="1171269" y="2423475"/>
            <a:ext cx="6801453" cy="485003"/>
            <a:chOff x="149427" y="0"/>
            <a:chExt cx="18137208" cy="1293342"/>
          </a:xfrm>
        </p:grpSpPr>
        <p:grpSp>
          <p:nvGrpSpPr>
            <p:cNvPr id="485" name="Google Shape;485;p38"/>
            <p:cNvGrpSpPr/>
            <p:nvPr/>
          </p:nvGrpSpPr>
          <p:grpSpPr>
            <a:xfrm>
              <a:off x="149427" y="0"/>
              <a:ext cx="17973034" cy="1293342"/>
              <a:chOff x="-8" y="0"/>
              <a:chExt cx="5849074" cy="420900"/>
            </a:xfrm>
          </p:grpSpPr>
          <p:sp>
            <p:nvSpPr>
              <p:cNvPr id="486" name="Google Shape;486;p38"/>
              <p:cNvSpPr/>
              <p:nvPr/>
            </p:nvSpPr>
            <p:spPr>
              <a:xfrm>
                <a:off x="-8" y="0"/>
                <a:ext cx="5849074" cy="382797"/>
              </a:xfrm>
              <a:custGeom>
                <a:rect b="b" l="l" r="r" t="t"/>
                <a:pathLst>
                  <a:path extrusionOk="0" h="382797" w="2046920">
                    <a:moveTo>
                      <a:pt x="83699" y="0"/>
                    </a:moveTo>
                    <a:lnTo>
                      <a:pt x="1963221" y="0"/>
                    </a:lnTo>
                    <a:cubicBezTo>
                      <a:pt x="1985419" y="0"/>
                      <a:pt x="2006708" y="8818"/>
                      <a:pt x="2022405" y="24515"/>
                    </a:cubicBezTo>
                    <a:cubicBezTo>
                      <a:pt x="2038102" y="40212"/>
                      <a:pt x="2046920" y="61501"/>
                      <a:pt x="2046920" y="83699"/>
                    </a:cubicBezTo>
                    <a:lnTo>
                      <a:pt x="2046920" y="299097"/>
                    </a:lnTo>
                    <a:cubicBezTo>
                      <a:pt x="2046920" y="345323"/>
                      <a:pt x="2009447" y="382797"/>
                      <a:pt x="1963221" y="382797"/>
                    </a:cubicBezTo>
                    <a:lnTo>
                      <a:pt x="83699" y="382797"/>
                    </a:lnTo>
                    <a:cubicBezTo>
                      <a:pt x="37474" y="382797"/>
                      <a:pt x="0" y="345323"/>
                      <a:pt x="0" y="299097"/>
                    </a:cubicBezTo>
                    <a:lnTo>
                      <a:pt x="0" y="83699"/>
                    </a:lnTo>
                    <a:cubicBezTo>
                      <a:pt x="0" y="37474"/>
                      <a:pt x="37474" y="0"/>
                      <a:pt x="83699"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7" name="Google Shape;487;p38"/>
              <p:cNvSpPr txBox="1"/>
              <p:nvPr/>
            </p:nvSpPr>
            <p:spPr>
              <a:xfrm>
                <a:off x="-8" y="0"/>
                <a:ext cx="5811300" cy="420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88" name="Google Shape;488;p38"/>
            <p:cNvSpPr txBox="1"/>
            <p:nvPr/>
          </p:nvSpPr>
          <p:spPr>
            <a:xfrm>
              <a:off x="430035" y="198133"/>
              <a:ext cx="17856600" cy="780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900">
                  <a:solidFill>
                    <a:srgbClr val="FFFFFF"/>
                  </a:solidFill>
                  <a:latin typeface="Inter"/>
                  <a:ea typeface="Inter"/>
                  <a:cs typeface="Inter"/>
                  <a:sym typeface="Inter"/>
                </a:rPr>
                <a:t>EXPLORATORY DATA ANALYSIS</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492" name="Shape 492"/>
        <p:cNvGrpSpPr/>
        <p:nvPr/>
      </p:nvGrpSpPr>
      <p:grpSpPr>
        <a:xfrm>
          <a:off x="0" y="0"/>
          <a:ext cx="0" cy="0"/>
          <a:chOff x="0" y="0"/>
          <a:chExt cx="0" cy="0"/>
        </a:xfrm>
      </p:grpSpPr>
      <p:grpSp>
        <p:nvGrpSpPr>
          <p:cNvPr id="493" name="Google Shape;493;p39"/>
          <p:cNvGrpSpPr/>
          <p:nvPr/>
        </p:nvGrpSpPr>
        <p:grpSpPr>
          <a:xfrm>
            <a:off x="-2128603" y="0"/>
            <a:ext cx="4162867" cy="3234511"/>
            <a:chOff x="0" y="0"/>
            <a:chExt cx="740613" cy="575450"/>
          </a:xfrm>
        </p:grpSpPr>
        <p:sp>
          <p:nvSpPr>
            <p:cNvPr id="494" name="Google Shape;494;p39"/>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495" name="Google Shape;495;p39"/>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96" name="Google Shape;496;p39"/>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sp>
        <p:nvSpPr>
          <p:cNvPr id="497" name="Google Shape;497;p39"/>
          <p:cNvSpPr/>
          <p:nvPr/>
        </p:nvSpPr>
        <p:spPr>
          <a:xfrm rot="5400000">
            <a:off x="182838" y="-162611"/>
            <a:ext cx="663024" cy="988247"/>
          </a:xfrm>
          <a:custGeom>
            <a:rect b="b" l="l" r="r" t="t"/>
            <a:pathLst>
              <a:path extrusionOk="0" h="1976494" w="1326048">
                <a:moveTo>
                  <a:pt x="0" y="0"/>
                </a:moveTo>
                <a:lnTo>
                  <a:pt x="1326048" y="0"/>
                </a:lnTo>
                <a:lnTo>
                  <a:pt x="1326048" y="1976494"/>
                </a:lnTo>
                <a:lnTo>
                  <a:pt x="0" y="1976494"/>
                </a:lnTo>
                <a:lnTo>
                  <a:pt x="0" y="0"/>
                </a:lnTo>
                <a:close/>
              </a:path>
            </a:pathLst>
          </a:custGeom>
          <a:blipFill rotWithShape="1">
            <a:blip r:embed="rId4">
              <a:alphaModFix/>
            </a:blip>
            <a:stretch>
              <a:fillRect b="0" l="0" r="0" t="0"/>
            </a:stretch>
          </a:blipFill>
          <a:ln>
            <a:noFill/>
          </a:ln>
        </p:spPr>
      </p:sp>
      <p:sp>
        <p:nvSpPr>
          <p:cNvPr id="498" name="Google Shape;498;p39"/>
          <p:cNvSpPr/>
          <p:nvPr/>
        </p:nvSpPr>
        <p:spPr>
          <a:xfrm>
            <a:off x="8480976" y="4155253"/>
            <a:ext cx="663024" cy="988247"/>
          </a:xfrm>
          <a:custGeom>
            <a:rect b="b" l="l" r="r" t="t"/>
            <a:pathLst>
              <a:path extrusionOk="0" h="1976494" w="1326048">
                <a:moveTo>
                  <a:pt x="0" y="0"/>
                </a:moveTo>
                <a:lnTo>
                  <a:pt x="1326048" y="0"/>
                </a:lnTo>
                <a:lnTo>
                  <a:pt x="1326048" y="1976494"/>
                </a:lnTo>
                <a:lnTo>
                  <a:pt x="0" y="1976494"/>
                </a:lnTo>
                <a:lnTo>
                  <a:pt x="0" y="0"/>
                </a:lnTo>
                <a:close/>
              </a:path>
            </a:pathLst>
          </a:custGeom>
          <a:blipFill rotWithShape="1">
            <a:blip r:embed="rId4">
              <a:alphaModFix/>
            </a:blip>
            <a:stretch>
              <a:fillRect b="0" l="0" r="0" t="0"/>
            </a:stretch>
          </a:blipFill>
          <a:ln>
            <a:noFill/>
          </a:ln>
        </p:spPr>
      </p:sp>
      <p:grpSp>
        <p:nvGrpSpPr>
          <p:cNvPr id="499" name="Google Shape;499;p39"/>
          <p:cNvGrpSpPr/>
          <p:nvPr/>
        </p:nvGrpSpPr>
        <p:grpSpPr>
          <a:xfrm>
            <a:off x="3124706" y="172830"/>
            <a:ext cx="1790294" cy="373695"/>
            <a:chOff x="0" y="-117074"/>
            <a:chExt cx="4774117" cy="996521"/>
          </a:xfrm>
        </p:grpSpPr>
        <p:grpSp>
          <p:nvGrpSpPr>
            <p:cNvPr id="500" name="Google Shape;500;p39"/>
            <p:cNvGrpSpPr/>
            <p:nvPr/>
          </p:nvGrpSpPr>
          <p:grpSpPr>
            <a:xfrm>
              <a:off x="0" y="-117074"/>
              <a:ext cx="4774117" cy="996521"/>
              <a:chOff x="0" y="-38100"/>
              <a:chExt cx="1553670" cy="324304"/>
            </a:xfrm>
          </p:grpSpPr>
          <p:sp>
            <p:nvSpPr>
              <p:cNvPr id="501" name="Google Shape;501;p39"/>
              <p:cNvSpPr/>
              <p:nvPr/>
            </p:nvSpPr>
            <p:spPr>
              <a:xfrm>
                <a:off x="0" y="0"/>
                <a:ext cx="1553670" cy="286204"/>
              </a:xfrm>
              <a:custGeom>
                <a:rect b="b" l="l" r="r" t="t"/>
                <a:pathLst>
                  <a:path extrusionOk="0" h="286204" w="1553670">
                    <a:moveTo>
                      <a:pt x="110272" y="0"/>
                    </a:moveTo>
                    <a:lnTo>
                      <a:pt x="1443399" y="0"/>
                    </a:lnTo>
                    <a:cubicBezTo>
                      <a:pt x="1472645" y="0"/>
                      <a:pt x="1500693" y="11618"/>
                      <a:pt x="1521373" y="32298"/>
                    </a:cubicBezTo>
                    <a:cubicBezTo>
                      <a:pt x="1542052" y="52978"/>
                      <a:pt x="1553670" y="81026"/>
                      <a:pt x="1553670" y="110272"/>
                    </a:cubicBezTo>
                    <a:lnTo>
                      <a:pt x="1553670" y="175932"/>
                    </a:lnTo>
                    <a:cubicBezTo>
                      <a:pt x="1553670" y="205178"/>
                      <a:pt x="1542052" y="233226"/>
                      <a:pt x="1521373" y="253906"/>
                    </a:cubicBezTo>
                    <a:cubicBezTo>
                      <a:pt x="1500693" y="274586"/>
                      <a:pt x="1472645" y="286204"/>
                      <a:pt x="1443399" y="286204"/>
                    </a:cubicBezTo>
                    <a:lnTo>
                      <a:pt x="110272" y="286204"/>
                    </a:lnTo>
                    <a:cubicBezTo>
                      <a:pt x="81026" y="286204"/>
                      <a:pt x="52978" y="274586"/>
                      <a:pt x="32298" y="253906"/>
                    </a:cubicBezTo>
                    <a:cubicBezTo>
                      <a:pt x="11618" y="233226"/>
                      <a:pt x="0" y="205178"/>
                      <a:pt x="0" y="175932"/>
                    </a:cubicBezTo>
                    <a:lnTo>
                      <a:pt x="0" y="110272"/>
                    </a:lnTo>
                    <a:cubicBezTo>
                      <a:pt x="0" y="81026"/>
                      <a:pt x="11618" y="52978"/>
                      <a:pt x="32298" y="32298"/>
                    </a:cubicBezTo>
                    <a:cubicBezTo>
                      <a:pt x="52978" y="11618"/>
                      <a:pt x="81026" y="0"/>
                      <a:pt x="110272"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2" name="Google Shape;502;p39"/>
              <p:cNvSpPr txBox="1"/>
              <p:nvPr/>
            </p:nvSpPr>
            <p:spPr>
              <a:xfrm>
                <a:off x="0" y="-38100"/>
                <a:ext cx="1553670" cy="324304"/>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03" name="Google Shape;503;p39"/>
            <p:cNvSpPr txBox="1"/>
            <p:nvPr/>
          </p:nvSpPr>
          <p:spPr>
            <a:xfrm>
              <a:off x="111274" y="146865"/>
              <a:ext cx="4609519" cy="52514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 sz="1200" u="none" cap="none" strike="noStrike">
                  <a:solidFill>
                    <a:srgbClr val="FFFFFF"/>
                  </a:solidFill>
                  <a:latin typeface="Inter"/>
                  <a:ea typeface="Inter"/>
                  <a:cs typeface="Inter"/>
                  <a:sym typeface="Inter"/>
                </a:rPr>
                <a:t>Age</a:t>
              </a:r>
              <a:endParaRPr sz="700"/>
            </a:p>
          </p:txBody>
        </p:sp>
      </p:grpSp>
      <p:graphicFrame>
        <p:nvGraphicFramePr>
          <p:cNvPr id="504" name="Google Shape;504;p39"/>
          <p:cNvGraphicFramePr/>
          <p:nvPr/>
        </p:nvGraphicFramePr>
        <p:xfrm>
          <a:off x="3146456" y="635961"/>
          <a:ext cx="3000000" cy="3000000"/>
        </p:xfrm>
        <a:graphic>
          <a:graphicData uri="http://schemas.openxmlformats.org/drawingml/2006/table">
            <a:tbl>
              <a:tblPr>
                <a:noFill/>
                <a:tableStyleId>{4FAF4B47-6136-4A50-B794-FE51038C1FBC}</a:tableStyleId>
              </a:tblPr>
              <a:tblGrid>
                <a:gridCol w="957775"/>
                <a:gridCol w="832500"/>
              </a:tblGrid>
              <a:tr h="414350">
                <a:tc>
                  <a:txBody>
                    <a:bodyPr/>
                    <a:lstStyle/>
                    <a:p>
                      <a:pPr indent="0" lvl="0" marL="0" marR="0" rtl="0" algn="ctr">
                        <a:lnSpc>
                          <a:spcPct val="140020"/>
                        </a:lnSpc>
                        <a:spcBef>
                          <a:spcPts val="0"/>
                        </a:spcBef>
                        <a:spcAft>
                          <a:spcPts val="0"/>
                        </a:spcAft>
                        <a:buNone/>
                      </a:pPr>
                      <a:r>
                        <a:rPr b="1" lang="en" sz="1000" u="none" cap="none" strike="noStrike">
                          <a:solidFill>
                            <a:srgbClr val="000000"/>
                          </a:solidFill>
                          <a:latin typeface="Inter"/>
                          <a:ea typeface="Inter"/>
                          <a:cs typeface="Inter"/>
                          <a:sym typeface="Inter"/>
                        </a:rPr>
                        <a:t>Kategori</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8DC96C"/>
                    </a:solidFill>
                  </a:tcPr>
                </a:tc>
                <a:tc>
                  <a:txBody>
                    <a:bodyPr/>
                    <a:lstStyle/>
                    <a:p>
                      <a:pPr indent="0" lvl="0" marL="0" marR="0" rtl="0" algn="ctr">
                        <a:lnSpc>
                          <a:spcPct val="140020"/>
                        </a:lnSpc>
                        <a:spcBef>
                          <a:spcPts val="0"/>
                        </a:spcBef>
                        <a:spcAft>
                          <a:spcPts val="0"/>
                        </a:spcAft>
                        <a:buNone/>
                      </a:pPr>
                      <a:r>
                        <a:rPr b="1" lang="en" sz="1000" u="none" cap="none" strike="noStrike">
                          <a:solidFill>
                            <a:srgbClr val="000000"/>
                          </a:solidFill>
                          <a:latin typeface="Inter"/>
                          <a:ea typeface="Inter"/>
                          <a:cs typeface="Inter"/>
                          <a:sym typeface="Inter"/>
                        </a:rPr>
                        <a:t>Umur</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8DC96C"/>
                    </a:solidFill>
                  </a:tcPr>
                </a:tc>
              </a:tr>
              <a:tr h="414350">
                <a:tc>
                  <a:txBody>
                    <a:bodyPr/>
                    <a:lstStyle/>
                    <a:p>
                      <a:pPr indent="0" lvl="0" marL="0" marR="0" rtl="0" algn="ctr">
                        <a:lnSpc>
                          <a:spcPct val="140020"/>
                        </a:lnSpc>
                        <a:spcBef>
                          <a:spcPts val="0"/>
                        </a:spcBef>
                        <a:spcAft>
                          <a:spcPts val="0"/>
                        </a:spcAft>
                        <a:buNone/>
                      </a:pPr>
                      <a:r>
                        <a:rPr lang="en" sz="1000" u="none" cap="none" strike="noStrike">
                          <a:solidFill>
                            <a:srgbClr val="000000"/>
                          </a:solidFill>
                          <a:latin typeface="Inter"/>
                          <a:ea typeface="Inter"/>
                          <a:cs typeface="Inter"/>
                          <a:sym typeface="Inter"/>
                        </a:rPr>
                        <a:t>Child</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gradFill>
                      <a:gsLst>
                        <a:gs pos="0">
                          <a:srgbClr val="E9E9E9"/>
                        </a:gs>
                        <a:gs pos="100000">
                          <a:srgbClr val="FFFFFF"/>
                        </a:gs>
                      </a:gsLst>
                      <a:lin ang="5400000" scaled="0"/>
                    </a:gradFill>
                  </a:tcPr>
                </a:tc>
                <a:tc>
                  <a:txBody>
                    <a:bodyPr/>
                    <a:lstStyle/>
                    <a:p>
                      <a:pPr indent="0" lvl="0" marL="0" marR="0" rtl="0" algn="ctr">
                        <a:lnSpc>
                          <a:spcPct val="140020"/>
                        </a:lnSpc>
                        <a:spcBef>
                          <a:spcPts val="0"/>
                        </a:spcBef>
                        <a:spcAft>
                          <a:spcPts val="0"/>
                        </a:spcAft>
                        <a:buNone/>
                      </a:pPr>
                      <a:r>
                        <a:rPr lang="en" sz="1000" u="none" cap="none" strike="noStrike">
                          <a:solidFill>
                            <a:srgbClr val="000000"/>
                          </a:solidFill>
                          <a:latin typeface="Inter"/>
                          <a:ea typeface="Inter"/>
                          <a:cs typeface="Inter"/>
                          <a:sym typeface="Inter"/>
                        </a:rPr>
                        <a:t>&lt;13 tahun</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gradFill>
                      <a:gsLst>
                        <a:gs pos="0">
                          <a:srgbClr val="E9E9E9"/>
                        </a:gs>
                        <a:gs pos="100000">
                          <a:srgbClr val="FFFFFF"/>
                        </a:gs>
                      </a:gsLst>
                      <a:lin ang="5400000" scaled="0"/>
                    </a:gradFill>
                  </a:tcPr>
                </a:tc>
              </a:tr>
              <a:tr h="414350">
                <a:tc>
                  <a:txBody>
                    <a:bodyPr/>
                    <a:lstStyle/>
                    <a:p>
                      <a:pPr indent="0" lvl="0" marL="0" marR="0" rtl="0" algn="ctr">
                        <a:lnSpc>
                          <a:spcPct val="140020"/>
                        </a:lnSpc>
                        <a:spcBef>
                          <a:spcPts val="0"/>
                        </a:spcBef>
                        <a:spcAft>
                          <a:spcPts val="0"/>
                        </a:spcAft>
                        <a:buNone/>
                      </a:pPr>
                      <a:r>
                        <a:rPr lang="en" sz="1000" u="none" cap="none" strike="noStrike">
                          <a:solidFill>
                            <a:srgbClr val="000000"/>
                          </a:solidFill>
                          <a:latin typeface="Inter"/>
                          <a:ea typeface="Inter"/>
                          <a:cs typeface="Inter"/>
                          <a:sym typeface="Inter"/>
                        </a:rPr>
                        <a:t>Teenage</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1FAEE"/>
                    </a:solidFill>
                  </a:tcPr>
                </a:tc>
                <a:tc>
                  <a:txBody>
                    <a:bodyPr/>
                    <a:lstStyle/>
                    <a:p>
                      <a:pPr indent="0" lvl="0" marL="0" marR="0" rtl="0" algn="ctr">
                        <a:lnSpc>
                          <a:spcPct val="140020"/>
                        </a:lnSpc>
                        <a:spcBef>
                          <a:spcPts val="0"/>
                        </a:spcBef>
                        <a:spcAft>
                          <a:spcPts val="0"/>
                        </a:spcAft>
                        <a:buNone/>
                      </a:pPr>
                      <a:r>
                        <a:rPr lang="en" sz="1000" u="none" cap="none" strike="noStrike">
                          <a:solidFill>
                            <a:srgbClr val="000000"/>
                          </a:solidFill>
                          <a:latin typeface="Inter"/>
                          <a:ea typeface="Inter"/>
                          <a:cs typeface="Inter"/>
                          <a:sym typeface="Inter"/>
                        </a:rPr>
                        <a:t>13-20</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1FAEE"/>
                    </a:solidFill>
                  </a:tcPr>
                </a:tc>
              </a:tr>
              <a:tr h="414350">
                <a:tc>
                  <a:txBody>
                    <a:bodyPr/>
                    <a:lstStyle/>
                    <a:p>
                      <a:pPr indent="0" lvl="0" marL="0" marR="0" rtl="0" algn="ctr">
                        <a:lnSpc>
                          <a:spcPct val="140020"/>
                        </a:lnSpc>
                        <a:spcBef>
                          <a:spcPts val="0"/>
                        </a:spcBef>
                        <a:spcAft>
                          <a:spcPts val="0"/>
                        </a:spcAft>
                        <a:buNone/>
                      </a:pPr>
                      <a:r>
                        <a:rPr lang="en" sz="1000" u="none" cap="none" strike="noStrike">
                          <a:solidFill>
                            <a:srgbClr val="000000"/>
                          </a:solidFill>
                          <a:latin typeface="Inter"/>
                          <a:ea typeface="Inter"/>
                          <a:cs typeface="Inter"/>
                          <a:sym typeface="Inter"/>
                        </a:rPr>
                        <a:t>Young Adult</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gradFill>
                      <a:gsLst>
                        <a:gs pos="0">
                          <a:srgbClr val="E9E9E9"/>
                        </a:gs>
                        <a:gs pos="100000">
                          <a:srgbClr val="FFFFFF"/>
                        </a:gs>
                      </a:gsLst>
                      <a:lin ang="5400000" scaled="0"/>
                    </a:gradFill>
                  </a:tcPr>
                </a:tc>
                <a:tc>
                  <a:txBody>
                    <a:bodyPr/>
                    <a:lstStyle/>
                    <a:p>
                      <a:pPr indent="0" lvl="0" marL="0" marR="0" rtl="0" algn="ctr">
                        <a:lnSpc>
                          <a:spcPct val="140020"/>
                        </a:lnSpc>
                        <a:spcBef>
                          <a:spcPts val="0"/>
                        </a:spcBef>
                        <a:spcAft>
                          <a:spcPts val="0"/>
                        </a:spcAft>
                        <a:buNone/>
                      </a:pPr>
                      <a:r>
                        <a:rPr lang="en" sz="1000" u="none" cap="none" strike="noStrike">
                          <a:solidFill>
                            <a:srgbClr val="000000"/>
                          </a:solidFill>
                          <a:latin typeface="Inter"/>
                          <a:ea typeface="Inter"/>
                          <a:cs typeface="Inter"/>
                          <a:sym typeface="Inter"/>
                        </a:rPr>
                        <a:t>21-30</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gradFill>
                      <a:gsLst>
                        <a:gs pos="0">
                          <a:srgbClr val="E9E9E9"/>
                        </a:gs>
                        <a:gs pos="100000">
                          <a:srgbClr val="FFFFFF"/>
                        </a:gs>
                      </a:gsLst>
                      <a:lin ang="5400000" scaled="0"/>
                    </a:gradFill>
                  </a:tcPr>
                </a:tc>
              </a:tr>
              <a:tr h="414350">
                <a:tc>
                  <a:txBody>
                    <a:bodyPr/>
                    <a:lstStyle/>
                    <a:p>
                      <a:pPr indent="0" lvl="0" marL="0" marR="0" rtl="0" algn="ctr">
                        <a:lnSpc>
                          <a:spcPct val="140020"/>
                        </a:lnSpc>
                        <a:spcBef>
                          <a:spcPts val="0"/>
                        </a:spcBef>
                        <a:spcAft>
                          <a:spcPts val="0"/>
                        </a:spcAft>
                        <a:buNone/>
                      </a:pPr>
                      <a:r>
                        <a:rPr lang="en" sz="1000" u="none" cap="none" strike="noStrike">
                          <a:solidFill>
                            <a:srgbClr val="000000"/>
                          </a:solidFill>
                          <a:latin typeface="Inter"/>
                          <a:ea typeface="Inter"/>
                          <a:cs typeface="Inter"/>
                          <a:sym typeface="Inter"/>
                        </a:rPr>
                        <a:t>Adult</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1FAEE"/>
                    </a:solidFill>
                  </a:tcPr>
                </a:tc>
                <a:tc>
                  <a:txBody>
                    <a:bodyPr/>
                    <a:lstStyle/>
                    <a:p>
                      <a:pPr indent="0" lvl="0" marL="0" marR="0" rtl="0" algn="ctr">
                        <a:lnSpc>
                          <a:spcPct val="140020"/>
                        </a:lnSpc>
                        <a:spcBef>
                          <a:spcPts val="0"/>
                        </a:spcBef>
                        <a:spcAft>
                          <a:spcPts val="0"/>
                        </a:spcAft>
                        <a:buNone/>
                      </a:pPr>
                      <a:r>
                        <a:rPr lang="en" sz="1000" u="none" cap="none" strike="noStrike">
                          <a:solidFill>
                            <a:srgbClr val="000000"/>
                          </a:solidFill>
                          <a:latin typeface="Inter"/>
                          <a:ea typeface="Inter"/>
                          <a:cs typeface="Inter"/>
                          <a:sym typeface="Inter"/>
                        </a:rPr>
                        <a:t>31-44</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1FAEE"/>
                    </a:solidFill>
                  </a:tcPr>
                </a:tc>
              </a:tr>
              <a:tr h="414350">
                <a:tc>
                  <a:txBody>
                    <a:bodyPr/>
                    <a:lstStyle/>
                    <a:p>
                      <a:pPr indent="0" lvl="0" marL="0" marR="0" rtl="0" algn="ctr">
                        <a:lnSpc>
                          <a:spcPct val="140020"/>
                        </a:lnSpc>
                        <a:spcBef>
                          <a:spcPts val="0"/>
                        </a:spcBef>
                        <a:spcAft>
                          <a:spcPts val="0"/>
                        </a:spcAft>
                        <a:buNone/>
                      </a:pPr>
                      <a:r>
                        <a:rPr lang="en" sz="1000" u="none" cap="none" strike="noStrike">
                          <a:solidFill>
                            <a:srgbClr val="000000"/>
                          </a:solidFill>
                          <a:latin typeface="Inter"/>
                          <a:ea typeface="Inter"/>
                          <a:cs typeface="Inter"/>
                          <a:sym typeface="Inter"/>
                        </a:rPr>
                        <a:t>Middle Age</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gradFill>
                      <a:gsLst>
                        <a:gs pos="0">
                          <a:srgbClr val="E9E9E9"/>
                        </a:gs>
                        <a:gs pos="100000">
                          <a:srgbClr val="FFFFFF"/>
                        </a:gs>
                      </a:gsLst>
                      <a:lin ang="5400000" scaled="0"/>
                    </a:gradFill>
                  </a:tcPr>
                </a:tc>
                <a:tc>
                  <a:txBody>
                    <a:bodyPr/>
                    <a:lstStyle/>
                    <a:p>
                      <a:pPr indent="0" lvl="0" marL="0" marR="0" rtl="0" algn="ctr">
                        <a:lnSpc>
                          <a:spcPct val="140020"/>
                        </a:lnSpc>
                        <a:spcBef>
                          <a:spcPts val="0"/>
                        </a:spcBef>
                        <a:spcAft>
                          <a:spcPts val="0"/>
                        </a:spcAft>
                        <a:buNone/>
                      </a:pPr>
                      <a:r>
                        <a:rPr lang="en" sz="1000" u="none" cap="none" strike="noStrike">
                          <a:solidFill>
                            <a:srgbClr val="000000"/>
                          </a:solidFill>
                          <a:latin typeface="Inter"/>
                          <a:ea typeface="Inter"/>
                          <a:cs typeface="Inter"/>
                          <a:sym typeface="Inter"/>
                        </a:rPr>
                        <a:t>45-60</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gradFill>
                      <a:gsLst>
                        <a:gs pos="0">
                          <a:srgbClr val="E9E9E9"/>
                        </a:gs>
                        <a:gs pos="100000">
                          <a:srgbClr val="FFFFFF"/>
                        </a:gs>
                      </a:gsLst>
                      <a:lin ang="5400000" scaled="0"/>
                    </a:gradFill>
                  </a:tcPr>
                </a:tc>
              </a:tr>
              <a:tr h="414350">
                <a:tc>
                  <a:txBody>
                    <a:bodyPr/>
                    <a:lstStyle/>
                    <a:p>
                      <a:pPr indent="0" lvl="0" marL="0" marR="0" rtl="0" algn="ctr">
                        <a:lnSpc>
                          <a:spcPct val="140020"/>
                        </a:lnSpc>
                        <a:spcBef>
                          <a:spcPts val="0"/>
                        </a:spcBef>
                        <a:spcAft>
                          <a:spcPts val="0"/>
                        </a:spcAft>
                        <a:buNone/>
                      </a:pPr>
                      <a:r>
                        <a:rPr lang="en" sz="1000" u="none" cap="none" strike="noStrike">
                          <a:solidFill>
                            <a:srgbClr val="000000"/>
                          </a:solidFill>
                          <a:latin typeface="Inter"/>
                          <a:ea typeface="Inter"/>
                          <a:cs typeface="Inter"/>
                          <a:sym typeface="Inter"/>
                        </a:rPr>
                        <a:t>Elderly</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1FAEE"/>
                    </a:solidFill>
                  </a:tcPr>
                </a:tc>
                <a:tc>
                  <a:txBody>
                    <a:bodyPr/>
                    <a:lstStyle/>
                    <a:p>
                      <a:pPr indent="0" lvl="0" marL="0" marR="0" rtl="0" algn="ctr">
                        <a:lnSpc>
                          <a:spcPct val="140020"/>
                        </a:lnSpc>
                        <a:spcBef>
                          <a:spcPts val="0"/>
                        </a:spcBef>
                        <a:spcAft>
                          <a:spcPts val="0"/>
                        </a:spcAft>
                        <a:buNone/>
                      </a:pPr>
                      <a:r>
                        <a:rPr lang="en" sz="1000" u="none" cap="none" strike="noStrike">
                          <a:solidFill>
                            <a:srgbClr val="000000"/>
                          </a:solidFill>
                          <a:latin typeface="Inter"/>
                          <a:ea typeface="Inter"/>
                          <a:cs typeface="Inter"/>
                          <a:sym typeface="Inter"/>
                        </a:rPr>
                        <a:t>&gt;60</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1FAEE"/>
                    </a:solidFill>
                  </a:tcPr>
                </a:tc>
              </a:tr>
            </a:tbl>
          </a:graphicData>
        </a:graphic>
      </p:graphicFrame>
      <p:grpSp>
        <p:nvGrpSpPr>
          <p:cNvPr id="505" name="Google Shape;505;p39"/>
          <p:cNvGrpSpPr/>
          <p:nvPr/>
        </p:nvGrpSpPr>
        <p:grpSpPr>
          <a:xfrm>
            <a:off x="6972706" y="172830"/>
            <a:ext cx="1790294" cy="373695"/>
            <a:chOff x="0" y="-117074"/>
            <a:chExt cx="4774117" cy="996521"/>
          </a:xfrm>
        </p:grpSpPr>
        <p:grpSp>
          <p:nvGrpSpPr>
            <p:cNvPr id="506" name="Google Shape;506;p39"/>
            <p:cNvGrpSpPr/>
            <p:nvPr/>
          </p:nvGrpSpPr>
          <p:grpSpPr>
            <a:xfrm>
              <a:off x="0" y="-117074"/>
              <a:ext cx="4774117" cy="996521"/>
              <a:chOff x="0" y="-38100"/>
              <a:chExt cx="1553670" cy="324304"/>
            </a:xfrm>
          </p:grpSpPr>
          <p:sp>
            <p:nvSpPr>
              <p:cNvPr id="507" name="Google Shape;507;p39"/>
              <p:cNvSpPr/>
              <p:nvPr/>
            </p:nvSpPr>
            <p:spPr>
              <a:xfrm>
                <a:off x="0" y="0"/>
                <a:ext cx="1553670" cy="286204"/>
              </a:xfrm>
              <a:custGeom>
                <a:rect b="b" l="l" r="r" t="t"/>
                <a:pathLst>
                  <a:path extrusionOk="0" h="286204" w="1553670">
                    <a:moveTo>
                      <a:pt x="110272" y="0"/>
                    </a:moveTo>
                    <a:lnTo>
                      <a:pt x="1443399" y="0"/>
                    </a:lnTo>
                    <a:cubicBezTo>
                      <a:pt x="1472645" y="0"/>
                      <a:pt x="1500693" y="11618"/>
                      <a:pt x="1521373" y="32298"/>
                    </a:cubicBezTo>
                    <a:cubicBezTo>
                      <a:pt x="1542052" y="52978"/>
                      <a:pt x="1553670" y="81026"/>
                      <a:pt x="1553670" y="110272"/>
                    </a:cubicBezTo>
                    <a:lnTo>
                      <a:pt x="1553670" y="175932"/>
                    </a:lnTo>
                    <a:cubicBezTo>
                      <a:pt x="1553670" y="205178"/>
                      <a:pt x="1542052" y="233226"/>
                      <a:pt x="1521373" y="253906"/>
                    </a:cubicBezTo>
                    <a:cubicBezTo>
                      <a:pt x="1500693" y="274586"/>
                      <a:pt x="1472645" y="286204"/>
                      <a:pt x="1443399" y="286204"/>
                    </a:cubicBezTo>
                    <a:lnTo>
                      <a:pt x="110272" y="286204"/>
                    </a:lnTo>
                    <a:cubicBezTo>
                      <a:pt x="81026" y="286204"/>
                      <a:pt x="52978" y="274586"/>
                      <a:pt x="32298" y="253906"/>
                    </a:cubicBezTo>
                    <a:cubicBezTo>
                      <a:pt x="11618" y="233226"/>
                      <a:pt x="0" y="205178"/>
                      <a:pt x="0" y="175932"/>
                    </a:cubicBezTo>
                    <a:lnTo>
                      <a:pt x="0" y="110272"/>
                    </a:lnTo>
                    <a:cubicBezTo>
                      <a:pt x="0" y="81026"/>
                      <a:pt x="11618" y="52978"/>
                      <a:pt x="32298" y="32298"/>
                    </a:cubicBezTo>
                    <a:cubicBezTo>
                      <a:pt x="52978" y="11618"/>
                      <a:pt x="81026" y="0"/>
                      <a:pt x="110272"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8" name="Google Shape;508;p39"/>
              <p:cNvSpPr txBox="1"/>
              <p:nvPr/>
            </p:nvSpPr>
            <p:spPr>
              <a:xfrm>
                <a:off x="0" y="-38100"/>
                <a:ext cx="1553670" cy="324304"/>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09" name="Google Shape;509;p39"/>
            <p:cNvSpPr txBox="1"/>
            <p:nvPr/>
          </p:nvSpPr>
          <p:spPr>
            <a:xfrm>
              <a:off x="111274" y="146865"/>
              <a:ext cx="4609519" cy="52514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 sz="1200" u="none" cap="none" strike="noStrike">
                  <a:solidFill>
                    <a:srgbClr val="FFFFFF"/>
                  </a:solidFill>
                  <a:latin typeface="Inter"/>
                  <a:ea typeface="Inter"/>
                  <a:cs typeface="Inter"/>
                  <a:sym typeface="Inter"/>
                </a:rPr>
                <a:t>Duration</a:t>
              </a:r>
              <a:endParaRPr sz="700"/>
            </a:p>
          </p:txBody>
        </p:sp>
      </p:grpSp>
      <p:graphicFrame>
        <p:nvGraphicFramePr>
          <p:cNvPr id="510" name="Google Shape;510;p39"/>
          <p:cNvGraphicFramePr/>
          <p:nvPr/>
        </p:nvGraphicFramePr>
        <p:xfrm>
          <a:off x="7388323" y="643272"/>
          <a:ext cx="3000000" cy="3000000"/>
        </p:xfrm>
        <a:graphic>
          <a:graphicData uri="http://schemas.openxmlformats.org/drawingml/2006/table">
            <a:tbl>
              <a:tblPr>
                <a:noFill/>
                <a:tableStyleId>{4FAF4B47-6136-4A50-B794-FE51038C1FBC}</a:tableStyleId>
              </a:tblPr>
              <a:tblGrid>
                <a:gridCol w="980775"/>
              </a:tblGrid>
              <a:tr h="431350">
                <a:tc>
                  <a:txBody>
                    <a:bodyPr/>
                    <a:lstStyle/>
                    <a:p>
                      <a:pPr indent="0" lvl="0" marL="0" marR="0" rtl="0" algn="ctr">
                        <a:lnSpc>
                          <a:spcPct val="140020"/>
                        </a:lnSpc>
                        <a:spcBef>
                          <a:spcPts val="0"/>
                        </a:spcBef>
                        <a:spcAft>
                          <a:spcPts val="0"/>
                        </a:spcAft>
                        <a:buNone/>
                      </a:pPr>
                      <a:r>
                        <a:rPr b="1" lang="en" sz="1000" u="none" cap="none" strike="noStrike">
                          <a:solidFill>
                            <a:srgbClr val="000000"/>
                          </a:solidFill>
                          <a:latin typeface="Inter"/>
                          <a:ea typeface="Inter"/>
                          <a:cs typeface="Inter"/>
                          <a:sym typeface="Inter"/>
                        </a:rPr>
                        <a:t>Durasi</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8DC96C"/>
                    </a:solidFill>
                  </a:tcPr>
                </a:tc>
              </a:tr>
              <a:tr h="431350">
                <a:tc>
                  <a:txBody>
                    <a:bodyPr/>
                    <a:lstStyle/>
                    <a:p>
                      <a:pPr indent="0" lvl="0" marL="0" marR="0" rtl="0" algn="ctr">
                        <a:lnSpc>
                          <a:spcPct val="140020"/>
                        </a:lnSpc>
                        <a:spcBef>
                          <a:spcPts val="0"/>
                        </a:spcBef>
                        <a:spcAft>
                          <a:spcPts val="0"/>
                        </a:spcAft>
                        <a:buNone/>
                      </a:pPr>
                      <a:r>
                        <a:rPr lang="en" sz="1000" u="none" cap="none" strike="noStrike">
                          <a:solidFill>
                            <a:srgbClr val="000000"/>
                          </a:solidFill>
                          <a:latin typeface="Inter"/>
                          <a:ea typeface="Inter"/>
                          <a:cs typeface="Inter"/>
                          <a:sym typeface="Inter"/>
                        </a:rPr>
                        <a:t>0-199</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gradFill>
                      <a:gsLst>
                        <a:gs pos="0">
                          <a:srgbClr val="E9E9E9"/>
                        </a:gs>
                        <a:gs pos="100000">
                          <a:srgbClr val="FFFFFF"/>
                        </a:gs>
                      </a:gsLst>
                      <a:lin ang="5400000" scaled="0"/>
                    </a:gradFill>
                  </a:tcPr>
                </a:tc>
              </a:tr>
              <a:tr h="431350">
                <a:tc>
                  <a:txBody>
                    <a:bodyPr/>
                    <a:lstStyle/>
                    <a:p>
                      <a:pPr indent="0" lvl="0" marL="0" marR="0" rtl="0" algn="ctr">
                        <a:lnSpc>
                          <a:spcPct val="140020"/>
                        </a:lnSpc>
                        <a:spcBef>
                          <a:spcPts val="0"/>
                        </a:spcBef>
                        <a:spcAft>
                          <a:spcPts val="0"/>
                        </a:spcAft>
                        <a:buNone/>
                      </a:pPr>
                      <a:r>
                        <a:rPr lang="en" sz="1000" u="none" cap="none" strike="noStrike">
                          <a:solidFill>
                            <a:srgbClr val="000000"/>
                          </a:solidFill>
                          <a:latin typeface="Inter"/>
                          <a:ea typeface="Inter"/>
                          <a:cs typeface="Inter"/>
                          <a:sym typeface="Inter"/>
                        </a:rPr>
                        <a:t>200-399</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1FAEE"/>
                    </a:solidFill>
                  </a:tcPr>
                </a:tc>
              </a:tr>
              <a:tr h="431350">
                <a:tc>
                  <a:txBody>
                    <a:bodyPr/>
                    <a:lstStyle/>
                    <a:p>
                      <a:pPr indent="0" lvl="0" marL="0" marR="0" rtl="0" algn="ctr">
                        <a:lnSpc>
                          <a:spcPct val="140020"/>
                        </a:lnSpc>
                        <a:spcBef>
                          <a:spcPts val="0"/>
                        </a:spcBef>
                        <a:spcAft>
                          <a:spcPts val="0"/>
                        </a:spcAft>
                        <a:buNone/>
                      </a:pPr>
                      <a:r>
                        <a:rPr lang="en" sz="1000" u="none" cap="none" strike="noStrike">
                          <a:solidFill>
                            <a:srgbClr val="000000"/>
                          </a:solidFill>
                          <a:latin typeface="Inter"/>
                          <a:ea typeface="Inter"/>
                          <a:cs typeface="Inter"/>
                          <a:sym typeface="Inter"/>
                        </a:rPr>
                        <a:t>400-599</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gradFill>
                      <a:gsLst>
                        <a:gs pos="0">
                          <a:srgbClr val="E9E9E9"/>
                        </a:gs>
                        <a:gs pos="100000">
                          <a:srgbClr val="FFFFFF"/>
                        </a:gs>
                      </a:gsLst>
                      <a:lin ang="5400000" scaled="0"/>
                    </a:gradFill>
                  </a:tcPr>
                </a:tc>
              </a:tr>
              <a:tr h="431350">
                <a:tc>
                  <a:txBody>
                    <a:bodyPr/>
                    <a:lstStyle/>
                    <a:p>
                      <a:pPr indent="0" lvl="0" marL="0" marR="0" rtl="0" algn="ctr">
                        <a:lnSpc>
                          <a:spcPct val="140020"/>
                        </a:lnSpc>
                        <a:spcBef>
                          <a:spcPts val="0"/>
                        </a:spcBef>
                        <a:spcAft>
                          <a:spcPts val="0"/>
                        </a:spcAft>
                        <a:buNone/>
                      </a:pPr>
                      <a:r>
                        <a:rPr lang="en" sz="1000" u="none" cap="none" strike="noStrike">
                          <a:solidFill>
                            <a:srgbClr val="000000"/>
                          </a:solidFill>
                          <a:latin typeface="Inter"/>
                          <a:ea typeface="Inter"/>
                          <a:cs typeface="Inter"/>
                          <a:sym typeface="Inter"/>
                        </a:rPr>
                        <a:t>600-799</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1FAEE"/>
                    </a:solidFill>
                  </a:tcPr>
                </a:tc>
              </a:tr>
              <a:tr h="431350">
                <a:tc>
                  <a:txBody>
                    <a:bodyPr/>
                    <a:lstStyle/>
                    <a:p>
                      <a:pPr indent="0" lvl="0" marL="0" marR="0" rtl="0" algn="ctr">
                        <a:lnSpc>
                          <a:spcPct val="140020"/>
                        </a:lnSpc>
                        <a:spcBef>
                          <a:spcPts val="0"/>
                        </a:spcBef>
                        <a:spcAft>
                          <a:spcPts val="0"/>
                        </a:spcAft>
                        <a:buNone/>
                      </a:pPr>
                      <a:r>
                        <a:rPr lang="en" sz="1000" u="none" cap="none" strike="noStrike">
                          <a:solidFill>
                            <a:srgbClr val="000000"/>
                          </a:solidFill>
                          <a:latin typeface="Inter"/>
                          <a:ea typeface="Inter"/>
                          <a:cs typeface="Inter"/>
                          <a:sym typeface="Inter"/>
                        </a:rPr>
                        <a:t>800-999</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gradFill>
                      <a:gsLst>
                        <a:gs pos="0">
                          <a:srgbClr val="E9E9E9"/>
                        </a:gs>
                        <a:gs pos="100000">
                          <a:srgbClr val="FFFFFF"/>
                        </a:gs>
                      </a:gsLst>
                      <a:lin ang="5400000" scaled="0"/>
                    </a:gradFill>
                  </a:tcPr>
                </a:tc>
              </a:tr>
              <a:tr h="431350">
                <a:tc>
                  <a:txBody>
                    <a:bodyPr/>
                    <a:lstStyle/>
                    <a:p>
                      <a:pPr indent="0" lvl="0" marL="0" marR="0" rtl="0" algn="ctr">
                        <a:lnSpc>
                          <a:spcPct val="140020"/>
                        </a:lnSpc>
                        <a:spcBef>
                          <a:spcPts val="0"/>
                        </a:spcBef>
                        <a:spcAft>
                          <a:spcPts val="0"/>
                        </a:spcAft>
                        <a:buNone/>
                      </a:pPr>
                      <a:r>
                        <a:rPr lang="en" sz="1000" u="none" cap="none" strike="noStrike">
                          <a:solidFill>
                            <a:srgbClr val="000000"/>
                          </a:solidFill>
                          <a:latin typeface="Inter"/>
                          <a:ea typeface="Inter"/>
                          <a:cs typeface="Inter"/>
                          <a:sym typeface="Inter"/>
                        </a:rPr>
                        <a:t>&gt;1000</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1FAEE"/>
                    </a:solidFill>
                  </a:tcPr>
                </a:tc>
              </a:tr>
            </a:tbl>
          </a:graphicData>
        </a:graphic>
      </p:graphicFrame>
      <p:grpSp>
        <p:nvGrpSpPr>
          <p:cNvPr id="511" name="Google Shape;511;p39"/>
          <p:cNvGrpSpPr/>
          <p:nvPr/>
        </p:nvGrpSpPr>
        <p:grpSpPr>
          <a:xfrm>
            <a:off x="5049062" y="172830"/>
            <a:ext cx="1790294" cy="373695"/>
            <a:chOff x="0" y="-117074"/>
            <a:chExt cx="4774117" cy="996521"/>
          </a:xfrm>
        </p:grpSpPr>
        <p:grpSp>
          <p:nvGrpSpPr>
            <p:cNvPr id="512" name="Google Shape;512;p39"/>
            <p:cNvGrpSpPr/>
            <p:nvPr/>
          </p:nvGrpSpPr>
          <p:grpSpPr>
            <a:xfrm>
              <a:off x="0" y="-117074"/>
              <a:ext cx="4774117" cy="996521"/>
              <a:chOff x="0" y="-38100"/>
              <a:chExt cx="1553670" cy="324304"/>
            </a:xfrm>
          </p:grpSpPr>
          <p:sp>
            <p:nvSpPr>
              <p:cNvPr id="513" name="Google Shape;513;p39"/>
              <p:cNvSpPr/>
              <p:nvPr/>
            </p:nvSpPr>
            <p:spPr>
              <a:xfrm>
                <a:off x="0" y="0"/>
                <a:ext cx="1553670" cy="286204"/>
              </a:xfrm>
              <a:custGeom>
                <a:rect b="b" l="l" r="r" t="t"/>
                <a:pathLst>
                  <a:path extrusionOk="0" h="286204" w="1553670">
                    <a:moveTo>
                      <a:pt x="110272" y="0"/>
                    </a:moveTo>
                    <a:lnTo>
                      <a:pt x="1443399" y="0"/>
                    </a:lnTo>
                    <a:cubicBezTo>
                      <a:pt x="1472645" y="0"/>
                      <a:pt x="1500693" y="11618"/>
                      <a:pt x="1521373" y="32298"/>
                    </a:cubicBezTo>
                    <a:cubicBezTo>
                      <a:pt x="1542052" y="52978"/>
                      <a:pt x="1553670" y="81026"/>
                      <a:pt x="1553670" y="110272"/>
                    </a:cubicBezTo>
                    <a:lnTo>
                      <a:pt x="1553670" y="175932"/>
                    </a:lnTo>
                    <a:cubicBezTo>
                      <a:pt x="1553670" y="205178"/>
                      <a:pt x="1542052" y="233226"/>
                      <a:pt x="1521373" y="253906"/>
                    </a:cubicBezTo>
                    <a:cubicBezTo>
                      <a:pt x="1500693" y="274586"/>
                      <a:pt x="1472645" y="286204"/>
                      <a:pt x="1443399" y="286204"/>
                    </a:cubicBezTo>
                    <a:lnTo>
                      <a:pt x="110272" y="286204"/>
                    </a:lnTo>
                    <a:cubicBezTo>
                      <a:pt x="81026" y="286204"/>
                      <a:pt x="52978" y="274586"/>
                      <a:pt x="32298" y="253906"/>
                    </a:cubicBezTo>
                    <a:cubicBezTo>
                      <a:pt x="11618" y="233226"/>
                      <a:pt x="0" y="205178"/>
                      <a:pt x="0" y="175932"/>
                    </a:cubicBezTo>
                    <a:lnTo>
                      <a:pt x="0" y="110272"/>
                    </a:lnTo>
                    <a:cubicBezTo>
                      <a:pt x="0" y="81026"/>
                      <a:pt x="11618" y="52978"/>
                      <a:pt x="32298" y="32298"/>
                    </a:cubicBezTo>
                    <a:cubicBezTo>
                      <a:pt x="52978" y="11618"/>
                      <a:pt x="81026" y="0"/>
                      <a:pt x="110272"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4" name="Google Shape;514;p39"/>
              <p:cNvSpPr txBox="1"/>
              <p:nvPr/>
            </p:nvSpPr>
            <p:spPr>
              <a:xfrm>
                <a:off x="0" y="-38100"/>
                <a:ext cx="1553670" cy="324304"/>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15" name="Google Shape;515;p39"/>
            <p:cNvSpPr txBox="1"/>
            <p:nvPr/>
          </p:nvSpPr>
          <p:spPr>
            <a:xfrm>
              <a:off x="111274" y="146865"/>
              <a:ext cx="4609519" cy="52514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 sz="1200" u="none" cap="none" strike="noStrike">
                  <a:solidFill>
                    <a:srgbClr val="FFFFFF"/>
                  </a:solidFill>
                  <a:latin typeface="Inter"/>
                  <a:ea typeface="Inter"/>
                  <a:cs typeface="Inter"/>
                  <a:sym typeface="Inter"/>
                </a:rPr>
                <a:t>Campaign</a:t>
              </a:r>
              <a:endParaRPr sz="700"/>
            </a:p>
          </p:txBody>
        </p:sp>
      </p:grpSp>
      <p:graphicFrame>
        <p:nvGraphicFramePr>
          <p:cNvPr id="516" name="Google Shape;516;p39"/>
          <p:cNvGraphicFramePr/>
          <p:nvPr/>
        </p:nvGraphicFramePr>
        <p:xfrm>
          <a:off x="5531353" y="643272"/>
          <a:ext cx="3000000" cy="3000000"/>
        </p:xfrm>
        <a:graphic>
          <a:graphicData uri="http://schemas.openxmlformats.org/drawingml/2006/table">
            <a:tbl>
              <a:tblPr>
                <a:noFill/>
                <a:tableStyleId>{4FAF4B47-6136-4A50-B794-FE51038C1FBC}</a:tableStyleId>
              </a:tblPr>
              <a:tblGrid>
                <a:gridCol w="876800"/>
              </a:tblGrid>
              <a:tr h="430725">
                <a:tc>
                  <a:txBody>
                    <a:bodyPr/>
                    <a:lstStyle/>
                    <a:p>
                      <a:pPr indent="0" lvl="0" marL="0" marR="0" rtl="0" algn="ctr">
                        <a:lnSpc>
                          <a:spcPct val="140020"/>
                        </a:lnSpc>
                        <a:spcBef>
                          <a:spcPts val="0"/>
                        </a:spcBef>
                        <a:spcAft>
                          <a:spcPts val="0"/>
                        </a:spcAft>
                        <a:buNone/>
                      </a:pPr>
                      <a:r>
                        <a:rPr b="1" lang="en" sz="1000" u="none" cap="none" strike="noStrike">
                          <a:solidFill>
                            <a:srgbClr val="000000"/>
                          </a:solidFill>
                          <a:latin typeface="Inter"/>
                          <a:ea typeface="Inter"/>
                          <a:cs typeface="Inter"/>
                          <a:sym typeface="Inter"/>
                        </a:rPr>
                        <a:t>Campaign</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8DC96C"/>
                    </a:solidFill>
                  </a:tcPr>
                </a:tc>
              </a:tr>
              <a:tr h="430725">
                <a:tc>
                  <a:txBody>
                    <a:bodyPr/>
                    <a:lstStyle/>
                    <a:p>
                      <a:pPr indent="0" lvl="0" marL="0" marR="0" rtl="0" algn="ctr">
                        <a:lnSpc>
                          <a:spcPct val="140020"/>
                        </a:lnSpc>
                        <a:spcBef>
                          <a:spcPts val="0"/>
                        </a:spcBef>
                        <a:spcAft>
                          <a:spcPts val="0"/>
                        </a:spcAft>
                        <a:buNone/>
                      </a:pPr>
                      <a:r>
                        <a:rPr lang="en" sz="1000" u="none" cap="none" strike="noStrike">
                          <a:solidFill>
                            <a:srgbClr val="000000"/>
                          </a:solidFill>
                          <a:latin typeface="Inter"/>
                          <a:ea typeface="Inter"/>
                          <a:cs typeface="Inter"/>
                          <a:sym typeface="Inter"/>
                        </a:rPr>
                        <a:t>1-</a:t>
                      </a:r>
                      <a:r>
                        <a:rPr lang="en" sz="1000">
                          <a:latin typeface="Inter"/>
                          <a:ea typeface="Inter"/>
                          <a:cs typeface="Inter"/>
                          <a:sym typeface="Inter"/>
                        </a:rPr>
                        <a:t>2</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gradFill>
                      <a:gsLst>
                        <a:gs pos="0">
                          <a:srgbClr val="E9E9E9"/>
                        </a:gs>
                        <a:gs pos="100000">
                          <a:srgbClr val="FFFFFF"/>
                        </a:gs>
                      </a:gsLst>
                      <a:lin ang="5400000" scaled="0"/>
                    </a:gradFill>
                  </a:tcPr>
                </a:tc>
              </a:tr>
              <a:tr h="430725">
                <a:tc>
                  <a:txBody>
                    <a:bodyPr/>
                    <a:lstStyle/>
                    <a:p>
                      <a:pPr indent="0" lvl="0" marL="0" marR="0" rtl="0" algn="ctr">
                        <a:lnSpc>
                          <a:spcPct val="140020"/>
                        </a:lnSpc>
                        <a:spcBef>
                          <a:spcPts val="0"/>
                        </a:spcBef>
                        <a:spcAft>
                          <a:spcPts val="0"/>
                        </a:spcAft>
                        <a:buNone/>
                      </a:pPr>
                      <a:r>
                        <a:rPr lang="en" sz="1000" u="none" cap="none" strike="noStrike">
                          <a:solidFill>
                            <a:srgbClr val="000000"/>
                          </a:solidFill>
                          <a:latin typeface="Inter"/>
                          <a:ea typeface="Inter"/>
                          <a:cs typeface="Inter"/>
                          <a:sym typeface="Inter"/>
                        </a:rPr>
                        <a:t>3-4</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1FAEE"/>
                    </a:solidFill>
                  </a:tcPr>
                </a:tc>
              </a:tr>
              <a:tr h="430725">
                <a:tc>
                  <a:txBody>
                    <a:bodyPr/>
                    <a:lstStyle/>
                    <a:p>
                      <a:pPr indent="0" lvl="0" marL="0" marR="0" rtl="0" algn="ctr">
                        <a:lnSpc>
                          <a:spcPct val="140020"/>
                        </a:lnSpc>
                        <a:spcBef>
                          <a:spcPts val="0"/>
                        </a:spcBef>
                        <a:spcAft>
                          <a:spcPts val="0"/>
                        </a:spcAft>
                        <a:buNone/>
                      </a:pPr>
                      <a:r>
                        <a:rPr lang="en" sz="1000">
                          <a:latin typeface="Inter"/>
                          <a:ea typeface="Inter"/>
                          <a:cs typeface="Inter"/>
                          <a:sym typeface="Inter"/>
                        </a:rPr>
                        <a:t>5-6</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gradFill>
                      <a:gsLst>
                        <a:gs pos="0">
                          <a:srgbClr val="E9E9E9"/>
                        </a:gs>
                        <a:gs pos="100000">
                          <a:srgbClr val="FFFFFF"/>
                        </a:gs>
                      </a:gsLst>
                      <a:lin ang="5400000" scaled="0"/>
                    </a:gradFill>
                  </a:tcPr>
                </a:tc>
              </a:tr>
              <a:tr h="430725">
                <a:tc>
                  <a:txBody>
                    <a:bodyPr/>
                    <a:lstStyle/>
                    <a:p>
                      <a:pPr indent="0" lvl="0" marL="0" marR="0" rtl="0" algn="ctr">
                        <a:lnSpc>
                          <a:spcPct val="140020"/>
                        </a:lnSpc>
                        <a:spcBef>
                          <a:spcPts val="0"/>
                        </a:spcBef>
                        <a:spcAft>
                          <a:spcPts val="0"/>
                        </a:spcAft>
                        <a:buNone/>
                      </a:pPr>
                      <a:r>
                        <a:rPr lang="en" sz="1000">
                          <a:latin typeface="Inter"/>
                          <a:ea typeface="Inter"/>
                          <a:cs typeface="Inter"/>
                          <a:sym typeface="Inter"/>
                        </a:rPr>
                        <a:t>7-8</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1FAEE"/>
                    </a:solidFill>
                  </a:tcPr>
                </a:tc>
              </a:tr>
              <a:tr h="430725">
                <a:tc>
                  <a:txBody>
                    <a:bodyPr/>
                    <a:lstStyle/>
                    <a:p>
                      <a:pPr indent="0" lvl="0" marL="0" marR="0" rtl="0" algn="ctr">
                        <a:lnSpc>
                          <a:spcPct val="140020"/>
                        </a:lnSpc>
                        <a:spcBef>
                          <a:spcPts val="0"/>
                        </a:spcBef>
                        <a:spcAft>
                          <a:spcPts val="0"/>
                        </a:spcAft>
                        <a:buNone/>
                      </a:pPr>
                      <a:r>
                        <a:rPr lang="en" sz="1000" u="none" cap="none" strike="noStrike">
                          <a:solidFill>
                            <a:srgbClr val="000000"/>
                          </a:solidFill>
                          <a:latin typeface="Inter"/>
                          <a:ea typeface="Inter"/>
                          <a:cs typeface="Inter"/>
                          <a:sym typeface="Inter"/>
                        </a:rPr>
                        <a:t>9-10</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gradFill>
                      <a:gsLst>
                        <a:gs pos="0">
                          <a:srgbClr val="E9E9E9"/>
                        </a:gs>
                        <a:gs pos="100000">
                          <a:srgbClr val="FFFFFF"/>
                        </a:gs>
                      </a:gsLst>
                      <a:lin ang="5400000" scaled="0"/>
                    </a:gradFill>
                  </a:tcPr>
                </a:tc>
              </a:tr>
              <a:tr h="430725">
                <a:tc>
                  <a:txBody>
                    <a:bodyPr/>
                    <a:lstStyle/>
                    <a:p>
                      <a:pPr indent="0" lvl="0" marL="0" marR="0" rtl="0" algn="ctr">
                        <a:lnSpc>
                          <a:spcPct val="140020"/>
                        </a:lnSpc>
                        <a:spcBef>
                          <a:spcPts val="0"/>
                        </a:spcBef>
                        <a:spcAft>
                          <a:spcPts val="0"/>
                        </a:spcAft>
                        <a:buNone/>
                      </a:pPr>
                      <a:r>
                        <a:rPr lang="en" sz="1000" u="none" cap="none" strike="noStrike">
                          <a:solidFill>
                            <a:srgbClr val="000000"/>
                          </a:solidFill>
                          <a:latin typeface="Inter"/>
                          <a:ea typeface="Inter"/>
                          <a:cs typeface="Inter"/>
                          <a:sym typeface="Inter"/>
                        </a:rPr>
                        <a:t>11-1</a:t>
                      </a:r>
                      <a:r>
                        <a:rPr lang="en" sz="1000">
                          <a:latin typeface="Inter"/>
                          <a:ea typeface="Inter"/>
                          <a:cs typeface="Inter"/>
                          <a:sym typeface="Inter"/>
                        </a:rPr>
                        <a:t>2</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1FAEE"/>
                    </a:solidFill>
                  </a:tcPr>
                </a:tc>
              </a:tr>
              <a:tr h="430725">
                <a:tc>
                  <a:txBody>
                    <a:bodyPr/>
                    <a:lstStyle/>
                    <a:p>
                      <a:pPr indent="0" lvl="0" marL="0" marR="0" rtl="0" algn="ctr">
                        <a:lnSpc>
                          <a:spcPct val="140020"/>
                        </a:lnSpc>
                        <a:spcBef>
                          <a:spcPts val="0"/>
                        </a:spcBef>
                        <a:spcAft>
                          <a:spcPts val="0"/>
                        </a:spcAft>
                        <a:buNone/>
                      </a:pPr>
                      <a:r>
                        <a:rPr lang="en" sz="1000" u="none" cap="none" strike="noStrike">
                          <a:solidFill>
                            <a:srgbClr val="000000"/>
                          </a:solidFill>
                          <a:latin typeface="Inter"/>
                          <a:ea typeface="Inter"/>
                          <a:cs typeface="Inter"/>
                          <a:sym typeface="Inter"/>
                        </a:rPr>
                        <a:t>13-14</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gradFill>
                      <a:gsLst>
                        <a:gs pos="0">
                          <a:srgbClr val="E9E9E9"/>
                        </a:gs>
                        <a:gs pos="100000">
                          <a:srgbClr val="FFFFFF"/>
                        </a:gs>
                      </a:gsLst>
                      <a:lin ang="5400000" scaled="0"/>
                    </a:gradFill>
                  </a:tcPr>
                </a:tc>
              </a:tr>
              <a:tr h="430725">
                <a:tc>
                  <a:txBody>
                    <a:bodyPr/>
                    <a:lstStyle/>
                    <a:p>
                      <a:pPr indent="0" lvl="0" marL="0" marR="0" rtl="0" algn="ctr">
                        <a:lnSpc>
                          <a:spcPct val="140020"/>
                        </a:lnSpc>
                        <a:spcBef>
                          <a:spcPts val="0"/>
                        </a:spcBef>
                        <a:spcAft>
                          <a:spcPts val="0"/>
                        </a:spcAft>
                        <a:buNone/>
                      </a:pPr>
                      <a:r>
                        <a:rPr lang="en" sz="1000" u="none" cap="none" strike="noStrike">
                          <a:solidFill>
                            <a:srgbClr val="000000"/>
                          </a:solidFill>
                          <a:latin typeface="Inter"/>
                          <a:ea typeface="Inter"/>
                          <a:cs typeface="Inter"/>
                          <a:sym typeface="Inter"/>
                        </a:rPr>
                        <a:t>15-max</a:t>
                      </a:r>
                      <a:endParaRPr sz="600" u="none" cap="none" strike="noStrike"/>
                    </a:p>
                  </a:txBody>
                  <a:tcPr marT="95250" marB="95250" marR="95250" marL="952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1FAEE"/>
                    </a:solidFill>
                  </a:tcPr>
                </a:tc>
              </a:tr>
            </a:tbl>
          </a:graphicData>
        </a:graphic>
      </p:graphicFrame>
      <p:grpSp>
        <p:nvGrpSpPr>
          <p:cNvPr id="517" name="Google Shape;517;p39"/>
          <p:cNvGrpSpPr/>
          <p:nvPr/>
        </p:nvGrpSpPr>
        <p:grpSpPr>
          <a:xfrm>
            <a:off x="285697" y="3554897"/>
            <a:ext cx="4865698" cy="643636"/>
            <a:chOff x="0" y="-38100"/>
            <a:chExt cx="2563001" cy="339034"/>
          </a:xfrm>
        </p:grpSpPr>
        <p:sp>
          <p:nvSpPr>
            <p:cNvPr id="518" name="Google Shape;518;p39"/>
            <p:cNvSpPr/>
            <p:nvPr/>
          </p:nvSpPr>
          <p:spPr>
            <a:xfrm>
              <a:off x="0" y="0"/>
              <a:ext cx="2563001" cy="300934"/>
            </a:xfrm>
            <a:custGeom>
              <a:rect b="b" l="l" r="r" t="t"/>
              <a:pathLst>
                <a:path extrusionOk="0" h="300934" w="2563001">
                  <a:moveTo>
                    <a:pt x="22276" y="0"/>
                  </a:moveTo>
                  <a:lnTo>
                    <a:pt x="2540725" y="0"/>
                  </a:lnTo>
                  <a:cubicBezTo>
                    <a:pt x="2546633" y="0"/>
                    <a:pt x="2552299" y="2347"/>
                    <a:pt x="2556477" y="6524"/>
                  </a:cubicBezTo>
                  <a:cubicBezTo>
                    <a:pt x="2560654" y="10702"/>
                    <a:pt x="2563001" y="16368"/>
                    <a:pt x="2563001" y="22276"/>
                  </a:cubicBezTo>
                  <a:lnTo>
                    <a:pt x="2563001" y="278659"/>
                  </a:lnTo>
                  <a:cubicBezTo>
                    <a:pt x="2563001" y="284566"/>
                    <a:pt x="2560654" y="290232"/>
                    <a:pt x="2556477" y="294410"/>
                  </a:cubicBezTo>
                  <a:cubicBezTo>
                    <a:pt x="2552299" y="298587"/>
                    <a:pt x="2546633" y="300934"/>
                    <a:pt x="2540725" y="300934"/>
                  </a:cubicBezTo>
                  <a:lnTo>
                    <a:pt x="22276" y="300934"/>
                  </a:lnTo>
                  <a:cubicBezTo>
                    <a:pt x="9973" y="300934"/>
                    <a:pt x="0" y="290961"/>
                    <a:pt x="0" y="278659"/>
                  </a:cubicBezTo>
                  <a:lnTo>
                    <a:pt x="0" y="22276"/>
                  </a:lnTo>
                  <a:cubicBezTo>
                    <a:pt x="0" y="16368"/>
                    <a:pt x="2347" y="10702"/>
                    <a:pt x="6524" y="6524"/>
                  </a:cubicBezTo>
                  <a:cubicBezTo>
                    <a:pt x="10702" y="2347"/>
                    <a:pt x="16368" y="0"/>
                    <a:pt x="22276" y="0"/>
                  </a:cubicBezTo>
                  <a:close/>
                </a:path>
              </a:pathLst>
            </a:custGeom>
            <a:solidFill>
              <a:srgbClr val="000000">
                <a:alpha val="0"/>
              </a:srgbClr>
            </a:solidFill>
            <a:ln cap="rnd" cmpd="sng" w="76200">
              <a:solidFill>
                <a:srgbClr val="257004"/>
              </a:solidFill>
              <a:prstDash val="lg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9" name="Google Shape;519;p39"/>
            <p:cNvSpPr txBox="1"/>
            <p:nvPr/>
          </p:nvSpPr>
          <p:spPr>
            <a:xfrm>
              <a:off x="0" y="-38100"/>
              <a:ext cx="2563001" cy="339034"/>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20" name="Google Shape;520;p39"/>
          <p:cNvGrpSpPr/>
          <p:nvPr/>
        </p:nvGrpSpPr>
        <p:grpSpPr>
          <a:xfrm>
            <a:off x="241794" y="3353241"/>
            <a:ext cx="1790294" cy="373695"/>
            <a:chOff x="0" y="-117074"/>
            <a:chExt cx="4774117" cy="996521"/>
          </a:xfrm>
        </p:grpSpPr>
        <p:grpSp>
          <p:nvGrpSpPr>
            <p:cNvPr id="521" name="Google Shape;521;p39"/>
            <p:cNvGrpSpPr/>
            <p:nvPr/>
          </p:nvGrpSpPr>
          <p:grpSpPr>
            <a:xfrm>
              <a:off x="0" y="-117074"/>
              <a:ext cx="4774117" cy="996521"/>
              <a:chOff x="0" y="-38100"/>
              <a:chExt cx="1553670" cy="324304"/>
            </a:xfrm>
          </p:grpSpPr>
          <p:sp>
            <p:nvSpPr>
              <p:cNvPr id="522" name="Google Shape;522;p39"/>
              <p:cNvSpPr/>
              <p:nvPr/>
            </p:nvSpPr>
            <p:spPr>
              <a:xfrm>
                <a:off x="0" y="0"/>
                <a:ext cx="1553670" cy="286204"/>
              </a:xfrm>
              <a:custGeom>
                <a:rect b="b" l="l" r="r" t="t"/>
                <a:pathLst>
                  <a:path extrusionOk="0" h="286204" w="1553670">
                    <a:moveTo>
                      <a:pt x="110272" y="0"/>
                    </a:moveTo>
                    <a:lnTo>
                      <a:pt x="1443399" y="0"/>
                    </a:lnTo>
                    <a:cubicBezTo>
                      <a:pt x="1472645" y="0"/>
                      <a:pt x="1500693" y="11618"/>
                      <a:pt x="1521373" y="32298"/>
                    </a:cubicBezTo>
                    <a:cubicBezTo>
                      <a:pt x="1542052" y="52978"/>
                      <a:pt x="1553670" y="81026"/>
                      <a:pt x="1553670" y="110272"/>
                    </a:cubicBezTo>
                    <a:lnTo>
                      <a:pt x="1553670" y="175932"/>
                    </a:lnTo>
                    <a:cubicBezTo>
                      <a:pt x="1553670" y="205178"/>
                      <a:pt x="1542052" y="233226"/>
                      <a:pt x="1521373" y="253906"/>
                    </a:cubicBezTo>
                    <a:cubicBezTo>
                      <a:pt x="1500693" y="274586"/>
                      <a:pt x="1472645" y="286204"/>
                      <a:pt x="1443399" y="286204"/>
                    </a:cubicBezTo>
                    <a:lnTo>
                      <a:pt x="110272" y="286204"/>
                    </a:lnTo>
                    <a:cubicBezTo>
                      <a:pt x="81026" y="286204"/>
                      <a:pt x="52978" y="274586"/>
                      <a:pt x="32298" y="253906"/>
                    </a:cubicBezTo>
                    <a:cubicBezTo>
                      <a:pt x="11618" y="233226"/>
                      <a:pt x="0" y="205178"/>
                      <a:pt x="0" y="175932"/>
                    </a:cubicBezTo>
                    <a:lnTo>
                      <a:pt x="0" y="110272"/>
                    </a:lnTo>
                    <a:cubicBezTo>
                      <a:pt x="0" y="81026"/>
                      <a:pt x="11618" y="52978"/>
                      <a:pt x="32298" y="32298"/>
                    </a:cubicBezTo>
                    <a:cubicBezTo>
                      <a:pt x="52978" y="11618"/>
                      <a:pt x="81026" y="0"/>
                      <a:pt x="110272"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3" name="Google Shape;523;p39"/>
              <p:cNvSpPr txBox="1"/>
              <p:nvPr/>
            </p:nvSpPr>
            <p:spPr>
              <a:xfrm>
                <a:off x="0" y="-38100"/>
                <a:ext cx="1553670" cy="324304"/>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24" name="Google Shape;524;p39"/>
            <p:cNvSpPr txBox="1"/>
            <p:nvPr/>
          </p:nvSpPr>
          <p:spPr>
            <a:xfrm>
              <a:off x="111274" y="146865"/>
              <a:ext cx="4609519" cy="52514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 sz="1200" u="none" cap="none" strike="noStrike">
                  <a:solidFill>
                    <a:srgbClr val="FFFFFF"/>
                  </a:solidFill>
                  <a:latin typeface="Inter"/>
                  <a:ea typeface="Inter"/>
                  <a:cs typeface="Inter"/>
                  <a:sym typeface="Inter"/>
                </a:rPr>
                <a:t>Proportion Rate</a:t>
              </a:r>
              <a:endParaRPr sz="700"/>
            </a:p>
          </p:txBody>
        </p:sp>
      </p:grpSp>
      <p:sp>
        <p:nvSpPr>
          <p:cNvPr id="525" name="Google Shape;525;p39"/>
          <p:cNvSpPr/>
          <p:nvPr/>
        </p:nvSpPr>
        <p:spPr>
          <a:xfrm>
            <a:off x="487988" y="3790950"/>
            <a:ext cx="4569326" cy="314141"/>
          </a:xfrm>
          <a:custGeom>
            <a:rect b="b" l="l" r="r" t="t"/>
            <a:pathLst>
              <a:path extrusionOk="0" h="628282" w="9138652">
                <a:moveTo>
                  <a:pt x="0" y="0"/>
                </a:moveTo>
                <a:lnTo>
                  <a:pt x="9138652" y="0"/>
                </a:lnTo>
                <a:lnTo>
                  <a:pt x="9138652" y="628282"/>
                </a:lnTo>
                <a:lnTo>
                  <a:pt x="0" y="628282"/>
                </a:lnTo>
                <a:lnTo>
                  <a:pt x="0" y="0"/>
                </a:lnTo>
                <a:close/>
              </a:path>
            </a:pathLst>
          </a:custGeom>
          <a:blipFill rotWithShape="1">
            <a:blip r:embed="rId5">
              <a:alphaModFix/>
            </a:blip>
            <a:stretch>
              <a:fillRect b="0" l="0" r="0" t="0"/>
            </a:stretch>
          </a:blipFill>
          <a:ln>
            <a:noFill/>
          </a:ln>
        </p:spPr>
      </p:sp>
      <p:sp>
        <p:nvSpPr>
          <p:cNvPr id="526" name="Google Shape;526;p39"/>
          <p:cNvSpPr/>
          <p:nvPr/>
        </p:nvSpPr>
        <p:spPr>
          <a:xfrm>
            <a:off x="288060" y="4649029"/>
            <a:ext cx="4969559" cy="323021"/>
          </a:xfrm>
          <a:custGeom>
            <a:rect b="b" l="l" r="r" t="t"/>
            <a:pathLst>
              <a:path extrusionOk="0" h="646043" w="9939118">
                <a:moveTo>
                  <a:pt x="0" y="0"/>
                </a:moveTo>
                <a:lnTo>
                  <a:pt x="9939118" y="0"/>
                </a:lnTo>
                <a:lnTo>
                  <a:pt x="9939118" y="646042"/>
                </a:lnTo>
                <a:lnTo>
                  <a:pt x="0" y="646042"/>
                </a:lnTo>
                <a:lnTo>
                  <a:pt x="0" y="0"/>
                </a:lnTo>
                <a:close/>
              </a:path>
            </a:pathLst>
          </a:custGeom>
          <a:blipFill rotWithShape="1">
            <a:blip r:embed="rId6">
              <a:alphaModFix/>
            </a:blip>
            <a:stretch>
              <a:fillRect b="0" l="0" r="0" t="0"/>
            </a:stretch>
          </a:blipFill>
          <a:ln>
            <a:noFill/>
          </a:ln>
        </p:spPr>
      </p:sp>
      <p:sp>
        <p:nvSpPr>
          <p:cNvPr id="527" name="Google Shape;527;p39"/>
          <p:cNvSpPr txBox="1"/>
          <p:nvPr/>
        </p:nvSpPr>
        <p:spPr>
          <a:xfrm>
            <a:off x="305173" y="768865"/>
            <a:ext cx="2590500" cy="2435700"/>
          </a:xfrm>
          <a:prstGeom prst="rect">
            <a:avLst/>
          </a:prstGeom>
          <a:noFill/>
          <a:ln>
            <a:noFill/>
          </a:ln>
        </p:spPr>
        <p:txBody>
          <a:bodyPr anchorCtr="0" anchor="t" bIns="0" lIns="0" spcFirstLastPara="1" rIns="0" wrap="square" tIns="0">
            <a:spAutoFit/>
          </a:bodyPr>
          <a:lstStyle/>
          <a:p>
            <a:pPr indent="0" lvl="0" marL="0" marR="0" rtl="0" algn="just">
              <a:lnSpc>
                <a:spcPct val="127000"/>
              </a:lnSpc>
              <a:spcBef>
                <a:spcPts val="0"/>
              </a:spcBef>
              <a:spcAft>
                <a:spcPts val="0"/>
              </a:spcAft>
              <a:buNone/>
            </a:pPr>
            <a:r>
              <a:rPr b="1" i="0" lang="en" sz="1600" u="none" cap="none" strike="noStrike">
                <a:solidFill>
                  <a:srgbClr val="000000"/>
                </a:solidFill>
                <a:latin typeface="Inter"/>
                <a:ea typeface="Inter"/>
                <a:cs typeface="Inter"/>
                <a:sym typeface="Inter"/>
              </a:rPr>
              <a:t>Modifikasi table dikhususkan untuk EDA pada 3 fitur, Age, Duration dan Campaign serta penambahan 2 pendekatan metrics untuk </a:t>
            </a:r>
            <a:r>
              <a:rPr b="1" lang="en" sz="1600">
                <a:latin typeface="Inter"/>
                <a:ea typeface="Inter"/>
                <a:cs typeface="Inter"/>
                <a:sym typeface="Inter"/>
              </a:rPr>
              <a:t>memudahkan</a:t>
            </a:r>
            <a:r>
              <a:rPr b="1" i="0" lang="en" sz="1600" u="none" cap="none" strike="noStrike">
                <a:solidFill>
                  <a:srgbClr val="000000"/>
                </a:solidFill>
                <a:latin typeface="Inter"/>
                <a:ea typeface="Inter"/>
                <a:cs typeface="Inter"/>
                <a:sym typeface="Inter"/>
              </a:rPr>
              <a:t> analisis data</a:t>
            </a:r>
            <a:endParaRPr sz="500"/>
          </a:p>
        </p:txBody>
      </p:sp>
      <p:grpSp>
        <p:nvGrpSpPr>
          <p:cNvPr id="528" name="Google Shape;528;p39"/>
          <p:cNvGrpSpPr/>
          <p:nvPr/>
        </p:nvGrpSpPr>
        <p:grpSpPr>
          <a:xfrm>
            <a:off x="-1293090" y="4438780"/>
            <a:ext cx="6550710" cy="1339833"/>
            <a:chOff x="0" y="-404820"/>
            <a:chExt cx="3450579" cy="705754"/>
          </a:xfrm>
        </p:grpSpPr>
        <p:sp>
          <p:nvSpPr>
            <p:cNvPr id="529" name="Google Shape;529;p39"/>
            <p:cNvSpPr/>
            <p:nvPr/>
          </p:nvSpPr>
          <p:spPr>
            <a:xfrm>
              <a:off x="828616" y="-404820"/>
              <a:ext cx="2621963" cy="300934"/>
            </a:xfrm>
            <a:custGeom>
              <a:rect b="b" l="l" r="r" t="t"/>
              <a:pathLst>
                <a:path extrusionOk="0" h="300934" w="2621963">
                  <a:moveTo>
                    <a:pt x="21775" y="0"/>
                  </a:moveTo>
                  <a:lnTo>
                    <a:pt x="2600189" y="0"/>
                  </a:lnTo>
                  <a:cubicBezTo>
                    <a:pt x="2605964" y="0"/>
                    <a:pt x="2611502" y="2294"/>
                    <a:pt x="2615586" y="6378"/>
                  </a:cubicBezTo>
                  <a:cubicBezTo>
                    <a:pt x="2619669" y="10461"/>
                    <a:pt x="2621963" y="16000"/>
                    <a:pt x="2621963" y="21775"/>
                  </a:cubicBezTo>
                  <a:lnTo>
                    <a:pt x="2621963" y="279160"/>
                  </a:lnTo>
                  <a:cubicBezTo>
                    <a:pt x="2621963" y="284935"/>
                    <a:pt x="2619669" y="290473"/>
                    <a:pt x="2615586" y="294557"/>
                  </a:cubicBezTo>
                  <a:cubicBezTo>
                    <a:pt x="2611502" y="298640"/>
                    <a:pt x="2605964" y="300934"/>
                    <a:pt x="2600189" y="300934"/>
                  </a:cubicBezTo>
                  <a:lnTo>
                    <a:pt x="21775" y="300934"/>
                  </a:lnTo>
                  <a:cubicBezTo>
                    <a:pt x="16000" y="300934"/>
                    <a:pt x="10461" y="298640"/>
                    <a:pt x="6378" y="294557"/>
                  </a:cubicBezTo>
                  <a:cubicBezTo>
                    <a:pt x="2294" y="290473"/>
                    <a:pt x="0" y="284935"/>
                    <a:pt x="0" y="279160"/>
                  </a:cubicBezTo>
                  <a:lnTo>
                    <a:pt x="0" y="21775"/>
                  </a:lnTo>
                  <a:cubicBezTo>
                    <a:pt x="0" y="16000"/>
                    <a:pt x="2294" y="10461"/>
                    <a:pt x="6378" y="6378"/>
                  </a:cubicBezTo>
                  <a:cubicBezTo>
                    <a:pt x="10461" y="2294"/>
                    <a:pt x="16000" y="0"/>
                    <a:pt x="21775" y="0"/>
                  </a:cubicBezTo>
                  <a:close/>
                </a:path>
              </a:pathLst>
            </a:custGeom>
            <a:solidFill>
              <a:srgbClr val="000000">
                <a:alpha val="0"/>
              </a:srgbClr>
            </a:solidFill>
            <a:ln cap="rnd" cmpd="sng" w="76200">
              <a:solidFill>
                <a:srgbClr val="257004"/>
              </a:solidFill>
              <a:prstDash val="lgDash"/>
              <a:round/>
              <a:headEnd len="sm" w="sm" type="none"/>
              <a:tailEnd len="sm" w="sm" type="none"/>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30" name="Google Shape;530;p39"/>
            <p:cNvSpPr txBox="1"/>
            <p:nvPr/>
          </p:nvSpPr>
          <p:spPr>
            <a:xfrm>
              <a:off x="0" y="-38100"/>
              <a:ext cx="2621963" cy="339034"/>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531" name="Google Shape;531;p39"/>
          <p:cNvGrpSpPr/>
          <p:nvPr/>
        </p:nvGrpSpPr>
        <p:grpSpPr>
          <a:xfrm>
            <a:off x="243969" y="4253934"/>
            <a:ext cx="1790294" cy="373695"/>
            <a:chOff x="0" y="-117074"/>
            <a:chExt cx="4774117" cy="996521"/>
          </a:xfrm>
        </p:grpSpPr>
        <p:grpSp>
          <p:nvGrpSpPr>
            <p:cNvPr id="532" name="Google Shape;532;p39"/>
            <p:cNvGrpSpPr/>
            <p:nvPr/>
          </p:nvGrpSpPr>
          <p:grpSpPr>
            <a:xfrm>
              <a:off x="0" y="-117074"/>
              <a:ext cx="4774117" cy="996521"/>
              <a:chOff x="0" y="-38100"/>
              <a:chExt cx="1553670" cy="324304"/>
            </a:xfrm>
          </p:grpSpPr>
          <p:sp>
            <p:nvSpPr>
              <p:cNvPr id="533" name="Google Shape;533;p39"/>
              <p:cNvSpPr/>
              <p:nvPr/>
            </p:nvSpPr>
            <p:spPr>
              <a:xfrm>
                <a:off x="0" y="0"/>
                <a:ext cx="1553670" cy="286204"/>
              </a:xfrm>
              <a:custGeom>
                <a:rect b="b" l="l" r="r" t="t"/>
                <a:pathLst>
                  <a:path extrusionOk="0" h="286204" w="1553670">
                    <a:moveTo>
                      <a:pt x="110272" y="0"/>
                    </a:moveTo>
                    <a:lnTo>
                      <a:pt x="1443399" y="0"/>
                    </a:lnTo>
                    <a:cubicBezTo>
                      <a:pt x="1472645" y="0"/>
                      <a:pt x="1500693" y="11618"/>
                      <a:pt x="1521373" y="32298"/>
                    </a:cubicBezTo>
                    <a:cubicBezTo>
                      <a:pt x="1542052" y="52978"/>
                      <a:pt x="1553670" y="81026"/>
                      <a:pt x="1553670" y="110272"/>
                    </a:cubicBezTo>
                    <a:lnTo>
                      <a:pt x="1553670" y="175932"/>
                    </a:lnTo>
                    <a:cubicBezTo>
                      <a:pt x="1553670" y="205178"/>
                      <a:pt x="1542052" y="233226"/>
                      <a:pt x="1521373" y="253906"/>
                    </a:cubicBezTo>
                    <a:cubicBezTo>
                      <a:pt x="1500693" y="274586"/>
                      <a:pt x="1472645" y="286204"/>
                      <a:pt x="1443399" y="286204"/>
                    </a:cubicBezTo>
                    <a:lnTo>
                      <a:pt x="110272" y="286204"/>
                    </a:lnTo>
                    <a:cubicBezTo>
                      <a:pt x="81026" y="286204"/>
                      <a:pt x="52978" y="274586"/>
                      <a:pt x="32298" y="253906"/>
                    </a:cubicBezTo>
                    <a:cubicBezTo>
                      <a:pt x="11618" y="233226"/>
                      <a:pt x="0" y="205178"/>
                      <a:pt x="0" y="175932"/>
                    </a:cubicBezTo>
                    <a:lnTo>
                      <a:pt x="0" y="110272"/>
                    </a:lnTo>
                    <a:cubicBezTo>
                      <a:pt x="0" y="81026"/>
                      <a:pt x="11618" y="52978"/>
                      <a:pt x="32298" y="32298"/>
                    </a:cubicBezTo>
                    <a:cubicBezTo>
                      <a:pt x="52978" y="11618"/>
                      <a:pt x="81026" y="0"/>
                      <a:pt x="110272"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4" name="Google Shape;534;p39"/>
              <p:cNvSpPr txBox="1"/>
              <p:nvPr/>
            </p:nvSpPr>
            <p:spPr>
              <a:xfrm>
                <a:off x="0" y="-38100"/>
                <a:ext cx="1553670" cy="324304"/>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535" name="Google Shape;535;p39"/>
            <p:cNvSpPr txBox="1"/>
            <p:nvPr/>
          </p:nvSpPr>
          <p:spPr>
            <a:xfrm>
              <a:off x="111274" y="146865"/>
              <a:ext cx="4609519" cy="52514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Convertion Rate</a:t>
              </a:r>
              <a:endParaRPr sz="700"/>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539" name="Shape 539"/>
        <p:cNvGrpSpPr/>
        <p:nvPr/>
      </p:nvGrpSpPr>
      <p:grpSpPr>
        <a:xfrm>
          <a:off x="0" y="0"/>
          <a:ext cx="0" cy="0"/>
          <a:chOff x="0" y="0"/>
          <a:chExt cx="0" cy="0"/>
        </a:xfrm>
      </p:grpSpPr>
      <p:grpSp>
        <p:nvGrpSpPr>
          <p:cNvPr id="540" name="Google Shape;540;p40"/>
          <p:cNvGrpSpPr/>
          <p:nvPr/>
        </p:nvGrpSpPr>
        <p:grpSpPr>
          <a:xfrm>
            <a:off x="-1567083" y="-734814"/>
            <a:ext cx="4162867" cy="3234511"/>
            <a:chOff x="0" y="0"/>
            <a:chExt cx="740613" cy="575450"/>
          </a:xfrm>
        </p:grpSpPr>
        <p:sp>
          <p:nvSpPr>
            <p:cNvPr id="541" name="Google Shape;541;p40"/>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542" name="Google Shape;542;p40"/>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543" name="Google Shape;543;p40"/>
          <p:cNvSpPr txBox="1"/>
          <p:nvPr/>
        </p:nvSpPr>
        <p:spPr>
          <a:xfrm>
            <a:off x="234304" y="128944"/>
            <a:ext cx="8767800" cy="9264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lang="en" sz="1700">
                <a:solidFill>
                  <a:srgbClr val="000000"/>
                </a:solidFill>
                <a:latin typeface="Inter"/>
                <a:ea typeface="Inter"/>
                <a:cs typeface="Inter"/>
                <a:sym typeface="Inter"/>
              </a:rPr>
              <a:t>Dari 11,8% Nasabah yang menjadi deposan, 67.1% berasal dari nasabah yang belum pernah dihubungi di kampanye sebelumnya, dan hanya 65.23% deposan pada kampanye sebelumnya yang terkonversi pada kampanye kali ini</a:t>
            </a:r>
            <a:endParaRPr b="1" sz="1700">
              <a:solidFill>
                <a:srgbClr val="000000"/>
              </a:solidFill>
              <a:latin typeface="Inter"/>
              <a:ea typeface="Inter"/>
              <a:cs typeface="Inter"/>
              <a:sym typeface="Inter"/>
            </a:endParaRPr>
          </a:p>
        </p:txBody>
      </p:sp>
      <p:sp>
        <p:nvSpPr>
          <p:cNvPr id="544" name="Google Shape;544;p40"/>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sp>
        <p:nvSpPr>
          <p:cNvPr id="545" name="Google Shape;545;p40"/>
          <p:cNvSpPr/>
          <p:nvPr/>
        </p:nvSpPr>
        <p:spPr>
          <a:xfrm flipH="1">
            <a:off x="6063102" y="3714860"/>
            <a:ext cx="3627619" cy="1828579"/>
          </a:xfrm>
          <a:custGeom>
            <a:rect b="b" l="l" r="r" t="t"/>
            <a:pathLst>
              <a:path extrusionOk="0" h="3657158" w="7255238">
                <a:moveTo>
                  <a:pt x="7255238" y="0"/>
                </a:moveTo>
                <a:lnTo>
                  <a:pt x="0" y="0"/>
                </a:lnTo>
                <a:lnTo>
                  <a:pt x="0" y="3657158"/>
                </a:lnTo>
                <a:lnTo>
                  <a:pt x="7255238" y="3657158"/>
                </a:lnTo>
                <a:lnTo>
                  <a:pt x="7255238" y="0"/>
                </a:lnTo>
                <a:close/>
              </a:path>
            </a:pathLst>
          </a:custGeom>
          <a:blipFill rotWithShape="1">
            <a:blip r:embed="rId4">
              <a:alphaModFix/>
            </a:blip>
            <a:stretch>
              <a:fillRect b="-160162" l="0" r="0" t="-45031"/>
            </a:stretch>
          </a:blipFill>
          <a:ln>
            <a:noFill/>
          </a:ln>
        </p:spPr>
      </p:sp>
      <p:pic>
        <p:nvPicPr>
          <p:cNvPr id="546" name="Google Shape;546;p40"/>
          <p:cNvPicPr preferRelativeResize="0"/>
          <p:nvPr/>
        </p:nvPicPr>
        <p:blipFill rotWithShape="1">
          <a:blip r:embed="rId5">
            <a:alphaModFix/>
          </a:blip>
          <a:srcRect b="0" l="0" r="0" t="0"/>
          <a:stretch/>
        </p:blipFill>
        <p:spPr>
          <a:xfrm>
            <a:off x="658359" y="1329637"/>
            <a:ext cx="2411281" cy="2067198"/>
          </a:xfrm>
          <a:prstGeom prst="rect">
            <a:avLst/>
          </a:prstGeom>
          <a:noFill/>
          <a:ln>
            <a:noFill/>
          </a:ln>
        </p:spPr>
      </p:pic>
      <p:grpSp>
        <p:nvGrpSpPr>
          <p:cNvPr id="547" name="Google Shape;547;p40"/>
          <p:cNvGrpSpPr/>
          <p:nvPr/>
        </p:nvGrpSpPr>
        <p:grpSpPr>
          <a:xfrm>
            <a:off x="683712" y="1088605"/>
            <a:ext cx="2358666" cy="352156"/>
            <a:chOff x="0" y="-38100"/>
            <a:chExt cx="2046920" cy="305611"/>
          </a:xfrm>
        </p:grpSpPr>
        <p:sp>
          <p:nvSpPr>
            <p:cNvPr id="548" name="Google Shape;548;p40"/>
            <p:cNvSpPr/>
            <p:nvPr/>
          </p:nvSpPr>
          <p:spPr>
            <a:xfrm>
              <a:off x="0" y="0"/>
              <a:ext cx="2046920" cy="267511"/>
            </a:xfrm>
            <a:custGeom>
              <a:rect b="b" l="l" r="r" t="t"/>
              <a:pathLst>
                <a:path extrusionOk="0" h="267511" w="2046920">
                  <a:moveTo>
                    <a:pt x="83699" y="0"/>
                  </a:moveTo>
                  <a:lnTo>
                    <a:pt x="1963221" y="0"/>
                  </a:lnTo>
                  <a:cubicBezTo>
                    <a:pt x="1985419" y="0"/>
                    <a:pt x="2006708" y="8818"/>
                    <a:pt x="2022405" y="24515"/>
                  </a:cubicBezTo>
                  <a:cubicBezTo>
                    <a:pt x="2038102" y="40212"/>
                    <a:pt x="2046920" y="61501"/>
                    <a:pt x="2046920" y="83699"/>
                  </a:cubicBezTo>
                  <a:lnTo>
                    <a:pt x="2046920" y="183811"/>
                  </a:lnTo>
                  <a:cubicBezTo>
                    <a:pt x="2046920" y="206010"/>
                    <a:pt x="2038102" y="227299"/>
                    <a:pt x="2022405" y="242996"/>
                  </a:cubicBezTo>
                  <a:cubicBezTo>
                    <a:pt x="2006708" y="258692"/>
                    <a:pt x="1985419" y="267511"/>
                    <a:pt x="1963221" y="267511"/>
                  </a:cubicBezTo>
                  <a:lnTo>
                    <a:pt x="83699" y="267511"/>
                  </a:lnTo>
                  <a:cubicBezTo>
                    <a:pt x="37474" y="267511"/>
                    <a:pt x="0" y="230037"/>
                    <a:pt x="0" y="183811"/>
                  </a:cubicBezTo>
                  <a:lnTo>
                    <a:pt x="0" y="83699"/>
                  </a:lnTo>
                  <a:cubicBezTo>
                    <a:pt x="0" y="37474"/>
                    <a:pt x="37474" y="0"/>
                    <a:pt x="83699"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9" name="Google Shape;549;p40"/>
            <p:cNvSpPr txBox="1"/>
            <p:nvPr/>
          </p:nvSpPr>
          <p:spPr>
            <a:xfrm>
              <a:off x="0" y="-38100"/>
              <a:ext cx="2046920" cy="30561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550" name="Google Shape;550;p40"/>
          <p:cNvSpPr txBox="1"/>
          <p:nvPr/>
        </p:nvSpPr>
        <p:spPr>
          <a:xfrm>
            <a:off x="627667" y="1185267"/>
            <a:ext cx="2470800" cy="184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200">
                <a:solidFill>
                  <a:srgbClr val="FFFFFF"/>
                </a:solidFill>
                <a:latin typeface="Inter"/>
                <a:ea typeface="Inter"/>
                <a:cs typeface="Inter"/>
                <a:sym typeface="Inter"/>
              </a:rPr>
              <a:t>Previous Campaign</a:t>
            </a:r>
            <a:endParaRPr sz="700"/>
          </a:p>
        </p:txBody>
      </p:sp>
      <p:pic>
        <p:nvPicPr>
          <p:cNvPr id="551" name="Google Shape;551;p40"/>
          <p:cNvPicPr preferRelativeResize="0"/>
          <p:nvPr/>
        </p:nvPicPr>
        <p:blipFill rotWithShape="1">
          <a:blip r:embed="rId6">
            <a:alphaModFix/>
          </a:blip>
          <a:srcRect b="0" l="0" r="0" t="0"/>
          <a:stretch/>
        </p:blipFill>
        <p:spPr>
          <a:xfrm>
            <a:off x="3412156" y="1287658"/>
            <a:ext cx="1955375" cy="2368200"/>
          </a:xfrm>
          <a:prstGeom prst="rect">
            <a:avLst/>
          </a:prstGeom>
          <a:noFill/>
          <a:ln>
            <a:noFill/>
          </a:ln>
        </p:spPr>
      </p:pic>
      <p:grpSp>
        <p:nvGrpSpPr>
          <p:cNvPr id="552" name="Google Shape;552;p40"/>
          <p:cNvGrpSpPr/>
          <p:nvPr/>
        </p:nvGrpSpPr>
        <p:grpSpPr>
          <a:xfrm>
            <a:off x="3210510" y="1088605"/>
            <a:ext cx="2358666" cy="352156"/>
            <a:chOff x="0" y="-38100"/>
            <a:chExt cx="2046920" cy="305611"/>
          </a:xfrm>
        </p:grpSpPr>
        <p:sp>
          <p:nvSpPr>
            <p:cNvPr id="553" name="Google Shape;553;p40"/>
            <p:cNvSpPr/>
            <p:nvPr/>
          </p:nvSpPr>
          <p:spPr>
            <a:xfrm>
              <a:off x="0" y="0"/>
              <a:ext cx="2046920" cy="267511"/>
            </a:xfrm>
            <a:custGeom>
              <a:rect b="b" l="l" r="r" t="t"/>
              <a:pathLst>
                <a:path extrusionOk="0" h="267511" w="2046920">
                  <a:moveTo>
                    <a:pt x="83699" y="0"/>
                  </a:moveTo>
                  <a:lnTo>
                    <a:pt x="1963221" y="0"/>
                  </a:lnTo>
                  <a:cubicBezTo>
                    <a:pt x="1985419" y="0"/>
                    <a:pt x="2006708" y="8818"/>
                    <a:pt x="2022405" y="24515"/>
                  </a:cubicBezTo>
                  <a:cubicBezTo>
                    <a:pt x="2038102" y="40212"/>
                    <a:pt x="2046920" y="61501"/>
                    <a:pt x="2046920" y="83699"/>
                  </a:cubicBezTo>
                  <a:lnTo>
                    <a:pt x="2046920" y="183811"/>
                  </a:lnTo>
                  <a:cubicBezTo>
                    <a:pt x="2046920" y="206010"/>
                    <a:pt x="2038102" y="227299"/>
                    <a:pt x="2022405" y="242996"/>
                  </a:cubicBezTo>
                  <a:cubicBezTo>
                    <a:pt x="2006708" y="258692"/>
                    <a:pt x="1985419" y="267511"/>
                    <a:pt x="1963221" y="267511"/>
                  </a:cubicBezTo>
                  <a:lnTo>
                    <a:pt x="83699" y="267511"/>
                  </a:lnTo>
                  <a:cubicBezTo>
                    <a:pt x="37474" y="267511"/>
                    <a:pt x="0" y="230037"/>
                    <a:pt x="0" y="183811"/>
                  </a:cubicBezTo>
                  <a:lnTo>
                    <a:pt x="0" y="83699"/>
                  </a:lnTo>
                  <a:cubicBezTo>
                    <a:pt x="0" y="37474"/>
                    <a:pt x="37474" y="0"/>
                    <a:pt x="83699"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4" name="Google Shape;554;p40"/>
            <p:cNvSpPr txBox="1"/>
            <p:nvPr/>
          </p:nvSpPr>
          <p:spPr>
            <a:xfrm>
              <a:off x="0" y="-38100"/>
              <a:ext cx="2046920" cy="30561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555" name="Google Shape;555;p40"/>
          <p:cNvSpPr txBox="1"/>
          <p:nvPr/>
        </p:nvSpPr>
        <p:spPr>
          <a:xfrm>
            <a:off x="3098421" y="1185267"/>
            <a:ext cx="2470800" cy="169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100">
                <a:solidFill>
                  <a:srgbClr val="FFFFFF"/>
                </a:solidFill>
                <a:latin typeface="Inter"/>
                <a:ea typeface="Inter"/>
                <a:cs typeface="Inter"/>
                <a:sym typeface="Inter"/>
              </a:rPr>
              <a:t>Current Campaign</a:t>
            </a:r>
            <a:endParaRPr sz="600"/>
          </a:p>
        </p:txBody>
      </p:sp>
      <p:pic>
        <p:nvPicPr>
          <p:cNvPr id="556" name="Google Shape;556;p40"/>
          <p:cNvPicPr preferRelativeResize="0"/>
          <p:nvPr/>
        </p:nvPicPr>
        <p:blipFill rotWithShape="1">
          <a:blip r:embed="rId7">
            <a:alphaModFix/>
          </a:blip>
          <a:srcRect b="0" l="0" r="0" t="0"/>
          <a:stretch/>
        </p:blipFill>
        <p:spPr>
          <a:xfrm>
            <a:off x="1663086" y="3024540"/>
            <a:ext cx="2970675" cy="2260002"/>
          </a:xfrm>
          <a:prstGeom prst="rect">
            <a:avLst/>
          </a:prstGeom>
          <a:noFill/>
          <a:ln>
            <a:noFill/>
          </a:ln>
        </p:spPr>
      </p:pic>
      <p:grpSp>
        <p:nvGrpSpPr>
          <p:cNvPr id="557" name="Google Shape;557;p40"/>
          <p:cNvGrpSpPr/>
          <p:nvPr/>
        </p:nvGrpSpPr>
        <p:grpSpPr>
          <a:xfrm>
            <a:off x="343150" y="3750476"/>
            <a:ext cx="1519901" cy="708949"/>
            <a:chOff x="0" y="-117074"/>
            <a:chExt cx="4053070" cy="1775481"/>
          </a:xfrm>
        </p:grpSpPr>
        <p:grpSp>
          <p:nvGrpSpPr>
            <p:cNvPr id="558" name="Google Shape;558;p40"/>
            <p:cNvGrpSpPr/>
            <p:nvPr/>
          </p:nvGrpSpPr>
          <p:grpSpPr>
            <a:xfrm>
              <a:off x="0" y="-117074"/>
              <a:ext cx="4053070" cy="1775481"/>
              <a:chOff x="0" y="-38100"/>
              <a:chExt cx="1319016" cy="577806"/>
            </a:xfrm>
          </p:grpSpPr>
          <p:sp>
            <p:nvSpPr>
              <p:cNvPr id="559" name="Google Shape;559;p40"/>
              <p:cNvSpPr/>
              <p:nvPr/>
            </p:nvSpPr>
            <p:spPr>
              <a:xfrm>
                <a:off x="0" y="0"/>
                <a:ext cx="1319016" cy="539706"/>
              </a:xfrm>
              <a:custGeom>
                <a:rect b="b" l="l" r="r" t="t"/>
                <a:pathLst>
                  <a:path extrusionOk="0" h="539706" w="1319016">
                    <a:moveTo>
                      <a:pt x="129889" y="0"/>
                    </a:moveTo>
                    <a:lnTo>
                      <a:pt x="1189126" y="0"/>
                    </a:lnTo>
                    <a:cubicBezTo>
                      <a:pt x="1223575" y="0"/>
                      <a:pt x="1256613" y="13685"/>
                      <a:pt x="1280972" y="38044"/>
                    </a:cubicBezTo>
                    <a:cubicBezTo>
                      <a:pt x="1305331" y="62403"/>
                      <a:pt x="1319016" y="95441"/>
                      <a:pt x="1319016" y="129889"/>
                    </a:cubicBezTo>
                    <a:lnTo>
                      <a:pt x="1319016" y="409816"/>
                    </a:lnTo>
                    <a:cubicBezTo>
                      <a:pt x="1319016" y="444265"/>
                      <a:pt x="1305331" y="477303"/>
                      <a:pt x="1280972" y="501662"/>
                    </a:cubicBezTo>
                    <a:cubicBezTo>
                      <a:pt x="1256613" y="526021"/>
                      <a:pt x="1223575" y="539706"/>
                      <a:pt x="1189126" y="539706"/>
                    </a:cubicBezTo>
                    <a:lnTo>
                      <a:pt x="129889" y="539706"/>
                    </a:lnTo>
                    <a:cubicBezTo>
                      <a:pt x="58153" y="539706"/>
                      <a:pt x="0" y="481552"/>
                      <a:pt x="0" y="409816"/>
                    </a:cubicBezTo>
                    <a:lnTo>
                      <a:pt x="0" y="129889"/>
                    </a:lnTo>
                    <a:cubicBezTo>
                      <a:pt x="0" y="95441"/>
                      <a:pt x="13685" y="62403"/>
                      <a:pt x="38044" y="38044"/>
                    </a:cubicBezTo>
                    <a:cubicBezTo>
                      <a:pt x="62403" y="13685"/>
                      <a:pt x="95441" y="0"/>
                      <a:pt x="129889"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0" name="Google Shape;560;p40"/>
              <p:cNvSpPr txBox="1"/>
              <p:nvPr/>
            </p:nvSpPr>
            <p:spPr>
              <a:xfrm>
                <a:off x="0" y="-38100"/>
                <a:ext cx="1319016" cy="577806"/>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561" name="Google Shape;561;p40"/>
            <p:cNvSpPr txBox="1"/>
            <p:nvPr/>
          </p:nvSpPr>
          <p:spPr>
            <a:xfrm>
              <a:off x="17" y="20429"/>
              <a:ext cx="4053000" cy="1611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100">
                  <a:solidFill>
                    <a:srgbClr val="FFFFFF"/>
                  </a:solidFill>
                  <a:latin typeface="Inter"/>
                  <a:ea typeface="Inter"/>
                  <a:cs typeface="Inter"/>
                  <a:sym typeface="Inter"/>
                </a:rPr>
                <a:t>Current Campaign Results based on Previous Campaign</a:t>
              </a:r>
              <a:endParaRPr sz="600"/>
            </a:p>
          </p:txBody>
        </p:sp>
      </p:grpSp>
      <p:sp>
        <p:nvSpPr>
          <p:cNvPr id="562" name="Google Shape;562;p40"/>
          <p:cNvSpPr txBox="1"/>
          <p:nvPr/>
        </p:nvSpPr>
        <p:spPr>
          <a:xfrm>
            <a:off x="1507984" y="2254715"/>
            <a:ext cx="805200" cy="2001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lang="en" sz="1300">
                <a:solidFill>
                  <a:srgbClr val="000000"/>
                </a:solidFill>
                <a:latin typeface="Inter"/>
                <a:ea typeface="Inter"/>
                <a:cs typeface="Inter"/>
                <a:sym typeface="Inter"/>
              </a:rPr>
              <a:t>5246</a:t>
            </a:r>
            <a:endParaRPr sz="700"/>
          </a:p>
        </p:txBody>
      </p:sp>
      <p:sp>
        <p:nvSpPr>
          <p:cNvPr id="563" name="Google Shape;563;p40"/>
          <p:cNvSpPr txBox="1"/>
          <p:nvPr/>
        </p:nvSpPr>
        <p:spPr>
          <a:xfrm>
            <a:off x="3987185" y="2353712"/>
            <a:ext cx="805200" cy="2001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lang="en" sz="1300">
                <a:solidFill>
                  <a:srgbClr val="000000"/>
                </a:solidFill>
                <a:latin typeface="Inter"/>
                <a:ea typeface="Inter"/>
                <a:cs typeface="Inter"/>
                <a:sym typeface="Inter"/>
              </a:rPr>
              <a:t>36658</a:t>
            </a:r>
            <a:endParaRPr sz="700"/>
          </a:p>
        </p:txBody>
      </p:sp>
      <p:sp>
        <p:nvSpPr>
          <p:cNvPr id="564" name="Google Shape;564;p40"/>
          <p:cNvSpPr txBox="1"/>
          <p:nvPr/>
        </p:nvSpPr>
        <p:spPr>
          <a:xfrm>
            <a:off x="2745766" y="4145016"/>
            <a:ext cx="805316" cy="207518"/>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lang="en" sz="1300">
                <a:solidFill>
                  <a:srgbClr val="000000"/>
                </a:solidFill>
                <a:latin typeface="Inter"/>
                <a:ea typeface="Inter"/>
                <a:cs typeface="Inter"/>
                <a:sym typeface="Inter"/>
              </a:rPr>
              <a:t>4337</a:t>
            </a:r>
            <a:endParaRPr sz="700"/>
          </a:p>
        </p:txBody>
      </p:sp>
      <p:pic>
        <p:nvPicPr>
          <p:cNvPr id="565" name="Google Shape;565;p40"/>
          <p:cNvPicPr preferRelativeResize="0"/>
          <p:nvPr/>
        </p:nvPicPr>
        <p:blipFill rotWithShape="1">
          <a:blip r:embed="rId8">
            <a:alphaModFix/>
          </a:blip>
          <a:srcRect b="0" l="0" r="0" t="0"/>
          <a:stretch/>
        </p:blipFill>
        <p:spPr>
          <a:xfrm>
            <a:off x="5520081" y="1358387"/>
            <a:ext cx="3309951" cy="3308176"/>
          </a:xfrm>
          <a:prstGeom prst="rect">
            <a:avLst/>
          </a:prstGeom>
          <a:noFill/>
          <a:ln>
            <a:noFill/>
          </a:ln>
        </p:spPr>
      </p:pic>
      <p:grpSp>
        <p:nvGrpSpPr>
          <p:cNvPr id="566" name="Google Shape;566;p40"/>
          <p:cNvGrpSpPr/>
          <p:nvPr/>
        </p:nvGrpSpPr>
        <p:grpSpPr>
          <a:xfrm>
            <a:off x="5735863" y="1031793"/>
            <a:ext cx="2878425" cy="465780"/>
            <a:chOff x="0" y="-117074"/>
            <a:chExt cx="7675800" cy="1242081"/>
          </a:xfrm>
        </p:grpSpPr>
        <p:grpSp>
          <p:nvGrpSpPr>
            <p:cNvPr id="567" name="Google Shape;567;p40"/>
            <p:cNvGrpSpPr/>
            <p:nvPr/>
          </p:nvGrpSpPr>
          <p:grpSpPr>
            <a:xfrm>
              <a:off x="0" y="-117074"/>
              <a:ext cx="7675701" cy="1242081"/>
              <a:chOff x="0" y="-38100"/>
              <a:chExt cx="2497951" cy="404218"/>
            </a:xfrm>
          </p:grpSpPr>
          <p:sp>
            <p:nvSpPr>
              <p:cNvPr id="568" name="Google Shape;568;p40"/>
              <p:cNvSpPr/>
              <p:nvPr/>
            </p:nvSpPr>
            <p:spPr>
              <a:xfrm>
                <a:off x="0" y="0"/>
                <a:ext cx="2497951" cy="366118"/>
              </a:xfrm>
              <a:custGeom>
                <a:rect b="b" l="l" r="r" t="t"/>
                <a:pathLst>
                  <a:path extrusionOk="0" h="366118" w="2497951">
                    <a:moveTo>
                      <a:pt x="68587" y="0"/>
                    </a:moveTo>
                    <a:lnTo>
                      <a:pt x="2429364" y="0"/>
                    </a:lnTo>
                    <a:cubicBezTo>
                      <a:pt x="2447554" y="0"/>
                      <a:pt x="2465000" y="7226"/>
                      <a:pt x="2477862" y="20089"/>
                    </a:cubicBezTo>
                    <a:cubicBezTo>
                      <a:pt x="2490725" y="32951"/>
                      <a:pt x="2497951" y="50396"/>
                      <a:pt x="2497951" y="68587"/>
                    </a:cubicBezTo>
                    <a:lnTo>
                      <a:pt x="2497951" y="297531"/>
                    </a:lnTo>
                    <a:cubicBezTo>
                      <a:pt x="2497951" y="335411"/>
                      <a:pt x="2467243" y="366118"/>
                      <a:pt x="2429364" y="366118"/>
                    </a:cubicBezTo>
                    <a:lnTo>
                      <a:pt x="68587" y="366118"/>
                    </a:lnTo>
                    <a:cubicBezTo>
                      <a:pt x="50396" y="366118"/>
                      <a:pt x="32951" y="358892"/>
                      <a:pt x="20089" y="346030"/>
                    </a:cubicBezTo>
                    <a:cubicBezTo>
                      <a:pt x="7226" y="333167"/>
                      <a:pt x="0" y="315722"/>
                      <a:pt x="0" y="297531"/>
                    </a:cubicBezTo>
                    <a:lnTo>
                      <a:pt x="0" y="68587"/>
                    </a:lnTo>
                    <a:cubicBezTo>
                      <a:pt x="0" y="50396"/>
                      <a:pt x="7226" y="32951"/>
                      <a:pt x="20089" y="20089"/>
                    </a:cubicBezTo>
                    <a:cubicBezTo>
                      <a:pt x="32951" y="7226"/>
                      <a:pt x="50396" y="0"/>
                      <a:pt x="68587"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9" name="Google Shape;569;p40"/>
              <p:cNvSpPr txBox="1"/>
              <p:nvPr/>
            </p:nvSpPr>
            <p:spPr>
              <a:xfrm>
                <a:off x="0" y="-38100"/>
                <a:ext cx="2497951" cy="40421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570" name="Google Shape;570;p40"/>
            <p:cNvSpPr txBox="1"/>
            <p:nvPr/>
          </p:nvSpPr>
          <p:spPr>
            <a:xfrm>
              <a:off x="0" y="20425"/>
              <a:ext cx="7675800" cy="1083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100">
                  <a:solidFill>
                    <a:srgbClr val="FFFFFF"/>
                  </a:solidFill>
                  <a:latin typeface="Inter"/>
                  <a:ea typeface="Inter"/>
                  <a:cs typeface="Inter"/>
                  <a:sym typeface="Inter"/>
                </a:rPr>
                <a:t>Current Campaign Results based on Previous Campaign</a:t>
              </a:r>
              <a:endParaRPr sz="600"/>
            </a:p>
          </p:txBody>
        </p:sp>
      </p:grpSp>
      <p:grpSp>
        <p:nvGrpSpPr>
          <p:cNvPr id="571" name="Google Shape;571;p40"/>
          <p:cNvGrpSpPr/>
          <p:nvPr/>
        </p:nvGrpSpPr>
        <p:grpSpPr>
          <a:xfrm>
            <a:off x="4443122" y="1368432"/>
            <a:ext cx="590192" cy="384701"/>
            <a:chOff x="0" y="-38100"/>
            <a:chExt cx="310889" cy="202645"/>
          </a:xfrm>
        </p:grpSpPr>
        <p:sp>
          <p:nvSpPr>
            <p:cNvPr id="572" name="Google Shape;572;p40"/>
            <p:cNvSpPr/>
            <p:nvPr/>
          </p:nvSpPr>
          <p:spPr>
            <a:xfrm>
              <a:off x="0" y="0"/>
              <a:ext cx="310889" cy="164545"/>
            </a:xfrm>
            <a:custGeom>
              <a:rect b="b" l="l" r="r" t="t"/>
              <a:pathLst>
                <a:path extrusionOk="0" h="164545" w="310889">
                  <a:moveTo>
                    <a:pt x="82272" y="0"/>
                  </a:moveTo>
                  <a:lnTo>
                    <a:pt x="228616" y="0"/>
                  </a:lnTo>
                  <a:cubicBezTo>
                    <a:pt x="250436" y="0"/>
                    <a:pt x="271363" y="8668"/>
                    <a:pt x="286792" y="24097"/>
                  </a:cubicBezTo>
                  <a:cubicBezTo>
                    <a:pt x="302221" y="39526"/>
                    <a:pt x="310889" y="60452"/>
                    <a:pt x="310889" y="82272"/>
                  </a:cubicBezTo>
                  <a:lnTo>
                    <a:pt x="310889" y="82272"/>
                  </a:lnTo>
                  <a:cubicBezTo>
                    <a:pt x="310889" y="104092"/>
                    <a:pt x="302221" y="125019"/>
                    <a:pt x="286792" y="140448"/>
                  </a:cubicBezTo>
                  <a:cubicBezTo>
                    <a:pt x="271363" y="155877"/>
                    <a:pt x="250436" y="164545"/>
                    <a:pt x="228616" y="164545"/>
                  </a:cubicBezTo>
                  <a:lnTo>
                    <a:pt x="82272" y="164545"/>
                  </a:lnTo>
                  <a:cubicBezTo>
                    <a:pt x="60452" y="164545"/>
                    <a:pt x="39526" y="155877"/>
                    <a:pt x="24097" y="140448"/>
                  </a:cubicBezTo>
                  <a:cubicBezTo>
                    <a:pt x="8668" y="125019"/>
                    <a:pt x="0" y="104092"/>
                    <a:pt x="0" y="82272"/>
                  </a:cubicBezTo>
                  <a:lnTo>
                    <a:pt x="0" y="82272"/>
                  </a:lnTo>
                  <a:cubicBezTo>
                    <a:pt x="0" y="60452"/>
                    <a:pt x="8668" y="39526"/>
                    <a:pt x="24097" y="24097"/>
                  </a:cubicBezTo>
                  <a:cubicBezTo>
                    <a:pt x="39526" y="8668"/>
                    <a:pt x="60452" y="0"/>
                    <a:pt x="82272" y="0"/>
                  </a:cubicBezTo>
                  <a:close/>
                </a:path>
              </a:pathLst>
            </a:custGeom>
            <a:solidFill>
              <a:srgbClr val="000000">
                <a:alpha val="0"/>
              </a:srgbClr>
            </a:solidFill>
            <a:ln cap="rnd" cmpd="sng" w="38100">
              <a:solidFill>
                <a:srgbClr val="FF0000"/>
              </a:solidFill>
              <a:prstDash val="lg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3" name="Google Shape;573;p40"/>
            <p:cNvSpPr txBox="1"/>
            <p:nvPr/>
          </p:nvSpPr>
          <p:spPr>
            <a:xfrm>
              <a:off x="0" y="-38100"/>
              <a:ext cx="310889" cy="20264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574" name="Google Shape;574;p40"/>
          <p:cNvGrpSpPr/>
          <p:nvPr/>
        </p:nvGrpSpPr>
        <p:grpSpPr>
          <a:xfrm>
            <a:off x="3757102" y="4604445"/>
            <a:ext cx="686020" cy="384709"/>
            <a:chOff x="0" y="-38100"/>
            <a:chExt cx="361360" cy="202645"/>
          </a:xfrm>
        </p:grpSpPr>
        <p:sp>
          <p:nvSpPr>
            <p:cNvPr id="575" name="Google Shape;575;p40"/>
            <p:cNvSpPr/>
            <p:nvPr/>
          </p:nvSpPr>
          <p:spPr>
            <a:xfrm>
              <a:off x="0" y="0"/>
              <a:ext cx="361360" cy="164545"/>
            </a:xfrm>
            <a:custGeom>
              <a:rect b="b" l="l" r="r" t="t"/>
              <a:pathLst>
                <a:path extrusionOk="0" h="164545" w="361360">
                  <a:moveTo>
                    <a:pt x="82272" y="0"/>
                  </a:moveTo>
                  <a:lnTo>
                    <a:pt x="279088" y="0"/>
                  </a:lnTo>
                  <a:cubicBezTo>
                    <a:pt x="324526" y="0"/>
                    <a:pt x="361360" y="36835"/>
                    <a:pt x="361360" y="82272"/>
                  </a:cubicBezTo>
                  <a:lnTo>
                    <a:pt x="361360" y="82272"/>
                  </a:lnTo>
                  <a:cubicBezTo>
                    <a:pt x="361360" y="104092"/>
                    <a:pt x="352692" y="125019"/>
                    <a:pt x="337263" y="140448"/>
                  </a:cubicBezTo>
                  <a:cubicBezTo>
                    <a:pt x="321834" y="155877"/>
                    <a:pt x="300908" y="164545"/>
                    <a:pt x="279088" y="164545"/>
                  </a:cubicBezTo>
                  <a:lnTo>
                    <a:pt x="82272" y="164545"/>
                  </a:lnTo>
                  <a:cubicBezTo>
                    <a:pt x="60452" y="164545"/>
                    <a:pt x="39526" y="155877"/>
                    <a:pt x="24097" y="140448"/>
                  </a:cubicBezTo>
                  <a:cubicBezTo>
                    <a:pt x="8668" y="125019"/>
                    <a:pt x="0" y="104092"/>
                    <a:pt x="0" y="82272"/>
                  </a:cubicBezTo>
                  <a:lnTo>
                    <a:pt x="0" y="82272"/>
                  </a:lnTo>
                  <a:cubicBezTo>
                    <a:pt x="0" y="60452"/>
                    <a:pt x="8668" y="39526"/>
                    <a:pt x="24097" y="24097"/>
                  </a:cubicBezTo>
                  <a:cubicBezTo>
                    <a:pt x="39526" y="8668"/>
                    <a:pt x="60452" y="0"/>
                    <a:pt x="82272" y="0"/>
                  </a:cubicBezTo>
                  <a:close/>
                </a:path>
              </a:pathLst>
            </a:custGeom>
            <a:solidFill>
              <a:srgbClr val="000000">
                <a:alpha val="0"/>
              </a:srgbClr>
            </a:solidFill>
            <a:ln cap="rnd" cmpd="sng" w="38100">
              <a:solidFill>
                <a:srgbClr val="FF0000"/>
              </a:solidFill>
              <a:prstDash val="lg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6" name="Google Shape;576;p40"/>
            <p:cNvSpPr txBox="1"/>
            <p:nvPr/>
          </p:nvSpPr>
          <p:spPr>
            <a:xfrm>
              <a:off x="0" y="-38100"/>
              <a:ext cx="361360" cy="20264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580" name="Shape 580"/>
        <p:cNvGrpSpPr/>
        <p:nvPr/>
      </p:nvGrpSpPr>
      <p:grpSpPr>
        <a:xfrm>
          <a:off x="0" y="0"/>
          <a:ext cx="0" cy="0"/>
          <a:chOff x="0" y="0"/>
          <a:chExt cx="0" cy="0"/>
        </a:xfrm>
      </p:grpSpPr>
      <p:grpSp>
        <p:nvGrpSpPr>
          <p:cNvPr id="581" name="Google Shape;581;p41"/>
          <p:cNvGrpSpPr/>
          <p:nvPr/>
        </p:nvGrpSpPr>
        <p:grpSpPr>
          <a:xfrm>
            <a:off x="-1567083" y="-734814"/>
            <a:ext cx="4162867" cy="3234511"/>
            <a:chOff x="0" y="0"/>
            <a:chExt cx="740613" cy="575450"/>
          </a:xfrm>
        </p:grpSpPr>
        <p:sp>
          <p:nvSpPr>
            <p:cNvPr id="582" name="Google Shape;582;p41"/>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583" name="Google Shape;583;p41"/>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584" name="Google Shape;584;p41"/>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sp>
        <p:nvSpPr>
          <p:cNvPr id="585" name="Google Shape;585;p41"/>
          <p:cNvSpPr/>
          <p:nvPr/>
        </p:nvSpPr>
        <p:spPr>
          <a:xfrm flipH="1">
            <a:off x="6063102" y="3676650"/>
            <a:ext cx="3627619" cy="1828579"/>
          </a:xfrm>
          <a:custGeom>
            <a:rect b="b" l="l" r="r" t="t"/>
            <a:pathLst>
              <a:path extrusionOk="0" h="3657158" w="7255238">
                <a:moveTo>
                  <a:pt x="7255238" y="0"/>
                </a:moveTo>
                <a:lnTo>
                  <a:pt x="0" y="0"/>
                </a:lnTo>
                <a:lnTo>
                  <a:pt x="0" y="3657158"/>
                </a:lnTo>
                <a:lnTo>
                  <a:pt x="7255238" y="3657158"/>
                </a:lnTo>
                <a:lnTo>
                  <a:pt x="7255238" y="0"/>
                </a:lnTo>
                <a:close/>
              </a:path>
            </a:pathLst>
          </a:custGeom>
          <a:blipFill rotWithShape="1">
            <a:blip r:embed="rId4">
              <a:alphaModFix/>
            </a:blip>
            <a:stretch>
              <a:fillRect b="-160162" l="0" r="0" t="-45031"/>
            </a:stretch>
          </a:blipFill>
          <a:ln>
            <a:noFill/>
          </a:ln>
        </p:spPr>
      </p:sp>
      <p:sp>
        <p:nvSpPr>
          <p:cNvPr id="586" name="Google Shape;586;p41"/>
          <p:cNvSpPr txBox="1"/>
          <p:nvPr/>
        </p:nvSpPr>
        <p:spPr>
          <a:xfrm>
            <a:off x="1029900" y="602725"/>
            <a:ext cx="7089300" cy="6288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lang="en" sz="1800">
                <a:latin typeface="Inter"/>
                <a:ea typeface="Inter"/>
                <a:cs typeface="Inter"/>
                <a:sym typeface="Inter"/>
              </a:rPr>
              <a:t>Korelasi tiap fitur yang beragam terhadap variabel target; Duration yang memiliki dampak tertinggi dengan r</a:t>
            </a:r>
            <a:r>
              <a:rPr b="1" lang="en" sz="1200">
                <a:latin typeface="Inter"/>
                <a:ea typeface="Inter"/>
                <a:cs typeface="Inter"/>
                <a:sym typeface="Inter"/>
              </a:rPr>
              <a:t>pb </a:t>
            </a:r>
            <a:r>
              <a:rPr b="1" lang="en" sz="1800">
                <a:latin typeface="Inter"/>
                <a:ea typeface="Inter"/>
                <a:cs typeface="Inter"/>
                <a:sym typeface="Inter"/>
              </a:rPr>
              <a:t>= 0.405</a:t>
            </a:r>
            <a:endParaRPr sz="700"/>
          </a:p>
        </p:txBody>
      </p:sp>
      <p:graphicFrame>
        <p:nvGraphicFramePr>
          <p:cNvPr id="587" name="Google Shape;587;p41"/>
          <p:cNvGraphicFramePr/>
          <p:nvPr/>
        </p:nvGraphicFramePr>
        <p:xfrm>
          <a:off x="422014" y="1479111"/>
          <a:ext cx="3000000" cy="3000000"/>
        </p:xfrm>
        <a:graphic>
          <a:graphicData uri="http://schemas.openxmlformats.org/drawingml/2006/table">
            <a:tbl>
              <a:tblPr>
                <a:noFill/>
                <a:tableStyleId>{4FAF4B47-6136-4A50-B794-FE51038C1FBC}</a:tableStyleId>
              </a:tblPr>
              <a:tblGrid>
                <a:gridCol w="291450"/>
                <a:gridCol w="1568200"/>
                <a:gridCol w="2290325"/>
              </a:tblGrid>
              <a:tr h="228125">
                <a:tc>
                  <a:txBody>
                    <a:bodyPr/>
                    <a:lstStyle/>
                    <a:p>
                      <a:pPr indent="0" lvl="0" marL="0" marR="0" rtl="0" algn="ctr">
                        <a:spcBef>
                          <a:spcPts val="0"/>
                        </a:spcBef>
                        <a:spcAft>
                          <a:spcPts val="0"/>
                        </a:spcAft>
                        <a:buNone/>
                      </a:pPr>
                      <a:r>
                        <a:rPr lang="en" sz="900" u="none" cap="none" strike="noStrike">
                          <a:solidFill>
                            <a:schemeClr val="dk1"/>
                          </a:solidFill>
                        </a:rPr>
                        <a:t>No</a:t>
                      </a:r>
                      <a:endParaRPr sz="900" u="none" cap="none" strike="noStrike">
                        <a:solidFill>
                          <a:schemeClr val="dk1"/>
                        </a:solidFill>
                      </a:endParaRPr>
                    </a:p>
                  </a:txBody>
                  <a:tcPr marT="22875" marB="22875" marR="45725" marL="45725" anchor="ctr">
                    <a:lnL cap="flat" cmpd="sng" w="12700">
                      <a:solidFill>
                        <a:srgbClr val="000000"/>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900" u="none" cap="none" strike="noStrike">
                          <a:solidFill>
                            <a:schemeClr val="dk1"/>
                          </a:solidFill>
                        </a:rPr>
                        <a:t>Feature</a:t>
                      </a:r>
                      <a:endParaRPr sz="900" u="none" cap="none" strike="noStrike">
                        <a:solidFill>
                          <a:schemeClr val="dk1"/>
                        </a:solidFill>
                      </a:endParaRPr>
                    </a:p>
                  </a:txBody>
                  <a:tcPr marT="22875" marB="22875" marR="45725" marL="457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900" u="none" cap="none" strike="noStrike">
                          <a:solidFill>
                            <a:schemeClr val="dk1"/>
                          </a:solidFill>
                        </a:rPr>
                        <a:t>P-Value</a:t>
                      </a:r>
                      <a:endParaRPr sz="900" u="none" cap="none" strike="noStrike">
                        <a:solidFill>
                          <a:schemeClr val="dk1"/>
                        </a:solidFill>
                      </a:endParaRPr>
                    </a:p>
                  </a:txBody>
                  <a:tcPr marT="22875" marB="22875" marR="45725" marL="45725" anchor="ctr">
                    <a:lnL cap="flat" cmpd="sng" w="12700">
                      <a:solidFill>
                        <a:srgbClr val="FFFFFF"/>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r>
              <a:tr h="182500">
                <a:tc>
                  <a:txBody>
                    <a:bodyPr/>
                    <a:lstStyle/>
                    <a:p>
                      <a:pPr indent="0" lvl="0" marL="0" marR="0" rtl="0" algn="ctr">
                        <a:spcBef>
                          <a:spcPts val="0"/>
                        </a:spcBef>
                        <a:spcAft>
                          <a:spcPts val="0"/>
                        </a:spcAft>
                        <a:buNone/>
                      </a:pPr>
                      <a:r>
                        <a:rPr lang="en" sz="900" u="none" cap="none" strike="noStrike"/>
                        <a:t>1</a:t>
                      </a:r>
                      <a:endParaRPr sz="900" u="none" cap="none" strike="noStrike"/>
                    </a:p>
                  </a:txBody>
                  <a:tcPr marT="22875" marB="22875" marR="45725" marL="45725" anchor="ctr">
                    <a:lnL cap="flat" cmpd="sng" w="12700">
                      <a:solidFill>
                        <a:srgbClr val="000000"/>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Age Class</a:t>
                      </a:r>
                      <a:endParaRPr sz="9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1.367217e-251</a:t>
                      </a:r>
                      <a:endParaRPr sz="9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r>
              <a:tr h="182500">
                <a:tc>
                  <a:txBody>
                    <a:bodyPr/>
                    <a:lstStyle/>
                    <a:p>
                      <a:pPr indent="0" lvl="0" marL="0" marR="0" rtl="0" algn="ctr">
                        <a:spcBef>
                          <a:spcPts val="0"/>
                        </a:spcBef>
                        <a:spcAft>
                          <a:spcPts val="0"/>
                        </a:spcAft>
                        <a:buNone/>
                      </a:pPr>
                      <a:r>
                        <a:rPr lang="en" sz="900" u="none" cap="none" strike="noStrike"/>
                        <a:t>2</a:t>
                      </a:r>
                      <a:endParaRPr sz="900" u="none" cap="none" strike="noStrike"/>
                    </a:p>
                  </a:txBody>
                  <a:tcPr marT="22875" marB="22875" marR="45725" marL="45725" anchor="ctr">
                    <a:lnL cap="flat" cmpd="sng" w="12700">
                      <a:solidFill>
                        <a:srgbClr val="000000"/>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Job</a:t>
                      </a:r>
                      <a:endParaRPr sz="9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9.953501e-195</a:t>
                      </a:r>
                      <a:endParaRPr sz="9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BF5"/>
                    </a:solidFill>
                  </a:tcPr>
                </a:tc>
              </a:tr>
              <a:tr h="182500">
                <a:tc>
                  <a:txBody>
                    <a:bodyPr/>
                    <a:lstStyle/>
                    <a:p>
                      <a:pPr indent="0" lvl="0" marL="0" marR="0" rtl="0" algn="ctr">
                        <a:spcBef>
                          <a:spcPts val="0"/>
                        </a:spcBef>
                        <a:spcAft>
                          <a:spcPts val="0"/>
                        </a:spcAft>
                        <a:buNone/>
                      </a:pPr>
                      <a:r>
                        <a:rPr lang="en" sz="900" u="none" cap="none" strike="noStrike"/>
                        <a:t>3</a:t>
                      </a:r>
                      <a:endParaRPr sz="900" u="none" cap="none" strike="noStrike"/>
                    </a:p>
                  </a:txBody>
                  <a:tcPr marT="22875" marB="22875" marR="45725" marL="45725" anchor="ctr">
                    <a:lnL cap="flat" cmpd="sng" w="12700">
                      <a:solidFill>
                        <a:srgbClr val="000000"/>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Marital</a:t>
                      </a:r>
                      <a:endParaRPr sz="9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9.953501e-195</a:t>
                      </a:r>
                      <a:endParaRPr sz="9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r>
              <a:tr h="182500">
                <a:tc>
                  <a:txBody>
                    <a:bodyPr/>
                    <a:lstStyle/>
                    <a:p>
                      <a:pPr indent="0" lvl="0" marL="0" marR="0" rtl="0" algn="ctr">
                        <a:spcBef>
                          <a:spcPts val="0"/>
                        </a:spcBef>
                        <a:spcAft>
                          <a:spcPts val="0"/>
                        </a:spcAft>
                        <a:buNone/>
                      </a:pPr>
                      <a:r>
                        <a:rPr lang="en" sz="900" u="none" cap="none" strike="noStrike"/>
                        <a:t>4</a:t>
                      </a:r>
                      <a:endParaRPr sz="900" u="none" cap="none" strike="noStrike"/>
                    </a:p>
                  </a:txBody>
                  <a:tcPr marT="22875" marB="22875" marR="45725" marL="45725" anchor="ctr">
                    <a:lnL cap="flat" cmpd="sng" w="12700">
                      <a:solidFill>
                        <a:srgbClr val="000000"/>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Education</a:t>
                      </a:r>
                      <a:endParaRPr sz="9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2.476542e-34</a:t>
                      </a:r>
                      <a:endParaRPr sz="9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BF5"/>
                    </a:solidFill>
                  </a:tcPr>
                </a:tc>
              </a:tr>
              <a:tr h="182500">
                <a:tc>
                  <a:txBody>
                    <a:bodyPr/>
                    <a:lstStyle/>
                    <a:p>
                      <a:pPr indent="0" lvl="0" marL="0" marR="0" rtl="0" algn="ctr">
                        <a:spcBef>
                          <a:spcPts val="0"/>
                        </a:spcBef>
                        <a:spcAft>
                          <a:spcPts val="0"/>
                        </a:spcAft>
                        <a:buNone/>
                      </a:pPr>
                      <a:r>
                        <a:rPr lang="en" sz="900" u="none" cap="none" strike="noStrike"/>
                        <a:t>5</a:t>
                      </a:r>
                      <a:endParaRPr sz="900" u="none" cap="none" strike="noStrike"/>
                    </a:p>
                  </a:txBody>
                  <a:tcPr marT="22875" marB="22875" marR="45725" marL="45725" anchor="ctr">
                    <a:lnL cap="flat" cmpd="sng" w="12700">
                      <a:solidFill>
                        <a:srgbClr val="000000"/>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Contact</a:t>
                      </a:r>
                      <a:endParaRPr sz="9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1.118538e-162</a:t>
                      </a:r>
                      <a:endParaRPr sz="9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r>
              <a:tr h="182500">
                <a:tc>
                  <a:txBody>
                    <a:bodyPr/>
                    <a:lstStyle/>
                    <a:p>
                      <a:pPr indent="0" lvl="0" marL="0" marR="0" rtl="0" algn="ctr">
                        <a:spcBef>
                          <a:spcPts val="0"/>
                        </a:spcBef>
                        <a:spcAft>
                          <a:spcPts val="0"/>
                        </a:spcAft>
                        <a:buNone/>
                      </a:pPr>
                      <a:r>
                        <a:rPr lang="en" sz="900" u="none" cap="none" strike="noStrike"/>
                        <a:t>6</a:t>
                      </a:r>
                      <a:endParaRPr sz="900" u="none" cap="none" strike="noStrike"/>
                    </a:p>
                  </a:txBody>
                  <a:tcPr marT="22875" marB="22875" marR="45725" marL="45725" anchor="ctr">
                    <a:lnL cap="flat" cmpd="sng" w="12700">
                      <a:solidFill>
                        <a:srgbClr val="000000"/>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Month</a:t>
                      </a:r>
                      <a:endParaRPr sz="9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0.000000e+00</a:t>
                      </a:r>
                      <a:endParaRPr sz="9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BF5"/>
                    </a:solidFill>
                  </a:tcPr>
                </a:tc>
              </a:tr>
              <a:tr h="182500">
                <a:tc>
                  <a:txBody>
                    <a:bodyPr/>
                    <a:lstStyle/>
                    <a:p>
                      <a:pPr indent="0" lvl="0" marL="0" marR="0" rtl="0" algn="ctr">
                        <a:spcBef>
                          <a:spcPts val="0"/>
                        </a:spcBef>
                        <a:spcAft>
                          <a:spcPts val="0"/>
                        </a:spcAft>
                        <a:buNone/>
                      </a:pPr>
                      <a:r>
                        <a:rPr lang="en" sz="900" u="none" cap="none" strike="noStrike"/>
                        <a:t>7</a:t>
                      </a:r>
                      <a:endParaRPr sz="900" u="none" cap="none" strike="noStrike"/>
                    </a:p>
                  </a:txBody>
                  <a:tcPr marT="22875" marB="22875" marR="45725" marL="45725" anchor="ctr">
                    <a:lnL cap="flat" cmpd="sng" w="12700">
                      <a:solidFill>
                        <a:srgbClr val="000000"/>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Pdays</a:t>
                      </a:r>
                      <a:endParaRPr sz="9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0.000000e+00</a:t>
                      </a:r>
                      <a:endParaRPr sz="9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r>
              <a:tr h="182500">
                <a:tc>
                  <a:txBody>
                    <a:bodyPr/>
                    <a:lstStyle/>
                    <a:p>
                      <a:pPr indent="0" lvl="0" marL="0" marR="0" rtl="0" algn="ctr">
                        <a:spcBef>
                          <a:spcPts val="0"/>
                        </a:spcBef>
                        <a:spcAft>
                          <a:spcPts val="0"/>
                        </a:spcAft>
                        <a:buNone/>
                      </a:pPr>
                      <a:r>
                        <a:rPr lang="en" sz="900" u="none" cap="none" strike="noStrike"/>
                        <a:t>8</a:t>
                      </a:r>
                      <a:endParaRPr sz="900" u="none" cap="none" strike="noStrike"/>
                    </a:p>
                  </a:txBody>
                  <a:tcPr marT="22875" marB="22875" marR="45725" marL="45725" anchor="ctr">
                    <a:lnL cap="flat" cmpd="sng" w="12700">
                      <a:solidFill>
                        <a:srgbClr val="000000"/>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Poutcome</a:t>
                      </a:r>
                      <a:endParaRPr sz="9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0.000000e+00</a:t>
                      </a:r>
                      <a:endParaRPr sz="700"/>
                    </a:p>
                  </a:txBody>
                  <a:tcPr marT="12700" marB="12700" marR="25400" marL="25400" anchor="ctr">
                    <a:lnL cap="flat" cmpd="sng" w="12700">
                      <a:solidFill>
                        <a:srgbClr val="FFFFFF"/>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BF5"/>
                    </a:solidFill>
                  </a:tcPr>
                </a:tc>
              </a:tr>
              <a:tr h="182500">
                <a:tc>
                  <a:txBody>
                    <a:bodyPr/>
                    <a:lstStyle/>
                    <a:p>
                      <a:pPr indent="0" lvl="0" marL="0" marR="0" rtl="0" algn="ctr">
                        <a:spcBef>
                          <a:spcPts val="0"/>
                        </a:spcBef>
                        <a:spcAft>
                          <a:spcPts val="0"/>
                        </a:spcAft>
                        <a:buNone/>
                      </a:pPr>
                      <a:r>
                        <a:rPr lang="en" sz="900" u="none" cap="none" strike="noStrike"/>
                        <a:t>9</a:t>
                      </a:r>
                      <a:endParaRPr sz="900" u="none" cap="none" strike="noStrike"/>
                    </a:p>
                  </a:txBody>
                  <a:tcPr marT="22875" marB="22875" marR="45725" marL="45725" anchor="ctr">
                    <a:lnL cap="flat" cmpd="sng" w="12700">
                      <a:solidFill>
                        <a:srgbClr val="000000"/>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Day of Week</a:t>
                      </a:r>
                      <a:endParaRPr sz="9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8.443326e-05</a:t>
                      </a:r>
                      <a:endParaRPr sz="9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r>
              <a:tr h="180000">
                <a:tc>
                  <a:txBody>
                    <a:bodyPr/>
                    <a:lstStyle/>
                    <a:p>
                      <a:pPr indent="0" lvl="0" marL="0" marR="0" rtl="0" algn="ctr">
                        <a:spcBef>
                          <a:spcPts val="0"/>
                        </a:spcBef>
                        <a:spcAft>
                          <a:spcPts val="0"/>
                        </a:spcAft>
                        <a:buNone/>
                      </a:pPr>
                      <a:r>
                        <a:rPr lang="en" sz="900" u="none" cap="none" strike="noStrike"/>
                        <a:t>10</a:t>
                      </a:r>
                      <a:endParaRPr sz="900" u="none" cap="none" strike="noStrike"/>
                    </a:p>
                  </a:txBody>
                  <a:tcPr marT="22875" marB="22875" marR="45725" marL="45725" anchor="ctr">
                    <a:lnL cap="flat" cmpd="sng" w="12700">
                      <a:solidFill>
                        <a:srgbClr val="000000"/>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Loan</a:t>
                      </a:r>
                      <a:endParaRPr sz="9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1.734906e-02</a:t>
                      </a:r>
                      <a:endParaRPr sz="9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BF5"/>
                    </a:solidFill>
                  </a:tcPr>
                </a:tc>
              </a:tr>
              <a:tr h="180000">
                <a:tc>
                  <a:txBody>
                    <a:bodyPr/>
                    <a:lstStyle/>
                    <a:p>
                      <a:pPr indent="0" lvl="0" marL="0" marR="0" rtl="0" algn="ctr">
                        <a:spcBef>
                          <a:spcPts val="0"/>
                        </a:spcBef>
                        <a:spcAft>
                          <a:spcPts val="0"/>
                        </a:spcAft>
                        <a:buNone/>
                      </a:pPr>
                      <a:r>
                        <a:rPr lang="en" sz="900"/>
                        <a:t>11</a:t>
                      </a:r>
                      <a:endParaRPr sz="900" u="none" cap="none" strike="noStrike"/>
                    </a:p>
                  </a:txBody>
                  <a:tcPr marT="22875" marB="22875" marR="45725" marL="45725" anchor="ctr">
                    <a:lnL cap="flat" cmpd="sng" w="12700">
                      <a:solidFill>
                        <a:srgbClr val="000000"/>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a:t>Default</a:t>
                      </a:r>
                      <a:endParaRPr sz="9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a:solidFill>
                            <a:srgbClr val="1F1F1F"/>
                          </a:solidFill>
                          <a:latin typeface="Calibri"/>
                          <a:ea typeface="Calibri"/>
                          <a:cs typeface="Calibri"/>
                          <a:sym typeface="Calibri"/>
                        </a:rPr>
                        <a:t>1.000000e+00</a:t>
                      </a:r>
                      <a:endParaRPr i="0" sz="900" u="none" cap="none" strike="noStrike">
                        <a:solidFill>
                          <a:schemeClr val="dk1"/>
                        </a:solidFill>
                        <a:latin typeface="Calibri"/>
                        <a:ea typeface="Calibri"/>
                        <a:cs typeface="Calibri"/>
                        <a:sym typeface="Calibri"/>
                      </a:endParaRPr>
                    </a:p>
                  </a:txBody>
                  <a:tcPr marT="22875" marB="22875" marR="45725" marL="45725" anchor="ctr">
                    <a:lnL cap="flat" cmpd="sng" w="12700">
                      <a:solidFill>
                        <a:srgbClr val="FFFFFF"/>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r>
              <a:tr h="180000">
                <a:tc>
                  <a:txBody>
                    <a:bodyPr/>
                    <a:lstStyle/>
                    <a:p>
                      <a:pPr indent="0" lvl="0" marL="0" marR="0" rtl="0" algn="ctr">
                        <a:spcBef>
                          <a:spcPts val="0"/>
                        </a:spcBef>
                        <a:spcAft>
                          <a:spcPts val="0"/>
                        </a:spcAft>
                        <a:buNone/>
                      </a:pPr>
                      <a:r>
                        <a:rPr lang="en" sz="900"/>
                        <a:t>12</a:t>
                      </a:r>
                      <a:endParaRPr sz="900" u="none" cap="none" strike="noStrike"/>
                    </a:p>
                  </a:txBody>
                  <a:tcPr marT="22875" marB="22875" marR="45725" marL="45725" anchor="ctr">
                    <a:lnL cap="flat" cmpd="sng" w="12700">
                      <a:solidFill>
                        <a:srgbClr val="000000"/>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000000"/>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a:t>Housing</a:t>
                      </a:r>
                      <a:endParaRPr sz="9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000000"/>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a:solidFill>
                            <a:srgbClr val="1F1F1F"/>
                          </a:solidFill>
                          <a:highlight>
                            <a:srgbClr val="EEEEEE"/>
                          </a:highlight>
                          <a:latin typeface="Calibri"/>
                          <a:ea typeface="Calibri"/>
                          <a:cs typeface="Calibri"/>
                          <a:sym typeface="Calibri"/>
                        </a:rPr>
                        <a:t>1.356972e-01</a:t>
                      </a:r>
                      <a:endParaRPr i="0" sz="900" u="none" cap="none" strike="noStrike">
                        <a:solidFill>
                          <a:schemeClr val="dk1"/>
                        </a:solidFill>
                        <a:latin typeface="Calibri"/>
                        <a:ea typeface="Calibri"/>
                        <a:cs typeface="Calibri"/>
                        <a:sym typeface="Calibri"/>
                      </a:endParaRPr>
                    </a:p>
                  </a:txBody>
                  <a:tcPr marT="22875" marB="22875" marR="45725" marL="45725" anchor="ctr">
                    <a:lnL cap="flat" cmpd="sng" w="12700">
                      <a:solidFill>
                        <a:srgbClr val="FFFFFF"/>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000000"/>
                      </a:solidFill>
                      <a:prstDash val="solid"/>
                      <a:round/>
                      <a:headEnd len="sm" w="sm" type="none"/>
                      <a:tailEnd len="sm" w="sm" type="none"/>
                    </a:lnB>
                    <a:solidFill>
                      <a:srgbClr val="E8EBF5"/>
                    </a:solidFill>
                  </a:tcPr>
                </a:tc>
              </a:tr>
            </a:tbl>
          </a:graphicData>
        </a:graphic>
      </p:graphicFrame>
      <p:sp>
        <p:nvSpPr>
          <p:cNvPr id="588" name="Google Shape;588;p41"/>
          <p:cNvSpPr/>
          <p:nvPr/>
        </p:nvSpPr>
        <p:spPr>
          <a:xfrm rot="5400000">
            <a:off x="276912" y="-162611"/>
            <a:ext cx="663024" cy="988247"/>
          </a:xfrm>
          <a:custGeom>
            <a:rect b="b" l="l" r="r" t="t"/>
            <a:pathLst>
              <a:path extrusionOk="0" h="1976494" w="1326048">
                <a:moveTo>
                  <a:pt x="0" y="0"/>
                </a:moveTo>
                <a:lnTo>
                  <a:pt x="1326048" y="0"/>
                </a:lnTo>
                <a:lnTo>
                  <a:pt x="1326048" y="1976494"/>
                </a:lnTo>
                <a:lnTo>
                  <a:pt x="0" y="1976494"/>
                </a:lnTo>
                <a:lnTo>
                  <a:pt x="0" y="0"/>
                </a:lnTo>
                <a:close/>
              </a:path>
            </a:pathLst>
          </a:custGeom>
          <a:blipFill rotWithShape="1">
            <a:blip r:embed="rId5">
              <a:alphaModFix/>
            </a:blip>
            <a:stretch>
              <a:fillRect b="0" l="0" r="0" t="0"/>
            </a:stretch>
          </a:blipFill>
          <a:ln>
            <a:noFill/>
          </a:ln>
        </p:spPr>
      </p:sp>
      <p:pic>
        <p:nvPicPr>
          <p:cNvPr id="589" name="Google Shape;589;p41"/>
          <p:cNvPicPr preferRelativeResize="0"/>
          <p:nvPr/>
        </p:nvPicPr>
        <p:blipFill>
          <a:blip r:embed="rId6">
            <a:alphaModFix/>
          </a:blip>
          <a:stretch>
            <a:fillRect/>
          </a:stretch>
        </p:blipFill>
        <p:spPr>
          <a:xfrm>
            <a:off x="4713700" y="1479100"/>
            <a:ext cx="4149975" cy="2422925"/>
          </a:xfrm>
          <a:prstGeom prst="rect">
            <a:avLst/>
          </a:prstGeom>
          <a:noFill/>
          <a:ln cap="flat" cmpd="sng" w="28575">
            <a:solidFill>
              <a:srgbClr val="358512"/>
            </a:solidFill>
            <a:prstDash val="solid"/>
            <a:round/>
            <a:headEnd len="sm" w="sm" type="none"/>
            <a:tailEnd len="sm" w="sm" type="none"/>
          </a:ln>
        </p:spPr>
      </p:pic>
      <p:grpSp>
        <p:nvGrpSpPr>
          <p:cNvPr id="590" name="Google Shape;590;p41"/>
          <p:cNvGrpSpPr/>
          <p:nvPr/>
        </p:nvGrpSpPr>
        <p:grpSpPr>
          <a:xfrm>
            <a:off x="952462" y="4074586"/>
            <a:ext cx="3089100" cy="352258"/>
            <a:chOff x="766112" y="1333486"/>
            <a:chExt cx="3089100" cy="352258"/>
          </a:xfrm>
        </p:grpSpPr>
        <p:grpSp>
          <p:nvGrpSpPr>
            <p:cNvPr id="591" name="Google Shape;591;p41"/>
            <p:cNvGrpSpPr/>
            <p:nvPr/>
          </p:nvGrpSpPr>
          <p:grpSpPr>
            <a:xfrm>
              <a:off x="766112" y="1333486"/>
              <a:ext cx="3089086" cy="352258"/>
              <a:chOff x="0" y="-38100"/>
              <a:chExt cx="2680800" cy="305700"/>
            </a:xfrm>
          </p:grpSpPr>
          <p:sp>
            <p:nvSpPr>
              <p:cNvPr id="592" name="Google Shape;592;p41"/>
              <p:cNvSpPr/>
              <p:nvPr/>
            </p:nvSpPr>
            <p:spPr>
              <a:xfrm>
                <a:off x="0" y="0"/>
                <a:ext cx="2680792" cy="267511"/>
              </a:xfrm>
              <a:custGeom>
                <a:rect b="b" l="l" r="r" t="t"/>
                <a:pathLst>
                  <a:path extrusionOk="0" h="267511" w="2680792">
                    <a:moveTo>
                      <a:pt x="63909" y="0"/>
                    </a:moveTo>
                    <a:lnTo>
                      <a:pt x="2616884" y="0"/>
                    </a:lnTo>
                    <a:cubicBezTo>
                      <a:pt x="2652179" y="0"/>
                      <a:pt x="2680792" y="28613"/>
                      <a:pt x="2680792" y="63909"/>
                    </a:cubicBezTo>
                    <a:lnTo>
                      <a:pt x="2680792" y="203602"/>
                    </a:lnTo>
                    <a:cubicBezTo>
                      <a:pt x="2680792" y="220552"/>
                      <a:pt x="2674059" y="236807"/>
                      <a:pt x="2662074" y="248792"/>
                    </a:cubicBezTo>
                    <a:cubicBezTo>
                      <a:pt x="2650089" y="260778"/>
                      <a:pt x="2633833" y="267511"/>
                      <a:pt x="2616884" y="267511"/>
                    </a:cubicBezTo>
                    <a:lnTo>
                      <a:pt x="63909" y="267511"/>
                    </a:lnTo>
                    <a:cubicBezTo>
                      <a:pt x="46959" y="267511"/>
                      <a:pt x="30704" y="260778"/>
                      <a:pt x="18718" y="248792"/>
                    </a:cubicBezTo>
                    <a:cubicBezTo>
                      <a:pt x="6733" y="236807"/>
                      <a:pt x="0" y="220552"/>
                      <a:pt x="0" y="203602"/>
                    </a:cubicBezTo>
                    <a:lnTo>
                      <a:pt x="0" y="63909"/>
                    </a:lnTo>
                    <a:cubicBezTo>
                      <a:pt x="0" y="46959"/>
                      <a:pt x="6733" y="30704"/>
                      <a:pt x="18718" y="18718"/>
                    </a:cubicBezTo>
                    <a:cubicBezTo>
                      <a:pt x="30704" y="6733"/>
                      <a:pt x="46959" y="0"/>
                      <a:pt x="63909"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3" name="Google Shape;593;p41"/>
              <p:cNvSpPr txBox="1"/>
              <p:nvPr/>
            </p:nvSpPr>
            <p:spPr>
              <a:xfrm>
                <a:off x="0" y="-38100"/>
                <a:ext cx="2680800" cy="305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594" name="Google Shape;594;p41"/>
            <p:cNvSpPr txBox="1"/>
            <p:nvPr/>
          </p:nvSpPr>
          <p:spPr>
            <a:xfrm>
              <a:off x="766112" y="1422295"/>
              <a:ext cx="3089100" cy="169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100">
                  <a:solidFill>
                    <a:srgbClr val="FFFFFF"/>
                  </a:solidFill>
                  <a:latin typeface="Inter"/>
                  <a:ea typeface="Inter"/>
                  <a:cs typeface="Inter"/>
                  <a:sym typeface="Inter"/>
                </a:rPr>
                <a:t>Fitur Kategorik VS Target (chi square)</a:t>
              </a:r>
              <a:endParaRPr b="1" sz="1100">
                <a:solidFill>
                  <a:srgbClr val="FFFFFF"/>
                </a:solidFill>
                <a:latin typeface="Inter"/>
                <a:ea typeface="Inter"/>
                <a:cs typeface="Inter"/>
                <a:sym typeface="Inter"/>
              </a:endParaRPr>
            </a:p>
          </p:txBody>
        </p:sp>
      </p:grpSp>
      <p:grpSp>
        <p:nvGrpSpPr>
          <p:cNvPr id="595" name="Google Shape;595;p41"/>
          <p:cNvGrpSpPr/>
          <p:nvPr/>
        </p:nvGrpSpPr>
        <p:grpSpPr>
          <a:xfrm>
            <a:off x="5244137" y="4074586"/>
            <a:ext cx="3089100" cy="352258"/>
            <a:chOff x="766112" y="1333486"/>
            <a:chExt cx="3089100" cy="352258"/>
          </a:xfrm>
        </p:grpSpPr>
        <p:grpSp>
          <p:nvGrpSpPr>
            <p:cNvPr id="596" name="Google Shape;596;p41"/>
            <p:cNvGrpSpPr/>
            <p:nvPr/>
          </p:nvGrpSpPr>
          <p:grpSpPr>
            <a:xfrm>
              <a:off x="766112" y="1333486"/>
              <a:ext cx="3089086" cy="352258"/>
              <a:chOff x="0" y="-38100"/>
              <a:chExt cx="2680800" cy="305700"/>
            </a:xfrm>
          </p:grpSpPr>
          <p:sp>
            <p:nvSpPr>
              <p:cNvPr id="597" name="Google Shape;597;p41"/>
              <p:cNvSpPr/>
              <p:nvPr/>
            </p:nvSpPr>
            <p:spPr>
              <a:xfrm>
                <a:off x="0" y="0"/>
                <a:ext cx="2680792" cy="267511"/>
              </a:xfrm>
              <a:custGeom>
                <a:rect b="b" l="l" r="r" t="t"/>
                <a:pathLst>
                  <a:path extrusionOk="0" h="267511" w="2680792">
                    <a:moveTo>
                      <a:pt x="63909" y="0"/>
                    </a:moveTo>
                    <a:lnTo>
                      <a:pt x="2616884" y="0"/>
                    </a:lnTo>
                    <a:cubicBezTo>
                      <a:pt x="2652179" y="0"/>
                      <a:pt x="2680792" y="28613"/>
                      <a:pt x="2680792" y="63909"/>
                    </a:cubicBezTo>
                    <a:lnTo>
                      <a:pt x="2680792" y="203602"/>
                    </a:lnTo>
                    <a:cubicBezTo>
                      <a:pt x="2680792" y="220552"/>
                      <a:pt x="2674059" y="236807"/>
                      <a:pt x="2662074" y="248792"/>
                    </a:cubicBezTo>
                    <a:cubicBezTo>
                      <a:pt x="2650089" y="260778"/>
                      <a:pt x="2633833" y="267511"/>
                      <a:pt x="2616884" y="267511"/>
                    </a:cubicBezTo>
                    <a:lnTo>
                      <a:pt x="63909" y="267511"/>
                    </a:lnTo>
                    <a:cubicBezTo>
                      <a:pt x="46959" y="267511"/>
                      <a:pt x="30704" y="260778"/>
                      <a:pt x="18718" y="248792"/>
                    </a:cubicBezTo>
                    <a:cubicBezTo>
                      <a:pt x="6733" y="236807"/>
                      <a:pt x="0" y="220552"/>
                      <a:pt x="0" y="203602"/>
                    </a:cubicBezTo>
                    <a:lnTo>
                      <a:pt x="0" y="63909"/>
                    </a:lnTo>
                    <a:cubicBezTo>
                      <a:pt x="0" y="46959"/>
                      <a:pt x="6733" y="30704"/>
                      <a:pt x="18718" y="18718"/>
                    </a:cubicBezTo>
                    <a:cubicBezTo>
                      <a:pt x="30704" y="6733"/>
                      <a:pt x="46959" y="0"/>
                      <a:pt x="63909"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8" name="Google Shape;598;p41"/>
              <p:cNvSpPr txBox="1"/>
              <p:nvPr/>
            </p:nvSpPr>
            <p:spPr>
              <a:xfrm>
                <a:off x="0" y="-38100"/>
                <a:ext cx="2680800" cy="305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599" name="Google Shape;599;p41"/>
            <p:cNvSpPr txBox="1"/>
            <p:nvPr/>
          </p:nvSpPr>
          <p:spPr>
            <a:xfrm>
              <a:off x="766112" y="1422295"/>
              <a:ext cx="3089100" cy="169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100">
                  <a:solidFill>
                    <a:srgbClr val="FFFFFF"/>
                  </a:solidFill>
                  <a:latin typeface="Inter"/>
                  <a:ea typeface="Inter"/>
                  <a:cs typeface="Inter"/>
                  <a:sym typeface="Inter"/>
                </a:rPr>
                <a:t>Fitur Numerik VS Target (point biserial)</a:t>
              </a:r>
              <a:endParaRPr sz="600"/>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9E9E9"/>
            </a:gs>
            <a:gs pos="100000">
              <a:srgbClr val="FFFFFF"/>
            </a:gs>
          </a:gsLst>
          <a:lin ang="5400000" scaled="0"/>
        </a:gradFill>
      </p:bgPr>
    </p:bg>
    <p:spTree>
      <p:nvGrpSpPr>
        <p:cNvPr id="603" name="Shape 603"/>
        <p:cNvGrpSpPr/>
        <p:nvPr/>
      </p:nvGrpSpPr>
      <p:grpSpPr>
        <a:xfrm>
          <a:off x="0" y="0"/>
          <a:ext cx="0" cy="0"/>
          <a:chOff x="0" y="0"/>
          <a:chExt cx="0" cy="0"/>
        </a:xfrm>
      </p:grpSpPr>
      <p:sp>
        <p:nvSpPr>
          <p:cNvPr id="604" name="Google Shape;604;p42"/>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grpSp>
        <p:nvGrpSpPr>
          <p:cNvPr id="605" name="Google Shape;605;p42"/>
          <p:cNvGrpSpPr/>
          <p:nvPr/>
        </p:nvGrpSpPr>
        <p:grpSpPr>
          <a:xfrm>
            <a:off x="-1779860" y="370892"/>
            <a:ext cx="4162867" cy="3234511"/>
            <a:chOff x="0" y="0"/>
            <a:chExt cx="740613" cy="575450"/>
          </a:xfrm>
        </p:grpSpPr>
        <p:sp>
          <p:nvSpPr>
            <p:cNvPr id="606" name="Google Shape;606;p42"/>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607" name="Google Shape;607;p42"/>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608" name="Google Shape;608;p42"/>
          <p:cNvSpPr txBox="1"/>
          <p:nvPr/>
        </p:nvSpPr>
        <p:spPr>
          <a:xfrm>
            <a:off x="301574" y="346542"/>
            <a:ext cx="8328000" cy="9264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lang="en" sz="1700">
                <a:solidFill>
                  <a:srgbClr val="000000"/>
                </a:solidFill>
                <a:latin typeface="Inter"/>
                <a:ea typeface="Inter"/>
                <a:cs typeface="Inter"/>
                <a:sym typeface="Inter"/>
              </a:rPr>
              <a:t>Kelompok Adult Menjadi Target Utama Analisis karena Memiliki potensi pasar terbesar dengan jumlah nasabah terbanyak sebesar 51.2% namun Tingkat </a:t>
            </a:r>
            <a:r>
              <a:rPr b="1" lang="en" sz="1700">
                <a:latin typeface="Inter"/>
                <a:ea typeface="Inter"/>
                <a:cs typeface="Inter"/>
                <a:sym typeface="Inter"/>
              </a:rPr>
              <a:t>conversion</a:t>
            </a:r>
            <a:r>
              <a:rPr b="1" lang="en" sz="1700">
                <a:solidFill>
                  <a:srgbClr val="000000"/>
                </a:solidFill>
                <a:latin typeface="Inter"/>
                <a:ea typeface="Inter"/>
                <a:cs typeface="Inter"/>
                <a:sym typeface="Inter"/>
              </a:rPr>
              <a:t> rate untuk kelas ini hanya 9.75%.</a:t>
            </a:r>
            <a:endParaRPr sz="600"/>
          </a:p>
        </p:txBody>
      </p:sp>
      <p:grpSp>
        <p:nvGrpSpPr>
          <p:cNvPr id="609" name="Google Shape;609;p42"/>
          <p:cNvGrpSpPr/>
          <p:nvPr/>
        </p:nvGrpSpPr>
        <p:grpSpPr>
          <a:xfrm>
            <a:off x="-498417" y="0"/>
            <a:ext cx="996835" cy="774532"/>
            <a:chOff x="0" y="0"/>
            <a:chExt cx="740613" cy="575450"/>
          </a:xfrm>
        </p:grpSpPr>
        <p:sp>
          <p:nvSpPr>
            <p:cNvPr id="610" name="Google Shape;610;p42"/>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6BB04E"/>
            </a:solidFill>
            <a:ln>
              <a:noFill/>
            </a:ln>
          </p:spPr>
        </p:sp>
        <p:sp>
          <p:nvSpPr>
            <p:cNvPr id="611" name="Google Shape;611;p42"/>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pic>
        <p:nvPicPr>
          <p:cNvPr id="612" name="Google Shape;612;p42"/>
          <p:cNvPicPr preferRelativeResize="0"/>
          <p:nvPr/>
        </p:nvPicPr>
        <p:blipFill rotWithShape="1">
          <a:blip r:embed="rId4">
            <a:alphaModFix/>
          </a:blip>
          <a:srcRect b="0" l="0" r="0" t="0"/>
          <a:stretch/>
        </p:blipFill>
        <p:spPr>
          <a:xfrm>
            <a:off x="821721" y="1546065"/>
            <a:ext cx="2977859" cy="2552110"/>
          </a:xfrm>
          <a:prstGeom prst="rect">
            <a:avLst/>
          </a:prstGeom>
          <a:noFill/>
          <a:ln>
            <a:noFill/>
          </a:ln>
        </p:spPr>
      </p:pic>
      <p:pic>
        <p:nvPicPr>
          <p:cNvPr id="613" name="Google Shape;613;p42"/>
          <p:cNvPicPr preferRelativeResize="0"/>
          <p:nvPr/>
        </p:nvPicPr>
        <p:blipFill rotWithShape="1">
          <a:blip r:embed="rId5">
            <a:alphaModFix/>
          </a:blip>
          <a:srcRect b="0" l="0" r="0" t="0"/>
          <a:stretch/>
        </p:blipFill>
        <p:spPr>
          <a:xfrm>
            <a:off x="5107425" y="1527298"/>
            <a:ext cx="2857955" cy="3203068"/>
          </a:xfrm>
          <a:prstGeom prst="rect">
            <a:avLst/>
          </a:prstGeom>
          <a:noFill/>
          <a:ln>
            <a:noFill/>
          </a:ln>
        </p:spPr>
      </p:pic>
      <p:grpSp>
        <p:nvGrpSpPr>
          <p:cNvPr id="614" name="Google Shape;614;p42"/>
          <p:cNvGrpSpPr/>
          <p:nvPr/>
        </p:nvGrpSpPr>
        <p:grpSpPr>
          <a:xfrm>
            <a:off x="3208415" y="2768867"/>
            <a:ext cx="511489" cy="384709"/>
            <a:chOff x="0" y="-38100"/>
            <a:chExt cx="269427" cy="202645"/>
          </a:xfrm>
        </p:grpSpPr>
        <p:sp>
          <p:nvSpPr>
            <p:cNvPr id="615" name="Google Shape;615;p42"/>
            <p:cNvSpPr/>
            <p:nvPr/>
          </p:nvSpPr>
          <p:spPr>
            <a:xfrm>
              <a:off x="0" y="0"/>
              <a:ext cx="269427" cy="164545"/>
            </a:xfrm>
            <a:custGeom>
              <a:rect b="b" l="l" r="r" t="t"/>
              <a:pathLst>
                <a:path extrusionOk="0" h="164545" w="269427">
                  <a:moveTo>
                    <a:pt x="82272" y="0"/>
                  </a:moveTo>
                  <a:lnTo>
                    <a:pt x="187154" y="0"/>
                  </a:lnTo>
                  <a:cubicBezTo>
                    <a:pt x="232592" y="0"/>
                    <a:pt x="269427" y="36835"/>
                    <a:pt x="269427" y="82272"/>
                  </a:cubicBezTo>
                  <a:lnTo>
                    <a:pt x="269427" y="82272"/>
                  </a:lnTo>
                  <a:cubicBezTo>
                    <a:pt x="269427" y="104092"/>
                    <a:pt x="260759" y="125019"/>
                    <a:pt x="245330" y="140448"/>
                  </a:cubicBezTo>
                  <a:cubicBezTo>
                    <a:pt x="229900" y="155877"/>
                    <a:pt x="208974" y="164545"/>
                    <a:pt x="187154" y="164545"/>
                  </a:cubicBezTo>
                  <a:lnTo>
                    <a:pt x="82272" y="164545"/>
                  </a:lnTo>
                  <a:cubicBezTo>
                    <a:pt x="60452" y="164545"/>
                    <a:pt x="39526" y="155877"/>
                    <a:pt x="24097" y="140448"/>
                  </a:cubicBezTo>
                  <a:cubicBezTo>
                    <a:pt x="8668" y="125019"/>
                    <a:pt x="0" y="104092"/>
                    <a:pt x="0" y="82272"/>
                  </a:cubicBezTo>
                  <a:lnTo>
                    <a:pt x="0" y="82272"/>
                  </a:lnTo>
                  <a:cubicBezTo>
                    <a:pt x="0" y="60452"/>
                    <a:pt x="8668" y="39526"/>
                    <a:pt x="24097" y="24097"/>
                  </a:cubicBezTo>
                  <a:cubicBezTo>
                    <a:pt x="39526" y="8668"/>
                    <a:pt x="60452" y="0"/>
                    <a:pt x="82272" y="0"/>
                  </a:cubicBezTo>
                  <a:close/>
                </a:path>
              </a:pathLst>
            </a:custGeom>
            <a:solidFill>
              <a:srgbClr val="000000">
                <a:alpha val="0"/>
              </a:srgbClr>
            </a:solidFill>
            <a:ln cap="rnd" cmpd="sng" w="38100">
              <a:solidFill>
                <a:srgbClr val="FF0000"/>
              </a:solidFill>
              <a:prstDash val="lg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6" name="Google Shape;616;p42"/>
            <p:cNvSpPr txBox="1"/>
            <p:nvPr/>
          </p:nvSpPr>
          <p:spPr>
            <a:xfrm>
              <a:off x="0" y="-38100"/>
              <a:ext cx="269427" cy="20264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617" name="Google Shape;617;p42"/>
          <p:cNvGrpSpPr/>
          <p:nvPr/>
        </p:nvGrpSpPr>
        <p:grpSpPr>
          <a:xfrm>
            <a:off x="5644598" y="1986837"/>
            <a:ext cx="438719" cy="2364291"/>
            <a:chOff x="0" y="-38100"/>
            <a:chExt cx="301888" cy="1626896"/>
          </a:xfrm>
        </p:grpSpPr>
        <p:sp>
          <p:nvSpPr>
            <p:cNvPr id="618" name="Google Shape;618;p42"/>
            <p:cNvSpPr/>
            <p:nvPr/>
          </p:nvSpPr>
          <p:spPr>
            <a:xfrm>
              <a:off x="0" y="0"/>
              <a:ext cx="301888" cy="1588796"/>
            </a:xfrm>
            <a:custGeom>
              <a:rect b="b" l="l" r="r" t="t"/>
              <a:pathLst>
                <a:path extrusionOk="0" h="1588796" w="301888">
                  <a:moveTo>
                    <a:pt x="150944" y="0"/>
                  </a:moveTo>
                  <a:lnTo>
                    <a:pt x="150944" y="0"/>
                  </a:lnTo>
                  <a:cubicBezTo>
                    <a:pt x="190977" y="0"/>
                    <a:pt x="229370" y="15903"/>
                    <a:pt x="257677" y="44210"/>
                  </a:cubicBezTo>
                  <a:cubicBezTo>
                    <a:pt x="285985" y="72518"/>
                    <a:pt x="301888" y="110911"/>
                    <a:pt x="301888" y="150944"/>
                  </a:cubicBezTo>
                  <a:lnTo>
                    <a:pt x="301888" y="1437852"/>
                  </a:lnTo>
                  <a:cubicBezTo>
                    <a:pt x="301888" y="1521216"/>
                    <a:pt x="234308" y="1588796"/>
                    <a:pt x="150944" y="1588796"/>
                  </a:cubicBezTo>
                  <a:lnTo>
                    <a:pt x="150944" y="1588796"/>
                  </a:lnTo>
                  <a:cubicBezTo>
                    <a:pt x="67580" y="1588796"/>
                    <a:pt x="0" y="1521216"/>
                    <a:pt x="0" y="1437852"/>
                  </a:cubicBezTo>
                  <a:lnTo>
                    <a:pt x="0" y="150944"/>
                  </a:lnTo>
                  <a:cubicBezTo>
                    <a:pt x="0" y="67580"/>
                    <a:pt x="67580" y="0"/>
                    <a:pt x="150944" y="0"/>
                  </a:cubicBezTo>
                  <a:close/>
                </a:path>
              </a:pathLst>
            </a:custGeom>
            <a:solidFill>
              <a:srgbClr val="000000">
                <a:alpha val="0"/>
              </a:srgbClr>
            </a:solidFill>
            <a:ln cap="rnd" cmpd="sng" w="38100">
              <a:solidFill>
                <a:srgbClr val="FF0000"/>
              </a:solidFill>
              <a:prstDash val="lg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9" name="Google Shape;619;p42"/>
            <p:cNvSpPr txBox="1"/>
            <p:nvPr/>
          </p:nvSpPr>
          <p:spPr>
            <a:xfrm>
              <a:off x="0" y="-38100"/>
              <a:ext cx="301888" cy="1626896"/>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620" name="Google Shape;620;p42"/>
          <p:cNvGrpSpPr/>
          <p:nvPr/>
        </p:nvGrpSpPr>
        <p:grpSpPr>
          <a:xfrm>
            <a:off x="766112" y="1333486"/>
            <a:ext cx="3089077" cy="352155"/>
            <a:chOff x="0" y="-38100"/>
            <a:chExt cx="2680792" cy="305611"/>
          </a:xfrm>
        </p:grpSpPr>
        <p:sp>
          <p:nvSpPr>
            <p:cNvPr id="621" name="Google Shape;621;p42"/>
            <p:cNvSpPr/>
            <p:nvPr/>
          </p:nvSpPr>
          <p:spPr>
            <a:xfrm>
              <a:off x="0" y="0"/>
              <a:ext cx="2680792" cy="267511"/>
            </a:xfrm>
            <a:custGeom>
              <a:rect b="b" l="l" r="r" t="t"/>
              <a:pathLst>
                <a:path extrusionOk="0" h="267511" w="2680792">
                  <a:moveTo>
                    <a:pt x="63909" y="0"/>
                  </a:moveTo>
                  <a:lnTo>
                    <a:pt x="2616884" y="0"/>
                  </a:lnTo>
                  <a:cubicBezTo>
                    <a:pt x="2652179" y="0"/>
                    <a:pt x="2680792" y="28613"/>
                    <a:pt x="2680792" y="63909"/>
                  </a:cubicBezTo>
                  <a:lnTo>
                    <a:pt x="2680792" y="203602"/>
                  </a:lnTo>
                  <a:cubicBezTo>
                    <a:pt x="2680792" y="220552"/>
                    <a:pt x="2674059" y="236807"/>
                    <a:pt x="2662074" y="248792"/>
                  </a:cubicBezTo>
                  <a:cubicBezTo>
                    <a:pt x="2650089" y="260778"/>
                    <a:pt x="2633833" y="267511"/>
                    <a:pt x="2616884" y="267511"/>
                  </a:cubicBezTo>
                  <a:lnTo>
                    <a:pt x="63909" y="267511"/>
                  </a:lnTo>
                  <a:cubicBezTo>
                    <a:pt x="46959" y="267511"/>
                    <a:pt x="30704" y="260778"/>
                    <a:pt x="18718" y="248792"/>
                  </a:cubicBezTo>
                  <a:cubicBezTo>
                    <a:pt x="6733" y="236807"/>
                    <a:pt x="0" y="220552"/>
                    <a:pt x="0" y="203602"/>
                  </a:cubicBezTo>
                  <a:lnTo>
                    <a:pt x="0" y="63909"/>
                  </a:lnTo>
                  <a:cubicBezTo>
                    <a:pt x="0" y="46959"/>
                    <a:pt x="6733" y="30704"/>
                    <a:pt x="18718" y="18718"/>
                  </a:cubicBezTo>
                  <a:cubicBezTo>
                    <a:pt x="30704" y="6733"/>
                    <a:pt x="46959" y="0"/>
                    <a:pt x="63909"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2" name="Google Shape;622;p42"/>
            <p:cNvSpPr txBox="1"/>
            <p:nvPr/>
          </p:nvSpPr>
          <p:spPr>
            <a:xfrm>
              <a:off x="0" y="-38100"/>
              <a:ext cx="2680792" cy="30561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623" name="Google Shape;623;p42"/>
          <p:cNvGrpSpPr/>
          <p:nvPr/>
        </p:nvGrpSpPr>
        <p:grpSpPr>
          <a:xfrm>
            <a:off x="4846463" y="1333486"/>
            <a:ext cx="3089077" cy="352155"/>
            <a:chOff x="0" y="-38100"/>
            <a:chExt cx="2680792" cy="305611"/>
          </a:xfrm>
        </p:grpSpPr>
        <p:sp>
          <p:nvSpPr>
            <p:cNvPr id="624" name="Google Shape;624;p42"/>
            <p:cNvSpPr/>
            <p:nvPr/>
          </p:nvSpPr>
          <p:spPr>
            <a:xfrm>
              <a:off x="0" y="0"/>
              <a:ext cx="2680792" cy="267511"/>
            </a:xfrm>
            <a:custGeom>
              <a:rect b="b" l="l" r="r" t="t"/>
              <a:pathLst>
                <a:path extrusionOk="0" h="267511" w="2680792">
                  <a:moveTo>
                    <a:pt x="63909" y="0"/>
                  </a:moveTo>
                  <a:lnTo>
                    <a:pt x="2616884" y="0"/>
                  </a:lnTo>
                  <a:cubicBezTo>
                    <a:pt x="2652179" y="0"/>
                    <a:pt x="2680792" y="28613"/>
                    <a:pt x="2680792" y="63909"/>
                  </a:cubicBezTo>
                  <a:lnTo>
                    <a:pt x="2680792" y="203602"/>
                  </a:lnTo>
                  <a:cubicBezTo>
                    <a:pt x="2680792" y="220552"/>
                    <a:pt x="2674059" y="236807"/>
                    <a:pt x="2662074" y="248792"/>
                  </a:cubicBezTo>
                  <a:cubicBezTo>
                    <a:pt x="2650089" y="260778"/>
                    <a:pt x="2633833" y="267511"/>
                    <a:pt x="2616884" y="267511"/>
                  </a:cubicBezTo>
                  <a:lnTo>
                    <a:pt x="63909" y="267511"/>
                  </a:lnTo>
                  <a:cubicBezTo>
                    <a:pt x="46959" y="267511"/>
                    <a:pt x="30704" y="260778"/>
                    <a:pt x="18718" y="248792"/>
                  </a:cubicBezTo>
                  <a:cubicBezTo>
                    <a:pt x="6733" y="236807"/>
                    <a:pt x="0" y="220552"/>
                    <a:pt x="0" y="203602"/>
                  </a:cubicBezTo>
                  <a:lnTo>
                    <a:pt x="0" y="63909"/>
                  </a:lnTo>
                  <a:cubicBezTo>
                    <a:pt x="0" y="46959"/>
                    <a:pt x="6733" y="30704"/>
                    <a:pt x="18718" y="18718"/>
                  </a:cubicBezTo>
                  <a:cubicBezTo>
                    <a:pt x="30704" y="6733"/>
                    <a:pt x="46959" y="0"/>
                    <a:pt x="63909"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5" name="Google Shape;625;p42"/>
            <p:cNvSpPr txBox="1"/>
            <p:nvPr/>
          </p:nvSpPr>
          <p:spPr>
            <a:xfrm>
              <a:off x="0" y="-38100"/>
              <a:ext cx="2680792" cy="30561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626" name="Google Shape;626;p42"/>
          <p:cNvSpPr/>
          <p:nvPr/>
        </p:nvSpPr>
        <p:spPr>
          <a:xfrm>
            <a:off x="894272" y="3959558"/>
            <a:ext cx="2991735" cy="1019060"/>
          </a:xfrm>
          <a:custGeom>
            <a:rect b="b" l="l" r="r" t="t"/>
            <a:pathLst>
              <a:path extrusionOk="0" h="2038120" w="5983470">
                <a:moveTo>
                  <a:pt x="0" y="0"/>
                </a:moveTo>
                <a:lnTo>
                  <a:pt x="5983470" y="0"/>
                </a:lnTo>
                <a:lnTo>
                  <a:pt x="5983470" y="2038120"/>
                </a:lnTo>
                <a:lnTo>
                  <a:pt x="0" y="2038120"/>
                </a:lnTo>
                <a:lnTo>
                  <a:pt x="0" y="0"/>
                </a:lnTo>
                <a:close/>
              </a:path>
            </a:pathLst>
          </a:custGeom>
          <a:blipFill rotWithShape="1">
            <a:blip r:embed="rId6">
              <a:alphaModFix/>
            </a:blip>
            <a:stretch>
              <a:fillRect b="0" l="0" r="0" t="0"/>
            </a:stretch>
          </a:blipFill>
          <a:ln cap="sq" cmpd="sng" w="38100">
            <a:solidFill>
              <a:srgbClr val="257004"/>
            </a:solidFill>
            <a:prstDash val="solid"/>
            <a:miter lim="8000"/>
            <a:headEnd len="sm" w="sm" type="none"/>
            <a:tailEnd len="sm" w="sm" type="none"/>
          </a:ln>
        </p:spPr>
      </p:sp>
      <p:sp>
        <p:nvSpPr>
          <p:cNvPr id="627" name="Google Shape;627;p42"/>
          <p:cNvSpPr txBox="1"/>
          <p:nvPr/>
        </p:nvSpPr>
        <p:spPr>
          <a:xfrm>
            <a:off x="1942249" y="2826910"/>
            <a:ext cx="805316" cy="239078"/>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lang="en" sz="1500">
                <a:solidFill>
                  <a:srgbClr val="000000"/>
                </a:solidFill>
                <a:latin typeface="Inter"/>
                <a:ea typeface="Inter"/>
                <a:cs typeface="Inter"/>
                <a:sym typeface="Inter"/>
              </a:rPr>
              <a:t>36658</a:t>
            </a:r>
            <a:endParaRPr sz="700"/>
          </a:p>
        </p:txBody>
      </p:sp>
      <p:sp>
        <p:nvSpPr>
          <p:cNvPr id="628" name="Google Shape;628;p42"/>
          <p:cNvSpPr txBox="1"/>
          <p:nvPr/>
        </p:nvSpPr>
        <p:spPr>
          <a:xfrm>
            <a:off x="766112" y="1422295"/>
            <a:ext cx="3089100" cy="169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100">
                <a:solidFill>
                  <a:srgbClr val="FFFFFF"/>
                </a:solidFill>
                <a:latin typeface="Inter"/>
                <a:ea typeface="Inter"/>
                <a:cs typeface="Inter"/>
                <a:sym typeface="Inter"/>
              </a:rPr>
              <a:t>Distribusi nasabah berdasar kategori usia</a:t>
            </a:r>
            <a:endParaRPr sz="600"/>
          </a:p>
        </p:txBody>
      </p:sp>
      <p:sp>
        <p:nvSpPr>
          <p:cNvPr id="629" name="Google Shape;629;p42"/>
          <p:cNvSpPr txBox="1"/>
          <p:nvPr/>
        </p:nvSpPr>
        <p:spPr>
          <a:xfrm>
            <a:off x="4846463" y="1422295"/>
            <a:ext cx="3089100" cy="169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100">
                <a:solidFill>
                  <a:srgbClr val="FFFFFF"/>
                </a:solidFill>
                <a:latin typeface="Inter"/>
                <a:ea typeface="Inter"/>
                <a:cs typeface="Inter"/>
                <a:sym typeface="Inter"/>
              </a:rPr>
              <a:t>Stacked barplot of age</a:t>
            </a:r>
            <a:endParaRPr sz="600"/>
          </a:p>
        </p:txBody>
      </p:sp>
      <p:grpSp>
        <p:nvGrpSpPr>
          <p:cNvPr id="630" name="Google Shape;630;p42"/>
          <p:cNvGrpSpPr/>
          <p:nvPr/>
        </p:nvGrpSpPr>
        <p:grpSpPr>
          <a:xfrm>
            <a:off x="880007" y="4034866"/>
            <a:ext cx="3005942" cy="242143"/>
            <a:chOff x="0" y="-38100"/>
            <a:chExt cx="1583408" cy="127551"/>
          </a:xfrm>
        </p:grpSpPr>
        <p:sp>
          <p:nvSpPr>
            <p:cNvPr id="631" name="Google Shape;631;p42"/>
            <p:cNvSpPr/>
            <p:nvPr/>
          </p:nvSpPr>
          <p:spPr>
            <a:xfrm>
              <a:off x="0" y="0"/>
              <a:ext cx="1583408" cy="89451"/>
            </a:xfrm>
            <a:custGeom>
              <a:rect b="b" l="l" r="r" t="t"/>
              <a:pathLst>
                <a:path extrusionOk="0" h="89451" w="1583408">
                  <a:moveTo>
                    <a:pt x="36057" y="0"/>
                  </a:moveTo>
                  <a:lnTo>
                    <a:pt x="1547351" y="0"/>
                  </a:lnTo>
                  <a:cubicBezTo>
                    <a:pt x="1567265" y="0"/>
                    <a:pt x="1583408" y="16143"/>
                    <a:pt x="1583408" y="36057"/>
                  </a:cubicBezTo>
                  <a:lnTo>
                    <a:pt x="1583408" y="53394"/>
                  </a:lnTo>
                  <a:cubicBezTo>
                    <a:pt x="1583408" y="73308"/>
                    <a:pt x="1567265" y="89451"/>
                    <a:pt x="1547351" y="89451"/>
                  </a:cubicBezTo>
                  <a:lnTo>
                    <a:pt x="36057" y="89451"/>
                  </a:lnTo>
                  <a:cubicBezTo>
                    <a:pt x="16143" y="89451"/>
                    <a:pt x="0" y="73308"/>
                    <a:pt x="0" y="53394"/>
                  </a:cubicBezTo>
                  <a:lnTo>
                    <a:pt x="0" y="36057"/>
                  </a:lnTo>
                  <a:cubicBezTo>
                    <a:pt x="0" y="16143"/>
                    <a:pt x="16143" y="0"/>
                    <a:pt x="36057" y="0"/>
                  </a:cubicBezTo>
                  <a:close/>
                </a:path>
              </a:pathLst>
            </a:custGeom>
            <a:solidFill>
              <a:srgbClr val="000000">
                <a:alpha val="0"/>
              </a:srgbClr>
            </a:solidFill>
            <a:ln cap="rnd" cmpd="sng" w="38100">
              <a:solidFill>
                <a:srgbClr val="FF0000"/>
              </a:solidFill>
              <a:prstDash val="lg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2" name="Google Shape;632;p42"/>
            <p:cNvSpPr txBox="1"/>
            <p:nvPr/>
          </p:nvSpPr>
          <p:spPr>
            <a:xfrm>
              <a:off x="0" y="-38100"/>
              <a:ext cx="1583408" cy="12755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9E9E9"/>
            </a:gs>
            <a:gs pos="100000">
              <a:srgbClr val="FFFFFF"/>
            </a:gs>
          </a:gsLst>
          <a:lin ang="5400000" scaled="0"/>
        </a:gradFill>
      </p:bgPr>
    </p:bg>
    <p:spTree>
      <p:nvGrpSpPr>
        <p:cNvPr id="636" name="Shape 636"/>
        <p:cNvGrpSpPr/>
        <p:nvPr/>
      </p:nvGrpSpPr>
      <p:grpSpPr>
        <a:xfrm>
          <a:off x="0" y="0"/>
          <a:ext cx="0" cy="0"/>
          <a:chOff x="0" y="0"/>
          <a:chExt cx="0" cy="0"/>
        </a:xfrm>
      </p:grpSpPr>
      <p:grpSp>
        <p:nvGrpSpPr>
          <p:cNvPr id="637" name="Google Shape;637;p43"/>
          <p:cNvGrpSpPr/>
          <p:nvPr/>
        </p:nvGrpSpPr>
        <p:grpSpPr>
          <a:xfrm>
            <a:off x="-1567083" y="-734814"/>
            <a:ext cx="4162867" cy="3234511"/>
            <a:chOff x="0" y="0"/>
            <a:chExt cx="740613" cy="575450"/>
          </a:xfrm>
        </p:grpSpPr>
        <p:sp>
          <p:nvSpPr>
            <p:cNvPr id="638" name="Google Shape;638;p43"/>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639" name="Google Shape;639;p43"/>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640" name="Google Shape;640;p43"/>
          <p:cNvGrpSpPr/>
          <p:nvPr/>
        </p:nvGrpSpPr>
        <p:grpSpPr>
          <a:xfrm>
            <a:off x="2097366" y="-462497"/>
            <a:ext cx="996835" cy="774532"/>
            <a:chOff x="0" y="0"/>
            <a:chExt cx="740613" cy="575450"/>
          </a:xfrm>
        </p:grpSpPr>
        <p:sp>
          <p:nvSpPr>
            <p:cNvPr id="641" name="Google Shape;641;p43"/>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6BB04E"/>
            </a:solidFill>
            <a:ln>
              <a:noFill/>
            </a:ln>
          </p:spPr>
        </p:sp>
        <p:sp>
          <p:nvSpPr>
            <p:cNvPr id="642" name="Google Shape;642;p43"/>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643" name="Google Shape;643;p43"/>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sp>
        <p:nvSpPr>
          <p:cNvPr id="644" name="Google Shape;644;p43"/>
          <p:cNvSpPr/>
          <p:nvPr/>
        </p:nvSpPr>
        <p:spPr>
          <a:xfrm>
            <a:off x="-418924" y="3349589"/>
            <a:ext cx="1454642" cy="4964071"/>
          </a:xfrm>
          <a:custGeom>
            <a:rect b="b" l="l" r="r" t="t"/>
            <a:pathLst>
              <a:path extrusionOk="0" h="9928142" w="2909284">
                <a:moveTo>
                  <a:pt x="0" y="0"/>
                </a:moveTo>
                <a:lnTo>
                  <a:pt x="2909285" y="0"/>
                </a:lnTo>
                <a:lnTo>
                  <a:pt x="2909285" y="9928142"/>
                </a:lnTo>
                <a:lnTo>
                  <a:pt x="0" y="9928142"/>
                </a:lnTo>
                <a:lnTo>
                  <a:pt x="0" y="0"/>
                </a:lnTo>
                <a:close/>
              </a:path>
            </a:pathLst>
          </a:custGeom>
          <a:blipFill rotWithShape="1">
            <a:blip r:embed="rId4">
              <a:alphaModFix/>
            </a:blip>
            <a:stretch>
              <a:fillRect b="0" l="0" r="-149376" t="-12425"/>
            </a:stretch>
          </a:blipFill>
          <a:ln>
            <a:noFill/>
          </a:ln>
        </p:spPr>
      </p:sp>
      <p:sp>
        <p:nvSpPr>
          <p:cNvPr id="645" name="Google Shape;645;p43"/>
          <p:cNvSpPr/>
          <p:nvPr/>
        </p:nvSpPr>
        <p:spPr>
          <a:xfrm flipH="1">
            <a:off x="8227884" y="3349589"/>
            <a:ext cx="1454642" cy="4964071"/>
          </a:xfrm>
          <a:custGeom>
            <a:rect b="b" l="l" r="r" t="t"/>
            <a:pathLst>
              <a:path extrusionOk="0" h="9928142" w="2909284">
                <a:moveTo>
                  <a:pt x="2909285" y="0"/>
                </a:moveTo>
                <a:lnTo>
                  <a:pt x="0" y="0"/>
                </a:lnTo>
                <a:lnTo>
                  <a:pt x="0" y="9928142"/>
                </a:lnTo>
                <a:lnTo>
                  <a:pt x="2909285" y="9928142"/>
                </a:lnTo>
                <a:lnTo>
                  <a:pt x="2909285" y="0"/>
                </a:lnTo>
                <a:close/>
              </a:path>
            </a:pathLst>
          </a:custGeom>
          <a:blipFill rotWithShape="1">
            <a:blip r:embed="rId4">
              <a:alphaModFix/>
            </a:blip>
            <a:stretch>
              <a:fillRect b="0" l="0" r="-149376" t="-12425"/>
            </a:stretch>
          </a:blipFill>
          <a:ln>
            <a:noFill/>
          </a:ln>
        </p:spPr>
      </p:sp>
      <p:pic>
        <p:nvPicPr>
          <p:cNvPr id="646" name="Google Shape;646;p43"/>
          <p:cNvPicPr preferRelativeResize="0"/>
          <p:nvPr/>
        </p:nvPicPr>
        <p:blipFill rotWithShape="1">
          <a:blip r:embed="rId5">
            <a:alphaModFix/>
          </a:blip>
          <a:srcRect b="0" l="0" r="0" t="0"/>
          <a:stretch/>
        </p:blipFill>
        <p:spPr>
          <a:xfrm>
            <a:off x="-73988" y="1611899"/>
            <a:ext cx="2912477" cy="2510006"/>
          </a:xfrm>
          <a:prstGeom prst="rect">
            <a:avLst/>
          </a:prstGeom>
          <a:noFill/>
          <a:ln>
            <a:noFill/>
          </a:ln>
        </p:spPr>
      </p:pic>
      <p:pic>
        <p:nvPicPr>
          <p:cNvPr id="647" name="Google Shape;647;p43"/>
          <p:cNvPicPr preferRelativeResize="0"/>
          <p:nvPr/>
        </p:nvPicPr>
        <p:blipFill rotWithShape="1">
          <a:blip r:embed="rId6">
            <a:alphaModFix/>
          </a:blip>
          <a:srcRect b="0" l="0" r="0" t="0"/>
          <a:stretch/>
        </p:blipFill>
        <p:spPr>
          <a:xfrm>
            <a:off x="5541744" y="1071078"/>
            <a:ext cx="3552036" cy="4053549"/>
          </a:xfrm>
          <a:prstGeom prst="rect">
            <a:avLst/>
          </a:prstGeom>
          <a:noFill/>
          <a:ln>
            <a:noFill/>
          </a:ln>
        </p:spPr>
      </p:pic>
      <p:sp>
        <p:nvSpPr>
          <p:cNvPr id="648" name="Google Shape;648;p43"/>
          <p:cNvSpPr/>
          <p:nvPr/>
        </p:nvSpPr>
        <p:spPr>
          <a:xfrm>
            <a:off x="2684662" y="1854605"/>
            <a:ext cx="3104390" cy="2079087"/>
          </a:xfrm>
          <a:custGeom>
            <a:rect b="b" l="l" r="r" t="t"/>
            <a:pathLst>
              <a:path extrusionOk="0" h="4158174" w="6208780">
                <a:moveTo>
                  <a:pt x="0" y="0"/>
                </a:moveTo>
                <a:lnTo>
                  <a:pt x="6208780" y="0"/>
                </a:lnTo>
                <a:lnTo>
                  <a:pt x="6208780" y="4158174"/>
                </a:lnTo>
                <a:lnTo>
                  <a:pt x="0" y="4158174"/>
                </a:lnTo>
                <a:lnTo>
                  <a:pt x="0" y="0"/>
                </a:lnTo>
                <a:close/>
              </a:path>
            </a:pathLst>
          </a:custGeom>
          <a:blipFill rotWithShape="1">
            <a:blip r:embed="rId7">
              <a:alphaModFix/>
            </a:blip>
            <a:stretch>
              <a:fillRect b="0" l="0" r="0" t="0"/>
            </a:stretch>
          </a:blipFill>
          <a:ln cap="sq" cmpd="sng" w="38100">
            <a:solidFill>
              <a:srgbClr val="257004"/>
            </a:solidFill>
            <a:prstDash val="solid"/>
            <a:miter lim="8000"/>
            <a:headEnd len="sm" w="sm" type="none"/>
            <a:tailEnd len="sm" w="sm" type="none"/>
          </a:ln>
        </p:spPr>
      </p:sp>
      <p:sp>
        <p:nvSpPr>
          <p:cNvPr id="649" name="Google Shape;649;p43"/>
          <p:cNvSpPr txBox="1"/>
          <p:nvPr/>
        </p:nvSpPr>
        <p:spPr>
          <a:xfrm>
            <a:off x="730424" y="264410"/>
            <a:ext cx="7509000" cy="12585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lang="en" sz="1700">
                <a:solidFill>
                  <a:srgbClr val="000000"/>
                </a:solidFill>
                <a:latin typeface="Inter"/>
                <a:ea typeface="Inter"/>
                <a:cs typeface="Inter"/>
                <a:sym typeface="Inter"/>
              </a:rPr>
              <a:t>Berdasarkan pekerjaan, </a:t>
            </a:r>
            <a:r>
              <a:rPr b="1" lang="en" sz="1700">
                <a:latin typeface="Inter"/>
                <a:ea typeface="Inter"/>
                <a:cs typeface="Inter"/>
                <a:sym typeface="Inter"/>
              </a:rPr>
              <a:t>Conversion</a:t>
            </a:r>
            <a:r>
              <a:rPr b="1" lang="en" sz="1700">
                <a:solidFill>
                  <a:srgbClr val="000000"/>
                </a:solidFill>
                <a:latin typeface="Inter"/>
                <a:ea typeface="Inter"/>
                <a:cs typeface="Inter"/>
                <a:sym typeface="Inter"/>
              </a:rPr>
              <a:t> Rate tertinggi ada pada nasabah Student dan retired, 32.52% dan 27.35%. Namun coversi moderate ada pada admin (13.34) yang memberikan proporsi paling besar terhadap keseluruhan nasabah</a:t>
            </a:r>
            <a:endParaRPr sz="600"/>
          </a:p>
        </p:txBody>
      </p:sp>
      <p:grpSp>
        <p:nvGrpSpPr>
          <p:cNvPr id="650" name="Google Shape;650;p43"/>
          <p:cNvGrpSpPr/>
          <p:nvPr/>
        </p:nvGrpSpPr>
        <p:grpSpPr>
          <a:xfrm>
            <a:off x="2670375" y="2940615"/>
            <a:ext cx="3041782" cy="242143"/>
            <a:chOff x="0" y="-38100"/>
            <a:chExt cx="1602287" cy="127551"/>
          </a:xfrm>
        </p:grpSpPr>
        <p:sp>
          <p:nvSpPr>
            <p:cNvPr id="651" name="Google Shape;651;p43"/>
            <p:cNvSpPr/>
            <p:nvPr/>
          </p:nvSpPr>
          <p:spPr>
            <a:xfrm>
              <a:off x="0" y="0"/>
              <a:ext cx="1602287" cy="89451"/>
            </a:xfrm>
            <a:custGeom>
              <a:rect b="b" l="l" r="r" t="t"/>
              <a:pathLst>
                <a:path extrusionOk="0" h="89451" w="1602287">
                  <a:moveTo>
                    <a:pt x="35632" y="0"/>
                  </a:moveTo>
                  <a:lnTo>
                    <a:pt x="1566655" y="0"/>
                  </a:lnTo>
                  <a:cubicBezTo>
                    <a:pt x="1576105" y="0"/>
                    <a:pt x="1585169" y="3754"/>
                    <a:pt x="1591851" y="10436"/>
                  </a:cubicBezTo>
                  <a:cubicBezTo>
                    <a:pt x="1598533" y="17119"/>
                    <a:pt x="1602287" y="26182"/>
                    <a:pt x="1602287" y="35632"/>
                  </a:cubicBezTo>
                  <a:lnTo>
                    <a:pt x="1602287" y="53819"/>
                  </a:lnTo>
                  <a:cubicBezTo>
                    <a:pt x="1602287" y="73498"/>
                    <a:pt x="1586334" y="89451"/>
                    <a:pt x="1566655" y="89451"/>
                  </a:cubicBezTo>
                  <a:lnTo>
                    <a:pt x="35632" y="89451"/>
                  </a:lnTo>
                  <a:cubicBezTo>
                    <a:pt x="26182" y="89451"/>
                    <a:pt x="17119" y="85697"/>
                    <a:pt x="10436" y="79014"/>
                  </a:cubicBezTo>
                  <a:cubicBezTo>
                    <a:pt x="3754" y="72332"/>
                    <a:pt x="0" y="63269"/>
                    <a:pt x="0" y="53819"/>
                  </a:cubicBezTo>
                  <a:lnTo>
                    <a:pt x="0" y="35632"/>
                  </a:lnTo>
                  <a:cubicBezTo>
                    <a:pt x="0" y="26182"/>
                    <a:pt x="3754" y="17119"/>
                    <a:pt x="10436" y="10436"/>
                  </a:cubicBezTo>
                  <a:cubicBezTo>
                    <a:pt x="17119" y="3754"/>
                    <a:pt x="26182" y="0"/>
                    <a:pt x="35632" y="0"/>
                  </a:cubicBezTo>
                  <a:close/>
                </a:path>
              </a:pathLst>
            </a:custGeom>
            <a:solidFill>
              <a:srgbClr val="000000">
                <a:alpha val="0"/>
              </a:srgbClr>
            </a:solidFill>
            <a:ln cap="rnd" cmpd="sng" w="38100">
              <a:solidFill>
                <a:srgbClr val="FF0000"/>
              </a:solidFill>
              <a:prstDash val="lg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52" name="Google Shape;652;p43"/>
            <p:cNvSpPr txBox="1"/>
            <p:nvPr/>
          </p:nvSpPr>
          <p:spPr>
            <a:xfrm>
              <a:off x="0" y="-38100"/>
              <a:ext cx="1602287" cy="12755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653" name="Google Shape;653;p43"/>
          <p:cNvGrpSpPr/>
          <p:nvPr/>
        </p:nvGrpSpPr>
        <p:grpSpPr>
          <a:xfrm>
            <a:off x="2684663" y="2462137"/>
            <a:ext cx="3041782" cy="242143"/>
            <a:chOff x="0" y="-38100"/>
            <a:chExt cx="1602287" cy="127551"/>
          </a:xfrm>
        </p:grpSpPr>
        <p:sp>
          <p:nvSpPr>
            <p:cNvPr id="654" name="Google Shape;654;p43"/>
            <p:cNvSpPr/>
            <p:nvPr/>
          </p:nvSpPr>
          <p:spPr>
            <a:xfrm>
              <a:off x="0" y="0"/>
              <a:ext cx="1602287" cy="89451"/>
            </a:xfrm>
            <a:custGeom>
              <a:rect b="b" l="l" r="r" t="t"/>
              <a:pathLst>
                <a:path extrusionOk="0" h="89451" w="1602287">
                  <a:moveTo>
                    <a:pt x="35632" y="0"/>
                  </a:moveTo>
                  <a:lnTo>
                    <a:pt x="1566655" y="0"/>
                  </a:lnTo>
                  <a:cubicBezTo>
                    <a:pt x="1576105" y="0"/>
                    <a:pt x="1585169" y="3754"/>
                    <a:pt x="1591851" y="10436"/>
                  </a:cubicBezTo>
                  <a:cubicBezTo>
                    <a:pt x="1598533" y="17119"/>
                    <a:pt x="1602287" y="26182"/>
                    <a:pt x="1602287" y="35632"/>
                  </a:cubicBezTo>
                  <a:lnTo>
                    <a:pt x="1602287" y="53819"/>
                  </a:lnTo>
                  <a:cubicBezTo>
                    <a:pt x="1602287" y="73498"/>
                    <a:pt x="1586334" y="89451"/>
                    <a:pt x="1566655" y="89451"/>
                  </a:cubicBezTo>
                  <a:lnTo>
                    <a:pt x="35632" y="89451"/>
                  </a:lnTo>
                  <a:cubicBezTo>
                    <a:pt x="26182" y="89451"/>
                    <a:pt x="17119" y="85697"/>
                    <a:pt x="10436" y="79014"/>
                  </a:cubicBezTo>
                  <a:cubicBezTo>
                    <a:pt x="3754" y="72332"/>
                    <a:pt x="0" y="63269"/>
                    <a:pt x="0" y="53819"/>
                  </a:cubicBezTo>
                  <a:lnTo>
                    <a:pt x="0" y="35632"/>
                  </a:lnTo>
                  <a:cubicBezTo>
                    <a:pt x="0" y="26182"/>
                    <a:pt x="3754" y="17119"/>
                    <a:pt x="10436" y="10436"/>
                  </a:cubicBezTo>
                  <a:cubicBezTo>
                    <a:pt x="17119" y="3754"/>
                    <a:pt x="26182" y="0"/>
                    <a:pt x="35632" y="0"/>
                  </a:cubicBezTo>
                  <a:close/>
                </a:path>
              </a:pathLst>
            </a:custGeom>
            <a:solidFill>
              <a:srgbClr val="000000">
                <a:alpha val="0"/>
              </a:srgbClr>
            </a:solidFill>
            <a:ln cap="rnd" cmpd="sng" w="38100">
              <a:solidFill>
                <a:srgbClr val="FF0000"/>
              </a:solidFill>
              <a:prstDash val="lg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55" name="Google Shape;655;p43"/>
            <p:cNvSpPr txBox="1"/>
            <p:nvPr/>
          </p:nvSpPr>
          <p:spPr>
            <a:xfrm>
              <a:off x="0" y="-38100"/>
              <a:ext cx="1602287" cy="12755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656" name="Google Shape;656;p43"/>
          <p:cNvGrpSpPr/>
          <p:nvPr/>
        </p:nvGrpSpPr>
        <p:grpSpPr>
          <a:xfrm>
            <a:off x="2670375" y="1962971"/>
            <a:ext cx="3041782" cy="242143"/>
            <a:chOff x="0" y="-38100"/>
            <a:chExt cx="1602287" cy="127551"/>
          </a:xfrm>
        </p:grpSpPr>
        <p:sp>
          <p:nvSpPr>
            <p:cNvPr id="657" name="Google Shape;657;p43"/>
            <p:cNvSpPr/>
            <p:nvPr/>
          </p:nvSpPr>
          <p:spPr>
            <a:xfrm>
              <a:off x="0" y="0"/>
              <a:ext cx="1602287" cy="89451"/>
            </a:xfrm>
            <a:custGeom>
              <a:rect b="b" l="l" r="r" t="t"/>
              <a:pathLst>
                <a:path extrusionOk="0" h="89451" w="1602287">
                  <a:moveTo>
                    <a:pt x="35632" y="0"/>
                  </a:moveTo>
                  <a:lnTo>
                    <a:pt x="1566655" y="0"/>
                  </a:lnTo>
                  <a:cubicBezTo>
                    <a:pt x="1576105" y="0"/>
                    <a:pt x="1585169" y="3754"/>
                    <a:pt x="1591851" y="10436"/>
                  </a:cubicBezTo>
                  <a:cubicBezTo>
                    <a:pt x="1598533" y="17119"/>
                    <a:pt x="1602287" y="26182"/>
                    <a:pt x="1602287" y="35632"/>
                  </a:cubicBezTo>
                  <a:lnTo>
                    <a:pt x="1602287" y="53819"/>
                  </a:lnTo>
                  <a:cubicBezTo>
                    <a:pt x="1602287" y="73498"/>
                    <a:pt x="1586334" y="89451"/>
                    <a:pt x="1566655" y="89451"/>
                  </a:cubicBezTo>
                  <a:lnTo>
                    <a:pt x="35632" y="89451"/>
                  </a:lnTo>
                  <a:cubicBezTo>
                    <a:pt x="26182" y="89451"/>
                    <a:pt x="17119" y="85697"/>
                    <a:pt x="10436" y="79014"/>
                  </a:cubicBezTo>
                  <a:cubicBezTo>
                    <a:pt x="3754" y="72332"/>
                    <a:pt x="0" y="63269"/>
                    <a:pt x="0" y="53819"/>
                  </a:cubicBezTo>
                  <a:lnTo>
                    <a:pt x="0" y="35632"/>
                  </a:lnTo>
                  <a:cubicBezTo>
                    <a:pt x="0" y="26182"/>
                    <a:pt x="3754" y="17119"/>
                    <a:pt x="10436" y="10436"/>
                  </a:cubicBezTo>
                  <a:cubicBezTo>
                    <a:pt x="17119" y="3754"/>
                    <a:pt x="26182" y="0"/>
                    <a:pt x="35632" y="0"/>
                  </a:cubicBezTo>
                  <a:close/>
                </a:path>
              </a:pathLst>
            </a:custGeom>
            <a:solidFill>
              <a:srgbClr val="000000">
                <a:alpha val="0"/>
              </a:srgbClr>
            </a:solidFill>
            <a:ln cap="rnd" cmpd="sng" w="38100">
              <a:solidFill>
                <a:srgbClr val="2D8BBA"/>
              </a:solidFill>
              <a:prstDash val="lg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58" name="Google Shape;658;p43"/>
            <p:cNvSpPr txBox="1"/>
            <p:nvPr/>
          </p:nvSpPr>
          <p:spPr>
            <a:xfrm>
              <a:off x="0" y="-38100"/>
              <a:ext cx="1602287" cy="12755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659" name="Google Shape;659;p43"/>
          <p:cNvSpPr txBox="1"/>
          <p:nvPr/>
        </p:nvSpPr>
        <p:spPr>
          <a:xfrm>
            <a:off x="1188365" y="2740219"/>
            <a:ext cx="805200" cy="2310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lang="en" sz="1500">
                <a:solidFill>
                  <a:srgbClr val="000000"/>
                </a:solidFill>
                <a:latin typeface="Inter"/>
                <a:ea typeface="Inter"/>
                <a:cs typeface="Inter"/>
                <a:sym typeface="Inter"/>
              </a:rPr>
              <a:t>36658</a:t>
            </a:r>
            <a:endParaRPr sz="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9E9E9"/>
            </a:gs>
            <a:gs pos="100000">
              <a:srgbClr val="FFFFFF"/>
            </a:gs>
          </a:gsLst>
          <a:lin ang="5400000" scaled="0"/>
        </a:gradFill>
      </p:bgPr>
    </p:bg>
    <p:spTree>
      <p:nvGrpSpPr>
        <p:cNvPr id="145" name="Shape 145"/>
        <p:cNvGrpSpPr/>
        <p:nvPr/>
      </p:nvGrpSpPr>
      <p:grpSpPr>
        <a:xfrm>
          <a:off x="0" y="0"/>
          <a:ext cx="0" cy="0"/>
          <a:chOff x="0" y="0"/>
          <a:chExt cx="0" cy="0"/>
        </a:xfrm>
      </p:grpSpPr>
      <p:grpSp>
        <p:nvGrpSpPr>
          <p:cNvPr id="146" name="Google Shape;146;p26"/>
          <p:cNvGrpSpPr/>
          <p:nvPr/>
        </p:nvGrpSpPr>
        <p:grpSpPr>
          <a:xfrm>
            <a:off x="0" y="-35602"/>
            <a:ext cx="2716569" cy="2535299"/>
            <a:chOff x="0" y="-6334"/>
            <a:chExt cx="483303" cy="451054"/>
          </a:xfrm>
        </p:grpSpPr>
        <p:sp>
          <p:nvSpPr>
            <p:cNvPr id="147" name="Google Shape;147;p26"/>
            <p:cNvSpPr/>
            <p:nvPr/>
          </p:nvSpPr>
          <p:spPr>
            <a:xfrm>
              <a:off x="0" y="0"/>
              <a:ext cx="483303" cy="444720"/>
            </a:xfrm>
            <a:custGeom>
              <a:rect b="b" l="l" r="r" t="t"/>
              <a:pathLst>
                <a:path extrusionOk="0" h="444720" w="483303">
                  <a:moveTo>
                    <a:pt x="241652" y="444720"/>
                  </a:moveTo>
                  <a:lnTo>
                    <a:pt x="483303" y="0"/>
                  </a:lnTo>
                  <a:lnTo>
                    <a:pt x="0" y="0"/>
                  </a:lnTo>
                  <a:lnTo>
                    <a:pt x="241652" y="444720"/>
                  </a:lnTo>
                  <a:close/>
                </a:path>
              </a:pathLst>
            </a:custGeom>
            <a:solidFill>
              <a:srgbClr val="C9D6D5">
                <a:alpha val="23921"/>
              </a:srgbClr>
            </a:solidFill>
            <a:ln>
              <a:noFill/>
            </a:ln>
          </p:spPr>
        </p:sp>
        <p:sp>
          <p:nvSpPr>
            <p:cNvPr id="148" name="Google Shape;148;p26"/>
            <p:cNvSpPr txBox="1"/>
            <p:nvPr/>
          </p:nvSpPr>
          <p:spPr>
            <a:xfrm>
              <a:off x="75516" y="-6334"/>
              <a:ext cx="332271" cy="24457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9" name="Google Shape;149;p26"/>
          <p:cNvGrpSpPr/>
          <p:nvPr/>
        </p:nvGrpSpPr>
        <p:grpSpPr>
          <a:xfrm>
            <a:off x="0" y="-5855"/>
            <a:ext cx="884013" cy="641815"/>
            <a:chOff x="0" y="-4350"/>
            <a:chExt cx="656790" cy="476846"/>
          </a:xfrm>
        </p:grpSpPr>
        <p:sp>
          <p:nvSpPr>
            <p:cNvPr id="150" name="Google Shape;150;p26"/>
            <p:cNvSpPr/>
            <p:nvPr/>
          </p:nvSpPr>
          <p:spPr>
            <a:xfrm>
              <a:off x="0" y="0"/>
              <a:ext cx="656790" cy="472496"/>
            </a:xfrm>
            <a:custGeom>
              <a:rect b="b" l="l" r="r" t="t"/>
              <a:pathLst>
                <a:path extrusionOk="0" h="472496" w="656790">
                  <a:moveTo>
                    <a:pt x="328395" y="472496"/>
                  </a:moveTo>
                  <a:lnTo>
                    <a:pt x="656790" y="0"/>
                  </a:lnTo>
                  <a:lnTo>
                    <a:pt x="0" y="0"/>
                  </a:lnTo>
                  <a:lnTo>
                    <a:pt x="328395" y="472496"/>
                  </a:lnTo>
                  <a:close/>
                </a:path>
              </a:pathLst>
            </a:custGeom>
            <a:solidFill>
              <a:srgbClr val="6BB04E"/>
            </a:solidFill>
            <a:ln>
              <a:noFill/>
            </a:ln>
          </p:spPr>
        </p:sp>
        <p:sp>
          <p:nvSpPr>
            <p:cNvPr id="151" name="Google Shape;151;p26"/>
            <p:cNvSpPr txBox="1"/>
            <p:nvPr/>
          </p:nvSpPr>
          <p:spPr>
            <a:xfrm>
              <a:off x="102623" y="-4350"/>
              <a:ext cx="451543" cy="2574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52" name="Google Shape;152;p26"/>
          <p:cNvSpPr/>
          <p:nvPr/>
        </p:nvSpPr>
        <p:spPr>
          <a:xfrm flipH="1" rot="10800000">
            <a:off x="798726" y="1632584"/>
            <a:ext cx="1512752" cy="1856137"/>
          </a:xfrm>
          <a:custGeom>
            <a:rect b="b" l="l" r="r" t="t"/>
            <a:pathLst>
              <a:path extrusionOk="0" h="3712274" w="3025503">
                <a:moveTo>
                  <a:pt x="0" y="3712274"/>
                </a:moveTo>
                <a:lnTo>
                  <a:pt x="3025503" y="3712274"/>
                </a:lnTo>
                <a:lnTo>
                  <a:pt x="3025503" y="0"/>
                </a:lnTo>
                <a:lnTo>
                  <a:pt x="0" y="0"/>
                </a:lnTo>
                <a:lnTo>
                  <a:pt x="0" y="3712274"/>
                </a:lnTo>
                <a:close/>
              </a:path>
            </a:pathLst>
          </a:custGeom>
          <a:blipFill rotWithShape="1">
            <a:blip r:embed="rId3">
              <a:alphaModFix/>
            </a:blip>
            <a:stretch>
              <a:fillRect b="0" l="0" r="0" t="0"/>
            </a:stretch>
          </a:blipFill>
          <a:ln>
            <a:noFill/>
          </a:ln>
        </p:spPr>
      </p:sp>
      <p:sp>
        <p:nvSpPr>
          <p:cNvPr id="153" name="Google Shape;153;p26"/>
          <p:cNvSpPr/>
          <p:nvPr/>
        </p:nvSpPr>
        <p:spPr>
          <a:xfrm flipH="1" rot="10800000">
            <a:off x="3410249" y="1632584"/>
            <a:ext cx="1512752" cy="1856137"/>
          </a:xfrm>
          <a:custGeom>
            <a:rect b="b" l="l" r="r" t="t"/>
            <a:pathLst>
              <a:path extrusionOk="0" h="3712274" w="3025503">
                <a:moveTo>
                  <a:pt x="0" y="3712274"/>
                </a:moveTo>
                <a:lnTo>
                  <a:pt x="3025504" y="3712274"/>
                </a:lnTo>
                <a:lnTo>
                  <a:pt x="3025504" y="0"/>
                </a:lnTo>
                <a:lnTo>
                  <a:pt x="0" y="0"/>
                </a:lnTo>
                <a:lnTo>
                  <a:pt x="0" y="3712274"/>
                </a:lnTo>
                <a:close/>
              </a:path>
            </a:pathLst>
          </a:custGeom>
          <a:blipFill rotWithShape="1">
            <a:blip r:embed="rId3">
              <a:alphaModFix/>
            </a:blip>
            <a:stretch>
              <a:fillRect b="0" l="0" r="0" t="0"/>
            </a:stretch>
          </a:blipFill>
          <a:ln>
            <a:noFill/>
          </a:ln>
        </p:spPr>
      </p:sp>
      <p:sp>
        <p:nvSpPr>
          <p:cNvPr id="154" name="Google Shape;154;p26"/>
          <p:cNvSpPr/>
          <p:nvPr/>
        </p:nvSpPr>
        <p:spPr>
          <a:xfrm flipH="1" rot="10800000">
            <a:off x="5956007" y="1632584"/>
            <a:ext cx="1512752" cy="1856137"/>
          </a:xfrm>
          <a:custGeom>
            <a:rect b="b" l="l" r="r" t="t"/>
            <a:pathLst>
              <a:path extrusionOk="0" h="3712274" w="3025503">
                <a:moveTo>
                  <a:pt x="0" y="3712274"/>
                </a:moveTo>
                <a:lnTo>
                  <a:pt x="3025503" y="3712274"/>
                </a:lnTo>
                <a:lnTo>
                  <a:pt x="3025503" y="0"/>
                </a:lnTo>
                <a:lnTo>
                  <a:pt x="0" y="0"/>
                </a:lnTo>
                <a:lnTo>
                  <a:pt x="0" y="3712274"/>
                </a:lnTo>
                <a:close/>
              </a:path>
            </a:pathLst>
          </a:custGeom>
          <a:blipFill rotWithShape="1">
            <a:blip r:embed="rId3">
              <a:alphaModFix/>
            </a:blip>
            <a:stretch>
              <a:fillRect b="0" l="0" r="0" t="0"/>
            </a:stretch>
          </a:blipFill>
          <a:ln>
            <a:noFill/>
          </a:ln>
        </p:spPr>
      </p:sp>
      <p:sp>
        <p:nvSpPr>
          <p:cNvPr id="155" name="Google Shape;155;p26"/>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4">
              <a:alphaModFix amt="3000"/>
            </a:blip>
            <a:stretch>
              <a:fillRect b="0" l="0" r="0" t="0"/>
            </a:stretch>
          </a:blipFill>
          <a:ln>
            <a:noFill/>
          </a:ln>
        </p:spPr>
      </p:sp>
      <p:sp>
        <p:nvSpPr>
          <p:cNvPr id="156" name="Google Shape;156;p26"/>
          <p:cNvSpPr/>
          <p:nvPr/>
        </p:nvSpPr>
        <p:spPr>
          <a:xfrm>
            <a:off x="1064294" y="1925421"/>
            <a:ext cx="1925056" cy="1925056"/>
          </a:xfrm>
          <a:custGeom>
            <a:rect b="b" l="l" r="r" t="t"/>
            <a:pathLst>
              <a:path extrusionOk="0" h="812800" w="812800">
                <a:moveTo>
                  <a:pt x="0" y="0"/>
                </a:moveTo>
                <a:lnTo>
                  <a:pt x="812800" y="0"/>
                </a:lnTo>
                <a:lnTo>
                  <a:pt x="812800" y="812800"/>
                </a:lnTo>
                <a:lnTo>
                  <a:pt x="0" y="812800"/>
                </a:lnTo>
                <a:close/>
              </a:path>
            </a:pathLst>
          </a:custGeom>
          <a:blipFill rotWithShape="1">
            <a:blip r:embed="rId5">
              <a:alphaModFix/>
            </a:blip>
            <a:stretch>
              <a:fillRect b="-16746" l="0" r="0" t="-16746"/>
            </a:stretch>
          </a:blipFill>
          <a:ln cap="sq" cmpd="sng" w="104775">
            <a:solidFill>
              <a:srgbClr val="FFFFFF"/>
            </a:solidFill>
            <a:prstDash val="solid"/>
            <a:miter lim="8000"/>
            <a:headEnd len="sm" w="sm" type="none"/>
            <a:tailEnd len="sm" w="sm" type="none"/>
          </a:ln>
        </p:spPr>
      </p:sp>
      <p:sp>
        <p:nvSpPr>
          <p:cNvPr id="157" name="Google Shape;157;p26"/>
          <p:cNvSpPr/>
          <p:nvPr/>
        </p:nvSpPr>
        <p:spPr>
          <a:xfrm>
            <a:off x="3649687" y="1925421"/>
            <a:ext cx="1925056" cy="1925056"/>
          </a:xfrm>
          <a:custGeom>
            <a:rect b="b" l="l" r="r" t="t"/>
            <a:pathLst>
              <a:path extrusionOk="0" h="812800" w="812800">
                <a:moveTo>
                  <a:pt x="0" y="0"/>
                </a:moveTo>
                <a:lnTo>
                  <a:pt x="812800" y="0"/>
                </a:lnTo>
                <a:lnTo>
                  <a:pt x="812800" y="812800"/>
                </a:lnTo>
                <a:lnTo>
                  <a:pt x="0" y="812800"/>
                </a:lnTo>
                <a:close/>
              </a:path>
            </a:pathLst>
          </a:custGeom>
          <a:blipFill rotWithShape="1">
            <a:blip r:embed="rId6">
              <a:alphaModFix/>
            </a:blip>
            <a:stretch>
              <a:fillRect b="-7220" l="-13226" r="-5993" t="-51926"/>
            </a:stretch>
          </a:blipFill>
          <a:ln cap="sq" cmpd="sng" w="104775">
            <a:solidFill>
              <a:srgbClr val="FFFFFF"/>
            </a:solidFill>
            <a:prstDash val="solid"/>
            <a:miter lim="8000"/>
            <a:headEnd len="sm" w="sm" type="none"/>
            <a:tailEnd len="sm" w="sm" type="none"/>
          </a:ln>
        </p:spPr>
      </p:sp>
      <p:sp>
        <p:nvSpPr>
          <p:cNvPr id="158" name="Google Shape;158;p26"/>
          <p:cNvSpPr/>
          <p:nvPr/>
        </p:nvSpPr>
        <p:spPr>
          <a:xfrm>
            <a:off x="6196038" y="1925421"/>
            <a:ext cx="1925056" cy="1925056"/>
          </a:xfrm>
          <a:custGeom>
            <a:rect b="b" l="l" r="r" t="t"/>
            <a:pathLst>
              <a:path extrusionOk="0" h="812800" w="812800">
                <a:moveTo>
                  <a:pt x="0" y="0"/>
                </a:moveTo>
                <a:lnTo>
                  <a:pt x="812800" y="0"/>
                </a:lnTo>
                <a:lnTo>
                  <a:pt x="812800" y="812800"/>
                </a:lnTo>
                <a:lnTo>
                  <a:pt x="0" y="812800"/>
                </a:lnTo>
                <a:close/>
              </a:path>
            </a:pathLst>
          </a:custGeom>
          <a:blipFill rotWithShape="1">
            <a:blip r:embed="rId7">
              <a:alphaModFix/>
            </a:blip>
            <a:stretch>
              <a:fillRect b="-46005" l="-8495" r="-5817" t="-25573"/>
            </a:stretch>
          </a:blipFill>
          <a:ln cap="sq" cmpd="sng" w="104775">
            <a:solidFill>
              <a:srgbClr val="FFFFFF"/>
            </a:solidFill>
            <a:prstDash val="solid"/>
            <a:miter lim="8000"/>
            <a:headEnd len="sm" w="sm" type="none"/>
            <a:tailEnd len="sm" w="sm" type="none"/>
          </a:ln>
        </p:spPr>
      </p:sp>
      <p:grpSp>
        <p:nvGrpSpPr>
          <p:cNvPr id="159" name="Google Shape;159;p26"/>
          <p:cNvGrpSpPr/>
          <p:nvPr/>
        </p:nvGrpSpPr>
        <p:grpSpPr>
          <a:xfrm rot="2296705">
            <a:off x="8388618" y="3510466"/>
            <a:ext cx="1037283" cy="2258378"/>
            <a:chOff x="0" y="-38100"/>
            <a:chExt cx="546388" cy="1189598"/>
          </a:xfrm>
        </p:grpSpPr>
        <p:sp>
          <p:nvSpPr>
            <p:cNvPr id="160" name="Google Shape;160;p26"/>
            <p:cNvSpPr/>
            <p:nvPr/>
          </p:nvSpPr>
          <p:spPr>
            <a:xfrm>
              <a:off x="0" y="0"/>
              <a:ext cx="546388" cy="1151498"/>
            </a:xfrm>
            <a:custGeom>
              <a:rect b="b" l="l" r="r" t="t"/>
              <a:pathLst>
                <a:path extrusionOk="0" h="1151498" w="546388">
                  <a:moveTo>
                    <a:pt x="0" y="0"/>
                  </a:moveTo>
                  <a:lnTo>
                    <a:pt x="546388" y="0"/>
                  </a:lnTo>
                  <a:lnTo>
                    <a:pt x="546388" y="1151498"/>
                  </a:lnTo>
                  <a:lnTo>
                    <a:pt x="0" y="1151498"/>
                  </a:lnTo>
                  <a:close/>
                </a:path>
              </a:pathLst>
            </a:custGeom>
            <a:solidFill>
              <a:srgbClr val="6BB04E"/>
            </a:solidFill>
            <a:ln>
              <a:noFill/>
            </a:ln>
          </p:spPr>
        </p:sp>
        <p:sp>
          <p:nvSpPr>
            <p:cNvPr id="161" name="Google Shape;161;p26"/>
            <p:cNvSpPr txBox="1"/>
            <p:nvPr/>
          </p:nvSpPr>
          <p:spPr>
            <a:xfrm>
              <a:off x="0" y="-38100"/>
              <a:ext cx="546388" cy="118959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62" name="Google Shape;162;p26"/>
          <p:cNvSpPr txBox="1"/>
          <p:nvPr/>
        </p:nvSpPr>
        <p:spPr>
          <a:xfrm>
            <a:off x="2453272" y="786545"/>
            <a:ext cx="4237458" cy="279718"/>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i="0" lang="en" sz="1800" u="none" cap="none" strike="noStrike">
                <a:solidFill>
                  <a:srgbClr val="000000"/>
                </a:solidFill>
                <a:latin typeface="Inter"/>
                <a:ea typeface="Inter"/>
                <a:cs typeface="Inter"/>
                <a:sym typeface="Inter"/>
              </a:rPr>
              <a:t>GAMMA TEAM</a:t>
            </a:r>
            <a:endParaRPr sz="700"/>
          </a:p>
        </p:txBody>
      </p:sp>
      <p:sp>
        <p:nvSpPr>
          <p:cNvPr id="163" name="Google Shape;163;p26"/>
          <p:cNvSpPr txBox="1"/>
          <p:nvPr/>
        </p:nvSpPr>
        <p:spPr>
          <a:xfrm>
            <a:off x="1033704" y="3958145"/>
            <a:ext cx="1986236" cy="260983"/>
          </a:xfrm>
          <a:prstGeom prst="rect">
            <a:avLst/>
          </a:prstGeom>
          <a:noFill/>
          <a:ln>
            <a:noFill/>
          </a:ln>
        </p:spPr>
        <p:txBody>
          <a:bodyPr anchorCtr="0" anchor="t" bIns="0" lIns="0" spcFirstLastPara="1" rIns="0" wrap="square" tIns="0">
            <a:spAutoFit/>
          </a:bodyPr>
          <a:lstStyle/>
          <a:p>
            <a:pPr indent="0" lvl="0" marL="0" marR="0" rtl="0" algn="ctr">
              <a:lnSpc>
                <a:spcPct val="127002"/>
              </a:lnSpc>
              <a:spcBef>
                <a:spcPts val="0"/>
              </a:spcBef>
              <a:spcAft>
                <a:spcPts val="0"/>
              </a:spcAft>
              <a:buNone/>
            </a:pPr>
            <a:r>
              <a:rPr b="1" i="0" lang="en" sz="1600" u="none" cap="none" strike="noStrike">
                <a:solidFill>
                  <a:srgbClr val="257004"/>
                </a:solidFill>
                <a:latin typeface="Inter"/>
                <a:ea typeface="Inter"/>
                <a:cs typeface="Inter"/>
                <a:sym typeface="Inter"/>
              </a:rPr>
              <a:t>Audia Khairunnisa</a:t>
            </a:r>
            <a:endParaRPr sz="700"/>
          </a:p>
        </p:txBody>
      </p:sp>
      <p:sp>
        <p:nvSpPr>
          <p:cNvPr id="164" name="Google Shape;164;p26"/>
          <p:cNvSpPr txBox="1"/>
          <p:nvPr/>
        </p:nvSpPr>
        <p:spPr>
          <a:xfrm>
            <a:off x="6165448" y="3958145"/>
            <a:ext cx="1986236" cy="260983"/>
          </a:xfrm>
          <a:prstGeom prst="rect">
            <a:avLst/>
          </a:prstGeom>
          <a:noFill/>
          <a:ln>
            <a:noFill/>
          </a:ln>
        </p:spPr>
        <p:txBody>
          <a:bodyPr anchorCtr="0" anchor="t" bIns="0" lIns="0" spcFirstLastPara="1" rIns="0" wrap="square" tIns="0">
            <a:spAutoFit/>
          </a:bodyPr>
          <a:lstStyle/>
          <a:p>
            <a:pPr indent="0" lvl="0" marL="0" marR="0" rtl="0" algn="ctr">
              <a:lnSpc>
                <a:spcPct val="127002"/>
              </a:lnSpc>
              <a:spcBef>
                <a:spcPts val="0"/>
              </a:spcBef>
              <a:spcAft>
                <a:spcPts val="0"/>
              </a:spcAft>
              <a:buNone/>
            </a:pPr>
            <a:r>
              <a:rPr b="1" i="0" lang="en" sz="1600" u="none" cap="none" strike="noStrike">
                <a:solidFill>
                  <a:srgbClr val="257004"/>
                </a:solidFill>
                <a:latin typeface="Inter"/>
                <a:ea typeface="Inter"/>
                <a:cs typeface="Inter"/>
                <a:sym typeface="Inter"/>
              </a:rPr>
              <a:t>Nabila Saniaputri</a:t>
            </a:r>
            <a:endParaRPr sz="700"/>
          </a:p>
        </p:txBody>
      </p:sp>
      <p:sp>
        <p:nvSpPr>
          <p:cNvPr id="165" name="Google Shape;165;p26"/>
          <p:cNvSpPr txBox="1"/>
          <p:nvPr/>
        </p:nvSpPr>
        <p:spPr>
          <a:xfrm>
            <a:off x="3578882" y="3958145"/>
            <a:ext cx="1986236" cy="260983"/>
          </a:xfrm>
          <a:prstGeom prst="rect">
            <a:avLst/>
          </a:prstGeom>
          <a:noFill/>
          <a:ln>
            <a:noFill/>
          </a:ln>
        </p:spPr>
        <p:txBody>
          <a:bodyPr anchorCtr="0" anchor="t" bIns="0" lIns="0" spcFirstLastPara="1" rIns="0" wrap="square" tIns="0">
            <a:spAutoFit/>
          </a:bodyPr>
          <a:lstStyle/>
          <a:p>
            <a:pPr indent="0" lvl="0" marL="0" marR="0" rtl="0" algn="ctr">
              <a:lnSpc>
                <a:spcPct val="127002"/>
              </a:lnSpc>
              <a:spcBef>
                <a:spcPts val="0"/>
              </a:spcBef>
              <a:spcAft>
                <a:spcPts val="0"/>
              </a:spcAft>
              <a:buNone/>
            </a:pPr>
            <a:r>
              <a:rPr b="1" i="0" lang="en" sz="1600" u="none" cap="none" strike="noStrike">
                <a:solidFill>
                  <a:srgbClr val="257004"/>
                </a:solidFill>
                <a:latin typeface="Inter"/>
                <a:ea typeface="Inter"/>
                <a:cs typeface="Inter"/>
                <a:sym typeface="Inter"/>
              </a:rPr>
              <a:t>Relita Manurung</a:t>
            </a:r>
            <a:endParaRPr sz="700"/>
          </a:p>
        </p:txBody>
      </p:sp>
      <p:cxnSp>
        <p:nvCxnSpPr>
          <p:cNvPr id="166" name="Google Shape;166;p26"/>
          <p:cNvCxnSpPr/>
          <p:nvPr/>
        </p:nvCxnSpPr>
        <p:spPr>
          <a:xfrm flipH="1">
            <a:off x="8207746" y="3810011"/>
            <a:ext cx="1354221" cy="1716068"/>
          </a:xfrm>
          <a:prstGeom prst="straightConnector1">
            <a:avLst/>
          </a:prstGeom>
          <a:noFill/>
          <a:ln cap="flat" cmpd="sng" w="57150">
            <a:solidFill>
              <a:srgbClr val="FFFFFF"/>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9E9E9"/>
            </a:gs>
            <a:gs pos="100000">
              <a:srgbClr val="FFFFFF"/>
            </a:gs>
          </a:gsLst>
          <a:lin ang="5400000" scaled="0"/>
        </a:gradFill>
      </p:bgPr>
    </p:bg>
    <p:spTree>
      <p:nvGrpSpPr>
        <p:cNvPr id="663" name="Shape 663"/>
        <p:cNvGrpSpPr/>
        <p:nvPr/>
      </p:nvGrpSpPr>
      <p:grpSpPr>
        <a:xfrm>
          <a:off x="0" y="0"/>
          <a:ext cx="0" cy="0"/>
          <a:chOff x="0" y="0"/>
          <a:chExt cx="0" cy="0"/>
        </a:xfrm>
      </p:grpSpPr>
      <p:grpSp>
        <p:nvGrpSpPr>
          <p:cNvPr id="664" name="Google Shape;664;p44"/>
          <p:cNvGrpSpPr/>
          <p:nvPr/>
        </p:nvGrpSpPr>
        <p:grpSpPr>
          <a:xfrm>
            <a:off x="-1567083" y="-734814"/>
            <a:ext cx="4162867" cy="3234511"/>
            <a:chOff x="0" y="0"/>
            <a:chExt cx="740613" cy="575450"/>
          </a:xfrm>
        </p:grpSpPr>
        <p:sp>
          <p:nvSpPr>
            <p:cNvPr id="665" name="Google Shape;665;p44"/>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666" name="Google Shape;666;p44"/>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667" name="Google Shape;667;p44"/>
          <p:cNvGrpSpPr/>
          <p:nvPr/>
        </p:nvGrpSpPr>
        <p:grpSpPr>
          <a:xfrm>
            <a:off x="8131233" y="26798"/>
            <a:ext cx="996835" cy="774532"/>
            <a:chOff x="0" y="0"/>
            <a:chExt cx="740613" cy="575450"/>
          </a:xfrm>
        </p:grpSpPr>
        <p:sp>
          <p:nvSpPr>
            <p:cNvPr id="668" name="Google Shape;668;p44"/>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6BB04E"/>
            </a:solidFill>
            <a:ln>
              <a:noFill/>
            </a:ln>
          </p:spPr>
        </p:sp>
        <p:sp>
          <p:nvSpPr>
            <p:cNvPr id="669" name="Google Shape;669;p44"/>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670" name="Google Shape;670;p44"/>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pic>
        <p:nvPicPr>
          <p:cNvPr id="671" name="Google Shape;671;p44"/>
          <p:cNvPicPr preferRelativeResize="0"/>
          <p:nvPr/>
        </p:nvPicPr>
        <p:blipFill rotWithShape="1">
          <a:blip r:embed="rId4">
            <a:alphaModFix/>
          </a:blip>
          <a:srcRect b="0" l="0" r="0" t="0"/>
          <a:stretch/>
        </p:blipFill>
        <p:spPr>
          <a:xfrm>
            <a:off x="6179992" y="999007"/>
            <a:ext cx="2882025" cy="3499402"/>
          </a:xfrm>
          <a:prstGeom prst="rect">
            <a:avLst/>
          </a:prstGeom>
          <a:noFill/>
          <a:ln>
            <a:noFill/>
          </a:ln>
        </p:spPr>
      </p:pic>
      <p:sp>
        <p:nvSpPr>
          <p:cNvPr id="672" name="Google Shape;672;p44"/>
          <p:cNvSpPr/>
          <p:nvPr/>
        </p:nvSpPr>
        <p:spPr>
          <a:xfrm>
            <a:off x="2877179" y="2228496"/>
            <a:ext cx="3389642" cy="821732"/>
          </a:xfrm>
          <a:custGeom>
            <a:rect b="b" l="l" r="r" t="t"/>
            <a:pathLst>
              <a:path extrusionOk="0" h="1643463" w="6779283">
                <a:moveTo>
                  <a:pt x="0" y="0"/>
                </a:moveTo>
                <a:lnTo>
                  <a:pt x="6779284" y="0"/>
                </a:lnTo>
                <a:lnTo>
                  <a:pt x="6779284" y="1643463"/>
                </a:lnTo>
                <a:lnTo>
                  <a:pt x="0" y="1643463"/>
                </a:lnTo>
                <a:lnTo>
                  <a:pt x="0" y="0"/>
                </a:lnTo>
                <a:close/>
              </a:path>
            </a:pathLst>
          </a:custGeom>
          <a:blipFill rotWithShape="1">
            <a:blip r:embed="rId5">
              <a:alphaModFix/>
            </a:blip>
            <a:stretch>
              <a:fillRect b="0" l="0" r="0" t="0"/>
            </a:stretch>
          </a:blipFill>
          <a:ln cap="sq" cmpd="sng" w="38100">
            <a:solidFill>
              <a:srgbClr val="257004"/>
            </a:solidFill>
            <a:prstDash val="solid"/>
            <a:miter lim="8000"/>
            <a:headEnd len="sm" w="sm" type="none"/>
            <a:tailEnd len="sm" w="sm" type="none"/>
          </a:ln>
        </p:spPr>
      </p:sp>
      <p:grpSp>
        <p:nvGrpSpPr>
          <p:cNvPr id="673" name="Google Shape;673;p44"/>
          <p:cNvGrpSpPr/>
          <p:nvPr/>
        </p:nvGrpSpPr>
        <p:grpSpPr>
          <a:xfrm>
            <a:off x="2877179" y="2377017"/>
            <a:ext cx="3389642" cy="242147"/>
            <a:chOff x="0" y="-38100"/>
            <a:chExt cx="1785490" cy="127551"/>
          </a:xfrm>
        </p:grpSpPr>
        <p:sp>
          <p:nvSpPr>
            <p:cNvPr id="674" name="Google Shape;674;p44"/>
            <p:cNvSpPr/>
            <p:nvPr/>
          </p:nvSpPr>
          <p:spPr>
            <a:xfrm>
              <a:off x="0" y="0"/>
              <a:ext cx="1785490" cy="89451"/>
            </a:xfrm>
            <a:custGeom>
              <a:rect b="b" l="l" r="r" t="t"/>
              <a:pathLst>
                <a:path extrusionOk="0" h="89451" w="1785490">
                  <a:moveTo>
                    <a:pt x="31976" y="0"/>
                  </a:moveTo>
                  <a:lnTo>
                    <a:pt x="1753514" y="0"/>
                  </a:lnTo>
                  <a:cubicBezTo>
                    <a:pt x="1771174" y="0"/>
                    <a:pt x="1785490" y="14316"/>
                    <a:pt x="1785490" y="31976"/>
                  </a:cubicBezTo>
                  <a:lnTo>
                    <a:pt x="1785490" y="57475"/>
                  </a:lnTo>
                  <a:cubicBezTo>
                    <a:pt x="1785490" y="65955"/>
                    <a:pt x="1782121" y="74089"/>
                    <a:pt x="1776125" y="80085"/>
                  </a:cubicBezTo>
                  <a:cubicBezTo>
                    <a:pt x="1770128" y="86082"/>
                    <a:pt x="1761995" y="89451"/>
                    <a:pt x="1753514" y="89451"/>
                  </a:cubicBezTo>
                  <a:lnTo>
                    <a:pt x="31976" y="89451"/>
                  </a:lnTo>
                  <a:cubicBezTo>
                    <a:pt x="23495" y="89451"/>
                    <a:pt x="15362" y="86082"/>
                    <a:pt x="9366" y="80085"/>
                  </a:cubicBezTo>
                  <a:cubicBezTo>
                    <a:pt x="3369" y="74089"/>
                    <a:pt x="0" y="65955"/>
                    <a:pt x="0" y="57475"/>
                  </a:cubicBezTo>
                  <a:lnTo>
                    <a:pt x="0" y="31976"/>
                  </a:lnTo>
                  <a:cubicBezTo>
                    <a:pt x="0" y="23495"/>
                    <a:pt x="3369" y="15362"/>
                    <a:pt x="9366" y="9366"/>
                  </a:cubicBezTo>
                  <a:cubicBezTo>
                    <a:pt x="15362" y="3369"/>
                    <a:pt x="23495" y="0"/>
                    <a:pt x="31976" y="0"/>
                  </a:cubicBezTo>
                  <a:close/>
                </a:path>
              </a:pathLst>
            </a:custGeom>
            <a:solidFill>
              <a:srgbClr val="000000">
                <a:alpha val="0"/>
              </a:srgbClr>
            </a:solidFill>
            <a:ln cap="rnd" cmpd="sng" w="38100">
              <a:solidFill>
                <a:srgbClr val="FF0000"/>
              </a:solidFill>
              <a:prstDash val="lg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5" name="Google Shape;675;p44"/>
            <p:cNvSpPr txBox="1"/>
            <p:nvPr/>
          </p:nvSpPr>
          <p:spPr>
            <a:xfrm>
              <a:off x="0" y="-38100"/>
              <a:ext cx="1785490" cy="12755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676" name="Google Shape;676;p44"/>
          <p:cNvGrpSpPr/>
          <p:nvPr/>
        </p:nvGrpSpPr>
        <p:grpSpPr>
          <a:xfrm>
            <a:off x="2220260" y="2977897"/>
            <a:ext cx="569862" cy="327056"/>
            <a:chOff x="0" y="-38100"/>
            <a:chExt cx="300174" cy="172276"/>
          </a:xfrm>
        </p:grpSpPr>
        <p:sp>
          <p:nvSpPr>
            <p:cNvPr id="677" name="Google Shape;677;p44"/>
            <p:cNvSpPr/>
            <p:nvPr/>
          </p:nvSpPr>
          <p:spPr>
            <a:xfrm>
              <a:off x="0" y="0"/>
              <a:ext cx="300174" cy="134176"/>
            </a:xfrm>
            <a:custGeom>
              <a:rect b="b" l="l" r="r" t="t"/>
              <a:pathLst>
                <a:path extrusionOk="0" h="134176" w="300174">
                  <a:moveTo>
                    <a:pt x="67088" y="0"/>
                  </a:moveTo>
                  <a:lnTo>
                    <a:pt x="233086" y="0"/>
                  </a:lnTo>
                  <a:cubicBezTo>
                    <a:pt x="250879" y="0"/>
                    <a:pt x="267943" y="7068"/>
                    <a:pt x="280524" y="19650"/>
                  </a:cubicBezTo>
                  <a:cubicBezTo>
                    <a:pt x="293106" y="32231"/>
                    <a:pt x="300174" y="49295"/>
                    <a:pt x="300174" y="67088"/>
                  </a:cubicBezTo>
                  <a:lnTo>
                    <a:pt x="300174" y="67088"/>
                  </a:lnTo>
                  <a:cubicBezTo>
                    <a:pt x="300174" y="104140"/>
                    <a:pt x="270138" y="134176"/>
                    <a:pt x="233086" y="134176"/>
                  </a:cubicBezTo>
                  <a:lnTo>
                    <a:pt x="67088" y="134176"/>
                  </a:lnTo>
                  <a:cubicBezTo>
                    <a:pt x="49295" y="134176"/>
                    <a:pt x="32231" y="127108"/>
                    <a:pt x="19650" y="114527"/>
                  </a:cubicBezTo>
                  <a:cubicBezTo>
                    <a:pt x="7068" y="101945"/>
                    <a:pt x="0" y="84881"/>
                    <a:pt x="0" y="67088"/>
                  </a:cubicBezTo>
                  <a:lnTo>
                    <a:pt x="0" y="67088"/>
                  </a:lnTo>
                  <a:cubicBezTo>
                    <a:pt x="0" y="49295"/>
                    <a:pt x="7068" y="32231"/>
                    <a:pt x="19650" y="19650"/>
                  </a:cubicBezTo>
                  <a:cubicBezTo>
                    <a:pt x="32231" y="7068"/>
                    <a:pt x="49295" y="0"/>
                    <a:pt x="67088" y="0"/>
                  </a:cubicBezTo>
                  <a:close/>
                </a:path>
              </a:pathLst>
            </a:custGeom>
            <a:solidFill>
              <a:srgbClr val="000000">
                <a:alpha val="0"/>
              </a:srgbClr>
            </a:solidFill>
            <a:ln cap="rnd" cmpd="sng" w="38100">
              <a:solidFill>
                <a:srgbClr val="FF0000"/>
              </a:solidFill>
              <a:prstDash val="lg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8" name="Google Shape;678;p44"/>
            <p:cNvSpPr txBox="1"/>
            <p:nvPr/>
          </p:nvSpPr>
          <p:spPr>
            <a:xfrm>
              <a:off x="0" y="-38100"/>
              <a:ext cx="300174" cy="172276"/>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pic>
        <p:nvPicPr>
          <p:cNvPr id="679" name="Google Shape;679;p44"/>
          <p:cNvPicPr preferRelativeResize="0"/>
          <p:nvPr/>
        </p:nvPicPr>
        <p:blipFill rotWithShape="1">
          <a:blip r:embed="rId6">
            <a:alphaModFix/>
          </a:blip>
          <a:srcRect b="0" l="0" r="0" t="0"/>
          <a:stretch/>
        </p:blipFill>
        <p:spPr>
          <a:xfrm>
            <a:off x="-42135" y="1490371"/>
            <a:ext cx="2959102" cy="2516675"/>
          </a:xfrm>
          <a:prstGeom prst="rect">
            <a:avLst/>
          </a:prstGeom>
          <a:noFill/>
          <a:ln>
            <a:noFill/>
          </a:ln>
        </p:spPr>
      </p:pic>
      <p:grpSp>
        <p:nvGrpSpPr>
          <p:cNvPr id="680" name="Google Shape;680;p44"/>
          <p:cNvGrpSpPr/>
          <p:nvPr/>
        </p:nvGrpSpPr>
        <p:grpSpPr>
          <a:xfrm>
            <a:off x="6808313" y="1728893"/>
            <a:ext cx="693521" cy="2477900"/>
            <a:chOff x="0" y="-38100"/>
            <a:chExt cx="477219" cy="1705071"/>
          </a:xfrm>
        </p:grpSpPr>
        <p:sp>
          <p:nvSpPr>
            <p:cNvPr id="681" name="Google Shape;681;p44"/>
            <p:cNvSpPr/>
            <p:nvPr/>
          </p:nvSpPr>
          <p:spPr>
            <a:xfrm>
              <a:off x="0" y="0"/>
              <a:ext cx="477219" cy="1666971"/>
            </a:xfrm>
            <a:custGeom>
              <a:rect b="b" l="l" r="r" t="t"/>
              <a:pathLst>
                <a:path extrusionOk="0" h="1666971" w="477219">
                  <a:moveTo>
                    <a:pt x="156285" y="0"/>
                  </a:moveTo>
                  <a:lnTo>
                    <a:pt x="320935" y="0"/>
                  </a:lnTo>
                  <a:cubicBezTo>
                    <a:pt x="362384" y="0"/>
                    <a:pt x="402136" y="16466"/>
                    <a:pt x="431445" y="45775"/>
                  </a:cubicBezTo>
                  <a:cubicBezTo>
                    <a:pt x="460754" y="75084"/>
                    <a:pt x="477219" y="114836"/>
                    <a:pt x="477219" y="156285"/>
                  </a:cubicBezTo>
                  <a:lnTo>
                    <a:pt x="477219" y="1510686"/>
                  </a:lnTo>
                  <a:cubicBezTo>
                    <a:pt x="477219" y="1596999"/>
                    <a:pt x="407248" y="1666971"/>
                    <a:pt x="320935" y="1666971"/>
                  </a:cubicBezTo>
                  <a:lnTo>
                    <a:pt x="156285" y="1666971"/>
                  </a:lnTo>
                  <a:cubicBezTo>
                    <a:pt x="114836" y="1666971"/>
                    <a:pt x="75084" y="1650505"/>
                    <a:pt x="45775" y="1621196"/>
                  </a:cubicBezTo>
                  <a:cubicBezTo>
                    <a:pt x="16466" y="1591887"/>
                    <a:pt x="0" y="1552135"/>
                    <a:pt x="0" y="1510686"/>
                  </a:cubicBezTo>
                  <a:lnTo>
                    <a:pt x="0" y="156285"/>
                  </a:lnTo>
                  <a:cubicBezTo>
                    <a:pt x="0" y="114836"/>
                    <a:pt x="16466" y="75084"/>
                    <a:pt x="45775" y="45775"/>
                  </a:cubicBezTo>
                  <a:cubicBezTo>
                    <a:pt x="75084" y="16466"/>
                    <a:pt x="114836" y="0"/>
                    <a:pt x="156285" y="0"/>
                  </a:cubicBezTo>
                  <a:close/>
                </a:path>
              </a:pathLst>
            </a:custGeom>
            <a:solidFill>
              <a:srgbClr val="000000">
                <a:alpha val="0"/>
              </a:srgbClr>
            </a:solidFill>
            <a:ln cap="rnd" cmpd="sng" w="38100">
              <a:solidFill>
                <a:srgbClr val="FF0000"/>
              </a:solidFill>
              <a:prstDash val="lg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82" name="Google Shape;682;p44"/>
            <p:cNvSpPr txBox="1"/>
            <p:nvPr/>
          </p:nvSpPr>
          <p:spPr>
            <a:xfrm>
              <a:off x="0" y="-38100"/>
              <a:ext cx="477219" cy="170507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683" name="Google Shape;683;p44"/>
          <p:cNvSpPr/>
          <p:nvPr/>
        </p:nvSpPr>
        <p:spPr>
          <a:xfrm>
            <a:off x="0" y="4367983"/>
            <a:ext cx="2553141" cy="775517"/>
          </a:xfrm>
          <a:custGeom>
            <a:rect b="b" l="l" r="r" t="t"/>
            <a:pathLst>
              <a:path extrusionOk="0" h="1551033" w="5106281">
                <a:moveTo>
                  <a:pt x="0" y="0"/>
                </a:moveTo>
                <a:lnTo>
                  <a:pt x="5106281" y="0"/>
                </a:lnTo>
                <a:lnTo>
                  <a:pt x="5106281" y="1551033"/>
                </a:lnTo>
                <a:lnTo>
                  <a:pt x="0" y="1551033"/>
                </a:lnTo>
                <a:lnTo>
                  <a:pt x="0" y="0"/>
                </a:lnTo>
                <a:close/>
              </a:path>
            </a:pathLst>
          </a:custGeom>
          <a:blipFill rotWithShape="1">
            <a:blip r:embed="rId7">
              <a:alphaModFix/>
            </a:blip>
            <a:stretch>
              <a:fillRect b="0" l="0" r="0" t="0"/>
            </a:stretch>
          </a:blipFill>
          <a:ln>
            <a:noFill/>
          </a:ln>
        </p:spPr>
      </p:sp>
      <p:sp>
        <p:nvSpPr>
          <p:cNvPr id="684" name="Google Shape;684;p44"/>
          <p:cNvSpPr txBox="1"/>
          <p:nvPr/>
        </p:nvSpPr>
        <p:spPr>
          <a:xfrm>
            <a:off x="1499987" y="513834"/>
            <a:ext cx="6144027" cy="560705"/>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lang="en" sz="1800">
                <a:solidFill>
                  <a:srgbClr val="000000"/>
                </a:solidFill>
                <a:latin typeface="Inter"/>
                <a:ea typeface="Inter"/>
                <a:cs typeface="Inter"/>
                <a:sym typeface="Inter"/>
              </a:rPr>
              <a:t>Berdasarkan marital status sebesar 59.4% nasabah sudah menikah</a:t>
            </a:r>
            <a:endParaRPr sz="700"/>
          </a:p>
        </p:txBody>
      </p:sp>
      <p:sp>
        <p:nvSpPr>
          <p:cNvPr id="685" name="Google Shape;685;p44"/>
          <p:cNvSpPr txBox="1"/>
          <p:nvPr/>
        </p:nvSpPr>
        <p:spPr>
          <a:xfrm>
            <a:off x="1034758" y="2734421"/>
            <a:ext cx="805316" cy="239078"/>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lang="en" sz="1500">
                <a:solidFill>
                  <a:srgbClr val="000000"/>
                </a:solidFill>
                <a:latin typeface="Inter"/>
                <a:ea typeface="Inter"/>
                <a:cs typeface="Inter"/>
                <a:sym typeface="Inter"/>
              </a:rPr>
              <a:t>36658</a:t>
            </a:r>
            <a:endParaRPr sz="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9E9E9"/>
            </a:gs>
            <a:gs pos="100000">
              <a:srgbClr val="FFFFFF"/>
            </a:gs>
          </a:gsLst>
          <a:lin ang="5400000" scaled="0"/>
        </a:gradFill>
      </p:bgPr>
    </p:bg>
    <p:spTree>
      <p:nvGrpSpPr>
        <p:cNvPr id="689" name="Shape 689"/>
        <p:cNvGrpSpPr/>
        <p:nvPr/>
      </p:nvGrpSpPr>
      <p:grpSpPr>
        <a:xfrm>
          <a:off x="0" y="0"/>
          <a:ext cx="0" cy="0"/>
          <a:chOff x="0" y="0"/>
          <a:chExt cx="0" cy="0"/>
        </a:xfrm>
      </p:grpSpPr>
      <p:grpSp>
        <p:nvGrpSpPr>
          <p:cNvPr id="690" name="Google Shape;690;p45"/>
          <p:cNvGrpSpPr/>
          <p:nvPr/>
        </p:nvGrpSpPr>
        <p:grpSpPr>
          <a:xfrm>
            <a:off x="-1567083" y="-734814"/>
            <a:ext cx="4162867" cy="3234511"/>
            <a:chOff x="0" y="0"/>
            <a:chExt cx="740613" cy="575450"/>
          </a:xfrm>
        </p:grpSpPr>
        <p:sp>
          <p:nvSpPr>
            <p:cNvPr id="691" name="Google Shape;691;p45"/>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692" name="Google Shape;692;p45"/>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693" name="Google Shape;693;p45"/>
          <p:cNvGrpSpPr/>
          <p:nvPr/>
        </p:nvGrpSpPr>
        <p:grpSpPr>
          <a:xfrm>
            <a:off x="8131233" y="26798"/>
            <a:ext cx="996835" cy="774532"/>
            <a:chOff x="0" y="0"/>
            <a:chExt cx="740613" cy="575450"/>
          </a:xfrm>
        </p:grpSpPr>
        <p:sp>
          <p:nvSpPr>
            <p:cNvPr id="694" name="Google Shape;694;p45"/>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6BB04E"/>
            </a:solidFill>
            <a:ln>
              <a:noFill/>
            </a:ln>
          </p:spPr>
        </p:sp>
        <p:sp>
          <p:nvSpPr>
            <p:cNvPr id="695" name="Google Shape;695;p45"/>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696" name="Google Shape;696;p45"/>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pic>
        <p:nvPicPr>
          <p:cNvPr id="697" name="Google Shape;697;p45"/>
          <p:cNvPicPr preferRelativeResize="0"/>
          <p:nvPr/>
        </p:nvPicPr>
        <p:blipFill rotWithShape="1">
          <a:blip r:embed="rId4">
            <a:alphaModFix/>
          </a:blip>
          <a:srcRect b="0" l="0" r="0" t="0"/>
          <a:stretch/>
        </p:blipFill>
        <p:spPr>
          <a:xfrm>
            <a:off x="6252124" y="1289144"/>
            <a:ext cx="2856824" cy="4062571"/>
          </a:xfrm>
          <a:prstGeom prst="rect">
            <a:avLst/>
          </a:prstGeom>
          <a:noFill/>
          <a:ln>
            <a:noFill/>
          </a:ln>
        </p:spPr>
      </p:pic>
      <p:sp>
        <p:nvSpPr>
          <p:cNvPr id="698" name="Google Shape;698;p45"/>
          <p:cNvSpPr/>
          <p:nvPr/>
        </p:nvSpPr>
        <p:spPr>
          <a:xfrm>
            <a:off x="2905271" y="2254111"/>
            <a:ext cx="3333460" cy="1314335"/>
          </a:xfrm>
          <a:custGeom>
            <a:rect b="b" l="l" r="r" t="t"/>
            <a:pathLst>
              <a:path extrusionOk="0" h="2628671" w="6666919">
                <a:moveTo>
                  <a:pt x="0" y="0"/>
                </a:moveTo>
                <a:lnTo>
                  <a:pt x="6666918" y="0"/>
                </a:lnTo>
                <a:lnTo>
                  <a:pt x="6666918" y="2628670"/>
                </a:lnTo>
                <a:lnTo>
                  <a:pt x="0" y="2628670"/>
                </a:lnTo>
                <a:lnTo>
                  <a:pt x="0" y="0"/>
                </a:lnTo>
                <a:close/>
              </a:path>
            </a:pathLst>
          </a:custGeom>
          <a:blipFill rotWithShape="1">
            <a:blip r:embed="rId5">
              <a:alphaModFix/>
            </a:blip>
            <a:stretch>
              <a:fillRect b="0" l="0" r="0" t="0"/>
            </a:stretch>
          </a:blipFill>
          <a:ln cap="sq" cmpd="sng" w="38100">
            <a:solidFill>
              <a:srgbClr val="257004"/>
            </a:solidFill>
            <a:prstDash val="solid"/>
            <a:miter lim="8000"/>
            <a:headEnd len="sm" w="sm" type="none"/>
            <a:tailEnd len="sm" w="sm" type="none"/>
          </a:ln>
        </p:spPr>
      </p:sp>
      <p:grpSp>
        <p:nvGrpSpPr>
          <p:cNvPr id="699" name="Google Shape;699;p45"/>
          <p:cNvGrpSpPr/>
          <p:nvPr/>
        </p:nvGrpSpPr>
        <p:grpSpPr>
          <a:xfrm>
            <a:off x="2905271" y="2361508"/>
            <a:ext cx="3334864" cy="242147"/>
            <a:chOff x="0" y="-38100"/>
            <a:chExt cx="1756636" cy="127551"/>
          </a:xfrm>
        </p:grpSpPr>
        <p:sp>
          <p:nvSpPr>
            <p:cNvPr id="700" name="Google Shape;700;p45"/>
            <p:cNvSpPr/>
            <p:nvPr/>
          </p:nvSpPr>
          <p:spPr>
            <a:xfrm>
              <a:off x="0" y="0"/>
              <a:ext cx="1756636" cy="89451"/>
            </a:xfrm>
            <a:custGeom>
              <a:rect b="b" l="l" r="r" t="t"/>
              <a:pathLst>
                <a:path extrusionOk="0" h="89451" w="1756636">
                  <a:moveTo>
                    <a:pt x="32501" y="0"/>
                  </a:moveTo>
                  <a:lnTo>
                    <a:pt x="1724135" y="0"/>
                  </a:lnTo>
                  <a:cubicBezTo>
                    <a:pt x="1742085" y="0"/>
                    <a:pt x="1756636" y="14551"/>
                    <a:pt x="1756636" y="32501"/>
                  </a:cubicBezTo>
                  <a:lnTo>
                    <a:pt x="1756636" y="56950"/>
                  </a:lnTo>
                  <a:cubicBezTo>
                    <a:pt x="1756636" y="65570"/>
                    <a:pt x="1753212" y="73836"/>
                    <a:pt x="1747116" y="79931"/>
                  </a:cubicBezTo>
                  <a:cubicBezTo>
                    <a:pt x="1741021" y="86027"/>
                    <a:pt x="1732755" y="89451"/>
                    <a:pt x="1724135" y="89451"/>
                  </a:cubicBezTo>
                  <a:lnTo>
                    <a:pt x="32501" y="89451"/>
                  </a:lnTo>
                  <a:cubicBezTo>
                    <a:pt x="23881" y="89451"/>
                    <a:pt x="15615" y="86027"/>
                    <a:pt x="9519" y="79931"/>
                  </a:cubicBezTo>
                  <a:cubicBezTo>
                    <a:pt x="3424" y="73836"/>
                    <a:pt x="0" y="65570"/>
                    <a:pt x="0" y="56950"/>
                  </a:cubicBezTo>
                  <a:lnTo>
                    <a:pt x="0" y="32501"/>
                  </a:lnTo>
                  <a:cubicBezTo>
                    <a:pt x="0" y="23881"/>
                    <a:pt x="3424" y="15615"/>
                    <a:pt x="9519" y="9519"/>
                  </a:cubicBezTo>
                  <a:cubicBezTo>
                    <a:pt x="15615" y="3424"/>
                    <a:pt x="23881" y="0"/>
                    <a:pt x="32501" y="0"/>
                  </a:cubicBezTo>
                  <a:close/>
                </a:path>
              </a:pathLst>
            </a:custGeom>
            <a:solidFill>
              <a:srgbClr val="000000">
                <a:alpha val="0"/>
              </a:srgbClr>
            </a:solidFill>
            <a:ln cap="rnd" cmpd="sng" w="38100">
              <a:solidFill>
                <a:srgbClr val="FF0000"/>
              </a:solidFill>
              <a:prstDash val="lg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1" name="Google Shape;701;p45"/>
            <p:cNvSpPr txBox="1"/>
            <p:nvPr/>
          </p:nvSpPr>
          <p:spPr>
            <a:xfrm>
              <a:off x="0" y="-38100"/>
              <a:ext cx="1756636" cy="12755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702" name="Google Shape;702;p45"/>
          <p:cNvGrpSpPr/>
          <p:nvPr/>
        </p:nvGrpSpPr>
        <p:grpSpPr>
          <a:xfrm>
            <a:off x="25580" y="2011963"/>
            <a:ext cx="855628" cy="421875"/>
            <a:chOff x="0" y="-38100"/>
            <a:chExt cx="450701" cy="222222"/>
          </a:xfrm>
        </p:grpSpPr>
        <p:sp>
          <p:nvSpPr>
            <p:cNvPr id="703" name="Google Shape;703;p45"/>
            <p:cNvSpPr/>
            <p:nvPr/>
          </p:nvSpPr>
          <p:spPr>
            <a:xfrm>
              <a:off x="0" y="0"/>
              <a:ext cx="450701" cy="184122"/>
            </a:xfrm>
            <a:custGeom>
              <a:rect b="b" l="l" r="r" t="t"/>
              <a:pathLst>
                <a:path extrusionOk="0" h="184122" w="450701">
                  <a:moveTo>
                    <a:pt x="92061" y="0"/>
                  </a:moveTo>
                  <a:lnTo>
                    <a:pt x="358640" y="0"/>
                  </a:lnTo>
                  <a:cubicBezTo>
                    <a:pt x="383056" y="0"/>
                    <a:pt x="406472" y="9699"/>
                    <a:pt x="423737" y="26964"/>
                  </a:cubicBezTo>
                  <a:cubicBezTo>
                    <a:pt x="441002" y="44229"/>
                    <a:pt x="450701" y="67645"/>
                    <a:pt x="450701" y="92061"/>
                  </a:cubicBezTo>
                  <a:lnTo>
                    <a:pt x="450701" y="92061"/>
                  </a:lnTo>
                  <a:cubicBezTo>
                    <a:pt x="450701" y="116477"/>
                    <a:pt x="441002" y="139893"/>
                    <a:pt x="423737" y="157158"/>
                  </a:cubicBezTo>
                  <a:cubicBezTo>
                    <a:pt x="406472" y="174423"/>
                    <a:pt x="383056" y="184122"/>
                    <a:pt x="358640" y="184122"/>
                  </a:cubicBezTo>
                  <a:lnTo>
                    <a:pt x="92061" y="184122"/>
                  </a:lnTo>
                  <a:cubicBezTo>
                    <a:pt x="67645" y="184122"/>
                    <a:pt x="44229" y="174423"/>
                    <a:pt x="26964" y="157158"/>
                  </a:cubicBezTo>
                  <a:cubicBezTo>
                    <a:pt x="9699" y="139893"/>
                    <a:pt x="0" y="116477"/>
                    <a:pt x="0" y="92061"/>
                  </a:cubicBezTo>
                  <a:lnTo>
                    <a:pt x="0" y="92061"/>
                  </a:lnTo>
                  <a:cubicBezTo>
                    <a:pt x="0" y="67645"/>
                    <a:pt x="9699" y="44229"/>
                    <a:pt x="26964" y="26964"/>
                  </a:cubicBezTo>
                  <a:cubicBezTo>
                    <a:pt x="44229" y="9699"/>
                    <a:pt x="67645" y="0"/>
                    <a:pt x="92061" y="0"/>
                  </a:cubicBezTo>
                  <a:close/>
                </a:path>
              </a:pathLst>
            </a:custGeom>
            <a:solidFill>
              <a:srgbClr val="000000">
                <a:alpha val="0"/>
              </a:srgbClr>
            </a:solidFill>
            <a:ln cap="rnd" cmpd="sng" w="38100">
              <a:solidFill>
                <a:srgbClr val="FF0000"/>
              </a:solidFill>
              <a:prstDash val="lg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4" name="Google Shape;704;p45"/>
            <p:cNvSpPr txBox="1"/>
            <p:nvPr/>
          </p:nvSpPr>
          <p:spPr>
            <a:xfrm>
              <a:off x="0" y="-38100"/>
              <a:ext cx="450701" cy="22222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pic>
        <p:nvPicPr>
          <p:cNvPr id="705" name="Google Shape;705;p45"/>
          <p:cNvPicPr preferRelativeResize="0"/>
          <p:nvPr/>
        </p:nvPicPr>
        <p:blipFill rotWithShape="1">
          <a:blip r:embed="rId6">
            <a:alphaModFix/>
          </a:blip>
          <a:srcRect b="0" l="0" r="0" t="0"/>
          <a:stretch/>
        </p:blipFill>
        <p:spPr>
          <a:xfrm>
            <a:off x="-213704" y="1546206"/>
            <a:ext cx="3371873" cy="2814213"/>
          </a:xfrm>
          <a:prstGeom prst="rect">
            <a:avLst/>
          </a:prstGeom>
          <a:noFill/>
          <a:ln>
            <a:noFill/>
          </a:ln>
        </p:spPr>
      </p:pic>
      <p:grpSp>
        <p:nvGrpSpPr>
          <p:cNvPr id="706" name="Google Shape;706;p45"/>
          <p:cNvGrpSpPr/>
          <p:nvPr/>
        </p:nvGrpSpPr>
        <p:grpSpPr>
          <a:xfrm>
            <a:off x="8225173" y="1790877"/>
            <a:ext cx="317562" cy="2543278"/>
            <a:chOff x="0" y="-38100"/>
            <a:chExt cx="218518" cy="1750058"/>
          </a:xfrm>
        </p:grpSpPr>
        <p:sp>
          <p:nvSpPr>
            <p:cNvPr id="707" name="Google Shape;707;p45"/>
            <p:cNvSpPr/>
            <p:nvPr/>
          </p:nvSpPr>
          <p:spPr>
            <a:xfrm>
              <a:off x="0" y="0"/>
              <a:ext cx="218518" cy="1711958"/>
            </a:xfrm>
            <a:custGeom>
              <a:rect b="b" l="l" r="r" t="t"/>
              <a:pathLst>
                <a:path extrusionOk="0" h="1711958" w="218518">
                  <a:moveTo>
                    <a:pt x="109259" y="0"/>
                  </a:moveTo>
                  <a:lnTo>
                    <a:pt x="109259" y="0"/>
                  </a:lnTo>
                  <a:cubicBezTo>
                    <a:pt x="138236" y="0"/>
                    <a:pt x="166026" y="11511"/>
                    <a:pt x="186516" y="32001"/>
                  </a:cubicBezTo>
                  <a:cubicBezTo>
                    <a:pt x="207006" y="52491"/>
                    <a:pt x="218518" y="80282"/>
                    <a:pt x="218518" y="109259"/>
                  </a:cubicBezTo>
                  <a:lnTo>
                    <a:pt x="218518" y="1602699"/>
                  </a:lnTo>
                  <a:cubicBezTo>
                    <a:pt x="218518" y="1631677"/>
                    <a:pt x="207006" y="1659467"/>
                    <a:pt x="186516" y="1679957"/>
                  </a:cubicBezTo>
                  <a:cubicBezTo>
                    <a:pt x="166026" y="1700447"/>
                    <a:pt x="138236" y="1711958"/>
                    <a:pt x="109259" y="1711958"/>
                  </a:cubicBezTo>
                  <a:lnTo>
                    <a:pt x="109259" y="1711958"/>
                  </a:lnTo>
                  <a:cubicBezTo>
                    <a:pt x="80282" y="1711958"/>
                    <a:pt x="52491" y="1700447"/>
                    <a:pt x="32001" y="1679957"/>
                  </a:cubicBezTo>
                  <a:cubicBezTo>
                    <a:pt x="11511" y="1659467"/>
                    <a:pt x="0" y="1631677"/>
                    <a:pt x="0" y="1602699"/>
                  </a:cubicBezTo>
                  <a:lnTo>
                    <a:pt x="0" y="109259"/>
                  </a:lnTo>
                  <a:cubicBezTo>
                    <a:pt x="0" y="80282"/>
                    <a:pt x="11511" y="52491"/>
                    <a:pt x="32001" y="32001"/>
                  </a:cubicBezTo>
                  <a:cubicBezTo>
                    <a:pt x="52491" y="11511"/>
                    <a:pt x="80282" y="0"/>
                    <a:pt x="109259" y="0"/>
                  </a:cubicBezTo>
                  <a:close/>
                </a:path>
              </a:pathLst>
            </a:custGeom>
            <a:solidFill>
              <a:srgbClr val="000000">
                <a:alpha val="0"/>
              </a:srgbClr>
            </a:solidFill>
            <a:ln cap="rnd" cmpd="sng" w="38100">
              <a:solidFill>
                <a:srgbClr val="FF0000"/>
              </a:solidFill>
              <a:prstDash val="lg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8" name="Google Shape;708;p45"/>
            <p:cNvSpPr txBox="1"/>
            <p:nvPr/>
          </p:nvSpPr>
          <p:spPr>
            <a:xfrm>
              <a:off x="0" y="-38100"/>
              <a:ext cx="218518" cy="175005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709" name="Google Shape;709;p45"/>
          <p:cNvGrpSpPr/>
          <p:nvPr/>
        </p:nvGrpSpPr>
        <p:grpSpPr>
          <a:xfrm>
            <a:off x="2905271" y="3342288"/>
            <a:ext cx="3334798" cy="242143"/>
            <a:chOff x="0" y="-38100"/>
            <a:chExt cx="1756636" cy="127551"/>
          </a:xfrm>
        </p:grpSpPr>
        <p:sp>
          <p:nvSpPr>
            <p:cNvPr id="710" name="Google Shape;710;p45"/>
            <p:cNvSpPr/>
            <p:nvPr/>
          </p:nvSpPr>
          <p:spPr>
            <a:xfrm>
              <a:off x="0" y="0"/>
              <a:ext cx="1756636" cy="89451"/>
            </a:xfrm>
            <a:custGeom>
              <a:rect b="b" l="l" r="r" t="t"/>
              <a:pathLst>
                <a:path extrusionOk="0" h="89451" w="1756636">
                  <a:moveTo>
                    <a:pt x="32501" y="0"/>
                  </a:moveTo>
                  <a:lnTo>
                    <a:pt x="1724135" y="0"/>
                  </a:lnTo>
                  <a:cubicBezTo>
                    <a:pt x="1742085" y="0"/>
                    <a:pt x="1756636" y="14551"/>
                    <a:pt x="1756636" y="32501"/>
                  </a:cubicBezTo>
                  <a:lnTo>
                    <a:pt x="1756636" y="56950"/>
                  </a:lnTo>
                  <a:cubicBezTo>
                    <a:pt x="1756636" y="65570"/>
                    <a:pt x="1753212" y="73836"/>
                    <a:pt x="1747116" y="79931"/>
                  </a:cubicBezTo>
                  <a:cubicBezTo>
                    <a:pt x="1741021" y="86027"/>
                    <a:pt x="1732755" y="89451"/>
                    <a:pt x="1724135" y="89451"/>
                  </a:cubicBezTo>
                  <a:lnTo>
                    <a:pt x="32501" y="89451"/>
                  </a:lnTo>
                  <a:cubicBezTo>
                    <a:pt x="23881" y="89451"/>
                    <a:pt x="15615" y="86027"/>
                    <a:pt x="9519" y="79931"/>
                  </a:cubicBezTo>
                  <a:cubicBezTo>
                    <a:pt x="3424" y="73836"/>
                    <a:pt x="0" y="65570"/>
                    <a:pt x="0" y="56950"/>
                  </a:cubicBezTo>
                  <a:lnTo>
                    <a:pt x="0" y="32501"/>
                  </a:lnTo>
                  <a:cubicBezTo>
                    <a:pt x="0" y="23881"/>
                    <a:pt x="3424" y="15615"/>
                    <a:pt x="9519" y="9519"/>
                  </a:cubicBezTo>
                  <a:cubicBezTo>
                    <a:pt x="15615" y="3424"/>
                    <a:pt x="23881" y="0"/>
                    <a:pt x="32501" y="0"/>
                  </a:cubicBezTo>
                  <a:close/>
                </a:path>
              </a:pathLst>
            </a:custGeom>
            <a:solidFill>
              <a:srgbClr val="000000">
                <a:alpha val="0"/>
              </a:srgbClr>
            </a:solidFill>
            <a:ln cap="rnd" cmpd="sng" w="38100">
              <a:solidFill>
                <a:srgbClr val="FF0000"/>
              </a:solidFill>
              <a:prstDash val="lg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1" name="Google Shape;711;p45"/>
            <p:cNvSpPr txBox="1"/>
            <p:nvPr/>
          </p:nvSpPr>
          <p:spPr>
            <a:xfrm>
              <a:off x="0" y="-38100"/>
              <a:ext cx="1756636" cy="12755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712" name="Google Shape;712;p45"/>
          <p:cNvSpPr/>
          <p:nvPr/>
        </p:nvSpPr>
        <p:spPr>
          <a:xfrm>
            <a:off x="0" y="4162251"/>
            <a:ext cx="1083709" cy="981249"/>
          </a:xfrm>
          <a:custGeom>
            <a:rect b="b" l="l" r="r" t="t"/>
            <a:pathLst>
              <a:path extrusionOk="0" h="1962498" w="2167417">
                <a:moveTo>
                  <a:pt x="0" y="0"/>
                </a:moveTo>
                <a:lnTo>
                  <a:pt x="2167417" y="0"/>
                </a:lnTo>
                <a:lnTo>
                  <a:pt x="2167417" y="1962498"/>
                </a:lnTo>
                <a:lnTo>
                  <a:pt x="0" y="1962498"/>
                </a:lnTo>
                <a:lnTo>
                  <a:pt x="0" y="0"/>
                </a:lnTo>
                <a:close/>
              </a:path>
            </a:pathLst>
          </a:custGeom>
          <a:blipFill rotWithShape="1">
            <a:blip r:embed="rId7">
              <a:alphaModFix/>
            </a:blip>
            <a:stretch>
              <a:fillRect b="0" l="0" r="0" t="0"/>
            </a:stretch>
          </a:blipFill>
          <a:ln>
            <a:noFill/>
          </a:ln>
        </p:spPr>
      </p:sp>
      <p:sp>
        <p:nvSpPr>
          <p:cNvPr id="713" name="Google Shape;713;p45"/>
          <p:cNvSpPr txBox="1"/>
          <p:nvPr/>
        </p:nvSpPr>
        <p:spPr>
          <a:xfrm>
            <a:off x="348611" y="290239"/>
            <a:ext cx="8280900" cy="13326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lang="en" sz="1800">
                <a:solidFill>
                  <a:srgbClr val="000000"/>
                </a:solidFill>
                <a:latin typeface="Inter"/>
                <a:ea typeface="Inter"/>
                <a:cs typeface="Inter"/>
                <a:sym typeface="Inter"/>
              </a:rPr>
              <a:t>Nasabah didominasi oleh nasabah lulusan perguruan tinggi (31.</a:t>
            </a:r>
            <a:r>
              <a:rPr b="1" lang="en" sz="1800">
                <a:latin typeface="Inter"/>
                <a:ea typeface="Inter"/>
                <a:cs typeface="Inter"/>
                <a:sym typeface="Inter"/>
              </a:rPr>
              <a:t>9</a:t>
            </a:r>
            <a:r>
              <a:rPr b="1" lang="en" sz="1800">
                <a:solidFill>
                  <a:srgbClr val="000000"/>
                </a:solidFill>
                <a:latin typeface="Inter"/>
                <a:ea typeface="Inter"/>
                <a:cs typeface="Inter"/>
                <a:sym typeface="Inter"/>
              </a:rPr>
              <a:t>%)</a:t>
            </a:r>
            <a:r>
              <a:rPr b="1" lang="en" sz="1800">
                <a:latin typeface="Inter"/>
                <a:ea typeface="Inter"/>
                <a:cs typeface="Inter"/>
                <a:sym typeface="Inter"/>
              </a:rPr>
              <a:t> </a:t>
            </a:r>
            <a:r>
              <a:rPr b="1" lang="en" sz="1800">
                <a:solidFill>
                  <a:srgbClr val="000000"/>
                </a:solidFill>
                <a:latin typeface="Inter"/>
                <a:ea typeface="Inter"/>
                <a:cs typeface="Inter"/>
                <a:sym typeface="Inter"/>
              </a:rPr>
              <a:t>namun conver</a:t>
            </a:r>
            <a:r>
              <a:rPr b="1" lang="en" sz="1800">
                <a:latin typeface="Inter"/>
                <a:ea typeface="Inter"/>
                <a:cs typeface="Inter"/>
                <a:sym typeface="Inter"/>
              </a:rPr>
              <a:t>s</a:t>
            </a:r>
            <a:r>
              <a:rPr b="1" lang="en" sz="1800">
                <a:solidFill>
                  <a:srgbClr val="000000"/>
                </a:solidFill>
                <a:latin typeface="Inter"/>
                <a:ea typeface="Inter"/>
                <a:cs typeface="Inter"/>
                <a:sym typeface="Inter"/>
              </a:rPr>
              <a:t>ion rate tertinggi ada pada nasabah yang tidak bersekolah, sebesar 25%. Menunjukan kurang </a:t>
            </a:r>
            <a:r>
              <a:rPr b="1" lang="en" sz="1800">
                <a:latin typeface="Inter"/>
                <a:ea typeface="Inter"/>
                <a:cs typeface="Inter"/>
                <a:sym typeface="Inter"/>
              </a:rPr>
              <a:t>relevannya</a:t>
            </a:r>
            <a:r>
              <a:rPr b="1" lang="en" sz="1800">
                <a:solidFill>
                  <a:srgbClr val="000000"/>
                </a:solidFill>
                <a:latin typeface="Inter"/>
                <a:ea typeface="Inter"/>
                <a:cs typeface="Inter"/>
                <a:sym typeface="Inter"/>
              </a:rPr>
              <a:t> strategi yang dibuat dengan </a:t>
            </a:r>
            <a:r>
              <a:rPr b="1" lang="en" sz="1800">
                <a:latin typeface="Inter"/>
                <a:ea typeface="Inter"/>
                <a:cs typeface="Inter"/>
                <a:sym typeface="Inter"/>
              </a:rPr>
              <a:t>mayoritas</a:t>
            </a:r>
            <a:r>
              <a:rPr b="1" lang="en" sz="1800">
                <a:solidFill>
                  <a:srgbClr val="000000"/>
                </a:solidFill>
                <a:latin typeface="Inter"/>
                <a:ea typeface="Inter"/>
                <a:cs typeface="Inter"/>
                <a:sym typeface="Inter"/>
              </a:rPr>
              <a:t> nasabah yang dihubungi berdasarkan pendidikan </a:t>
            </a:r>
            <a:r>
              <a:rPr b="1" lang="en" sz="1800">
                <a:latin typeface="Inter"/>
                <a:ea typeface="Inter"/>
                <a:cs typeface="Inter"/>
                <a:sym typeface="Inter"/>
              </a:rPr>
              <a:t>akhir</a:t>
            </a:r>
            <a:endParaRPr sz="700"/>
          </a:p>
        </p:txBody>
      </p:sp>
      <p:sp>
        <p:nvSpPr>
          <p:cNvPr id="714" name="Google Shape;714;p45"/>
          <p:cNvSpPr txBox="1"/>
          <p:nvPr/>
        </p:nvSpPr>
        <p:spPr>
          <a:xfrm>
            <a:off x="1169979" y="2826631"/>
            <a:ext cx="805316" cy="239078"/>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lang="en" sz="1500">
                <a:solidFill>
                  <a:srgbClr val="000000"/>
                </a:solidFill>
                <a:latin typeface="Inter"/>
                <a:ea typeface="Inter"/>
                <a:cs typeface="Inter"/>
                <a:sym typeface="Inter"/>
              </a:rPr>
              <a:t>36658</a:t>
            </a:r>
            <a:endParaRPr sz="7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5400000" scaled="0"/>
        </a:gradFill>
      </p:bgPr>
    </p:bg>
    <p:spTree>
      <p:nvGrpSpPr>
        <p:cNvPr id="718" name="Shape 718"/>
        <p:cNvGrpSpPr/>
        <p:nvPr/>
      </p:nvGrpSpPr>
      <p:grpSpPr>
        <a:xfrm>
          <a:off x="0" y="0"/>
          <a:ext cx="0" cy="0"/>
          <a:chOff x="0" y="0"/>
          <a:chExt cx="0" cy="0"/>
        </a:xfrm>
      </p:grpSpPr>
      <p:sp>
        <p:nvSpPr>
          <p:cNvPr id="719" name="Google Shape;719;p46"/>
          <p:cNvSpPr/>
          <p:nvPr/>
        </p:nvSpPr>
        <p:spPr>
          <a:xfrm rot="10800000">
            <a:off x="6856154" y="-1067098"/>
            <a:ext cx="3406117" cy="3406117"/>
          </a:xfrm>
          <a:custGeom>
            <a:rect b="b" l="l" r="r" t="t"/>
            <a:pathLst>
              <a:path extrusionOk="0" h="6812234" w="6812234">
                <a:moveTo>
                  <a:pt x="6812234" y="6812234"/>
                </a:moveTo>
                <a:lnTo>
                  <a:pt x="0" y="6812234"/>
                </a:lnTo>
                <a:lnTo>
                  <a:pt x="0" y="0"/>
                </a:lnTo>
                <a:lnTo>
                  <a:pt x="6812234" y="0"/>
                </a:lnTo>
                <a:lnTo>
                  <a:pt x="6812234" y="6812234"/>
                </a:lnTo>
                <a:close/>
              </a:path>
            </a:pathLst>
          </a:custGeom>
          <a:blipFill rotWithShape="1">
            <a:blip r:embed="rId3">
              <a:alphaModFix amt="3000"/>
            </a:blip>
            <a:stretch>
              <a:fillRect b="0" l="0" r="0" t="0"/>
            </a:stretch>
          </a:blipFill>
          <a:ln>
            <a:noFill/>
          </a:ln>
        </p:spPr>
      </p:sp>
      <p:sp>
        <p:nvSpPr>
          <p:cNvPr id="720" name="Google Shape;720;p46"/>
          <p:cNvSpPr/>
          <p:nvPr/>
        </p:nvSpPr>
        <p:spPr>
          <a:xfrm flipH="1" rot="10800000">
            <a:off x="-1033808" y="-1067098"/>
            <a:ext cx="3406117" cy="3406117"/>
          </a:xfrm>
          <a:custGeom>
            <a:rect b="b" l="l" r="r" t="t"/>
            <a:pathLst>
              <a:path extrusionOk="0" h="6812234" w="6812234">
                <a:moveTo>
                  <a:pt x="0" y="6812234"/>
                </a:moveTo>
                <a:lnTo>
                  <a:pt x="6812235" y="6812234"/>
                </a:lnTo>
                <a:lnTo>
                  <a:pt x="6812235" y="0"/>
                </a:lnTo>
                <a:lnTo>
                  <a:pt x="0" y="0"/>
                </a:lnTo>
                <a:lnTo>
                  <a:pt x="0" y="6812234"/>
                </a:lnTo>
                <a:close/>
              </a:path>
            </a:pathLst>
          </a:custGeom>
          <a:blipFill rotWithShape="1">
            <a:blip r:embed="rId3">
              <a:alphaModFix amt="3000"/>
            </a:blip>
            <a:stretch>
              <a:fillRect b="0" l="0" r="0" t="0"/>
            </a:stretch>
          </a:blipFill>
          <a:ln>
            <a:noFill/>
          </a:ln>
        </p:spPr>
      </p:sp>
      <p:sp>
        <p:nvSpPr>
          <p:cNvPr id="721" name="Google Shape;721;p46"/>
          <p:cNvSpPr/>
          <p:nvPr/>
        </p:nvSpPr>
        <p:spPr>
          <a:xfrm flipH="1" rot="10800000">
            <a:off x="-90368" y="-2230342"/>
            <a:ext cx="1950010" cy="4332132"/>
          </a:xfrm>
          <a:custGeom>
            <a:rect b="b" l="l" r="r" t="t"/>
            <a:pathLst>
              <a:path extrusionOk="0" h="8664264" w="3900020">
                <a:moveTo>
                  <a:pt x="0" y="8664265"/>
                </a:moveTo>
                <a:lnTo>
                  <a:pt x="3900020" y="8664265"/>
                </a:lnTo>
                <a:lnTo>
                  <a:pt x="3900020" y="0"/>
                </a:lnTo>
                <a:lnTo>
                  <a:pt x="0" y="0"/>
                </a:lnTo>
                <a:lnTo>
                  <a:pt x="0" y="8664265"/>
                </a:lnTo>
                <a:close/>
              </a:path>
            </a:pathLst>
          </a:custGeom>
          <a:blipFill rotWithShape="1">
            <a:blip r:embed="rId4">
              <a:alphaModFix/>
            </a:blip>
            <a:stretch>
              <a:fillRect b="0" l="0" r="-61618" t="0"/>
            </a:stretch>
          </a:blipFill>
          <a:ln>
            <a:noFill/>
          </a:ln>
        </p:spPr>
      </p:sp>
      <p:sp>
        <p:nvSpPr>
          <p:cNvPr id="722" name="Google Shape;722;p46"/>
          <p:cNvSpPr/>
          <p:nvPr/>
        </p:nvSpPr>
        <p:spPr>
          <a:xfrm rot="10800000">
            <a:off x="7286041" y="-2230342"/>
            <a:ext cx="1950010" cy="4332132"/>
          </a:xfrm>
          <a:custGeom>
            <a:rect b="b" l="l" r="r" t="t"/>
            <a:pathLst>
              <a:path extrusionOk="0" h="8664264" w="3900020">
                <a:moveTo>
                  <a:pt x="3900020" y="8664265"/>
                </a:moveTo>
                <a:lnTo>
                  <a:pt x="0" y="8664265"/>
                </a:lnTo>
                <a:lnTo>
                  <a:pt x="0" y="0"/>
                </a:lnTo>
                <a:lnTo>
                  <a:pt x="3900020" y="0"/>
                </a:lnTo>
                <a:lnTo>
                  <a:pt x="3900020" y="8664265"/>
                </a:lnTo>
                <a:close/>
              </a:path>
            </a:pathLst>
          </a:custGeom>
          <a:blipFill rotWithShape="1">
            <a:blip r:embed="rId4">
              <a:alphaModFix/>
            </a:blip>
            <a:stretch>
              <a:fillRect b="0" l="0" r="-61618" t="0"/>
            </a:stretch>
          </a:blipFill>
          <a:ln>
            <a:noFill/>
          </a:ln>
        </p:spPr>
      </p:sp>
      <p:sp>
        <p:nvSpPr>
          <p:cNvPr id="723" name="Google Shape;723;p46"/>
          <p:cNvSpPr/>
          <p:nvPr/>
        </p:nvSpPr>
        <p:spPr>
          <a:xfrm>
            <a:off x="1746686" y="2464270"/>
            <a:ext cx="5650630" cy="2528657"/>
          </a:xfrm>
          <a:custGeom>
            <a:rect b="b" l="l" r="r" t="t"/>
            <a:pathLst>
              <a:path extrusionOk="0" h="5057313" w="11301259">
                <a:moveTo>
                  <a:pt x="0" y="0"/>
                </a:moveTo>
                <a:lnTo>
                  <a:pt x="11301258" y="0"/>
                </a:lnTo>
                <a:lnTo>
                  <a:pt x="11301258" y="5057314"/>
                </a:lnTo>
                <a:lnTo>
                  <a:pt x="0" y="5057314"/>
                </a:lnTo>
                <a:lnTo>
                  <a:pt x="0" y="0"/>
                </a:lnTo>
                <a:close/>
              </a:path>
            </a:pathLst>
          </a:custGeom>
          <a:blipFill rotWithShape="1">
            <a:blip r:embed="rId5">
              <a:alphaModFix/>
            </a:blip>
            <a:stretch>
              <a:fillRect b="0" l="0" r="0" t="0"/>
            </a:stretch>
          </a:blipFill>
          <a:ln cap="sq" cmpd="sng" w="38100">
            <a:solidFill>
              <a:srgbClr val="257004"/>
            </a:solidFill>
            <a:prstDash val="solid"/>
            <a:miter lim="8000"/>
            <a:headEnd len="sm" w="sm" type="none"/>
            <a:tailEnd len="sm" w="sm" type="none"/>
          </a:ln>
        </p:spPr>
      </p:sp>
      <p:sp>
        <p:nvSpPr>
          <p:cNvPr id="724" name="Google Shape;724;p46"/>
          <p:cNvSpPr txBox="1"/>
          <p:nvPr/>
        </p:nvSpPr>
        <p:spPr>
          <a:xfrm>
            <a:off x="1209020" y="350105"/>
            <a:ext cx="6726000" cy="12585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lang="en" sz="1700">
                <a:solidFill>
                  <a:srgbClr val="000000"/>
                </a:solidFill>
                <a:latin typeface="Inter"/>
                <a:ea typeface="Inter"/>
                <a:cs typeface="Inter"/>
                <a:sym typeface="Inter"/>
              </a:rPr>
              <a:t>Conversion Rate terus meningkat seiring bertambahnya durasi kontak, durasi 1000-4918 </a:t>
            </a:r>
            <a:r>
              <a:rPr b="1" lang="en" sz="1700">
                <a:latin typeface="Inter"/>
                <a:ea typeface="Inter"/>
                <a:cs typeface="Inter"/>
                <a:sym typeface="Inter"/>
              </a:rPr>
              <a:t>memiliki </a:t>
            </a:r>
            <a:r>
              <a:rPr b="1" lang="en" sz="1700">
                <a:solidFill>
                  <a:srgbClr val="000000"/>
                </a:solidFill>
                <a:latin typeface="Inter"/>
                <a:ea typeface="Inter"/>
                <a:cs typeface="Inter"/>
                <a:sym typeface="Inter"/>
              </a:rPr>
              <a:t>CR 59.55%, namun berbanding terbalik dengan jumlah kontak yang dilakukan, CR dan PR terbaik ada ada pada 1-</a:t>
            </a:r>
            <a:r>
              <a:rPr b="1" lang="en" sz="1700">
                <a:latin typeface="Inter"/>
                <a:ea typeface="Inter"/>
                <a:cs typeface="Inter"/>
                <a:sym typeface="Inter"/>
              </a:rPr>
              <a:t>2</a:t>
            </a:r>
            <a:r>
              <a:rPr b="1" lang="en" sz="1700">
                <a:solidFill>
                  <a:srgbClr val="000000"/>
                </a:solidFill>
                <a:latin typeface="Inter"/>
                <a:ea typeface="Inter"/>
                <a:cs typeface="Inter"/>
                <a:sym typeface="Inter"/>
              </a:rPr>
              <a:t> kali panggilan.</a:t>
            </a:r>
            <a:endParaRPr sz="600"/>
          </a:p>
        </p:txBody>
      </p:sp>
      <p:grpSp>
        <p:nvGrpSpPr>
          <p:cNvPr id="725" name="Google Shape;725;p46"/>
          <p:cNvGrpSpPr/>
          <p:nvPr/>
        </p:nvGrpSpPr>
        <p:grpSpPr>
          <a:xfrm>
            <a:off x="2145559" y="1986094"/>
            <a:ext cx="4852885" cy="352156"/>
            <a:chOff x="0" y="-38100"/>
            <a:chExt cx="4211477" cy="305611"/>
          </a:xfrm>
        </p:grpSpPr>
        <p:sp>
          <p:nvSpPr>
            <p:cNvPr id="726" name="Google Shape;726;p46"/>
            <p:cNvSpPr/>
            <p:nvPr/>
          </p:nvSpPr>
          <p:spPr>
            <a:xfrm>
              <a:off x="0" y="0"/>
              <a:ext cx="4211477" cy="267511"/>
            </a:xfrm>
            <a:custGeom>
              <a:rect b="b" l="l" r="r" t="t"/>
              <a:pathLst>
                <a:path extrusionOk="0" h="267511" w="4211477">
                  <a:moveTo>
                    <a:pt x="40681" y="0"/>
                  </a:moveTo>
                  <a:lnTo>
                    <a:pt x="4170796" y="0"/>
                  </a:lnTo>
                  <a:cubicBezTo>
                    <a:pt x="4181585" y="0"/>
                    <a:pt x="4191933" y="4286"/>
                    <a:pt x="4199561" y="11915"/>
                  </a:cubicBezTo>
                  <a:cubicBezTo>
                    <a:pt x="4207190" y="19544"/>
                    <a:pt x="4211477" y="29892"/>
                    <a:pt x="4211477" y="40681"/>
                  </a:cubicBezTo>
                  <a:lnTo>
                    <a:pt x="4211477" y="226830"/>
                  </a:lnTo>
                  <a:cubicBezTo>
                    <a:pt x="4211477" y="237619"/>
                    <a:pt x="4207190" y="247967"/>
                    <a:pt x="4199561" y="255596"/>
                  </a:cubicBezTo>
                  <a:cubicBezTo>
                    <a:pt x="4191933" y="263225"/>
                    <a:pt x="4181585" y="267511"/>
                    <a:pt x="4170796" y="267511"/>
                  </a:cubicBezTo>
                  <a:lnTo>
                    <a:pt x="40681" y="267511"/>
                  </a:lnTo>
                  <a:cubicBezTo>
                    <a:pt x="18213" y="267511"/>
                    <a:pt x="0" y="249297"/>
                    <a:pt x="0" y="226830"/>
                  </a:cubicBezTo>
                  <a:lnTo>
                    <a:pt x="0" y="40681"/>
                  </a:lnTo>
                  <a:cubicBezTo>
                    <a:pt x="0" y="29892"/>
                    <a:pt x="4286" y="19544"/>
                    <a:pt x="11915" y="11915"/>
                  </a:cubicBezTo>
                  <a:cubicBezTo>
                    <a:pt x="19544" y="4286"/>
                    <a:pt x="29892" y="0"/>
                    <a:pt x="40681"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7" name="Google Shape;727;p46"/>
            <p:cNvSpPr txBox="1"/>
            <p:nvPr/>
          </p:nvSpPr>
          <p:spPr>
            <a:xfrm>
              <a:off x="0" y="-38100"/>
              <a:ext cx="4211477" cy="30561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728" name="Google Shape;728;p46"/>
          <p:cNvSpPr txBox="1"/>
          <p:nvPr/>
        </p:nvSpPr>
        <p:spPr>
          <a:xfrm>
            <a:off x="2145559" y="2074904"/>
            <a:ext cx="4852800" cy="169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100">
                <a:solidFill>
                  <a:srgbClr val="FFFFFF"/>
                </a:solidFill>
                <a:latin typeface="Inter"/>
                <a:ea typeface="Inter"/>
                <a:cs typeface="Inter"/>
                <a:sym typeface="Inter"/>
              </a:rPr>
              <a:t>Pengaruh durasi dan frekuensi kontak pada kesuksesan kampanye</a:t>
            </a:r>
            <a:endParaRPr sz="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9E9E9"/>
            </a:gs>
            <a:gs pos="100000">
              <a:srgbClr val="FFFFFF"/>
            </a:gs>
          </a:gsLst>
          <a:lin ang="5400000" scaled="0"/>
        </a:gradFill>
      </p:bgPr>
    </p:bg>
    <p:spTree>
      <p:nvGrpSpPr>
        <p:cNvPr id="732" name="Shape 732"/>
        <p:cNvGrpSpPr/>
        <p:nvPr/>
      </p:nvGrpSpPr>
      <p:grpSpPr>
        <a:xfrm>
          <a:off x="0" y="0"/>
          <a:ext cx="0" cy="0"/>
          <a:chOff x="0" y="0"/>
          <a:chExt cx="0" cy="0"/>
        </a:xfrm>
      </p:grpSpPr>
      <p:sp>
        <p:nvSpPr>
          <p:cNvPr id="733" name="Google Shape;733;p47"/>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grpSp>
        <p:nvGrpSpPr>
          <p:cNvPr id="734" name="Google Shape;734;p47"/>
          <p:cNvGrpSpPr/>
          <p:nvPr/>
        </p:nvGrpSpPr>
        <p:grpSpPr>
          <a:xfrm>
            <a:off x="-1779860" y="370892"/>
            <a:ext cx="4162867" cy="3234511"/>
            <a:chOff x="0" y="0"/>
            <a:chExt cx="740613" cy="575450"/>
          </a:xfrm>
        </p:grpSpPr>
        <p:sp>
          <p:nvSpPr>
            <p:cNvPr id="735" name="Google Shape;735;p47"/>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736" name="Google Shape;736;p47"/>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737" name="Google Shape;737;p47"/>
          <p:cNvGrpSpPr/>
          <p:nvPr/>
        </p:nvGrpSpPr>
        <p:grpSpPr>
          <a:xfrm>
            <a:off x="342579" y="-61364"/>
            <a:ext cx="996835" cy="774532"/>
            <a:chOff x="0" y="0"/>
            <a:chExt cx="740613" cy="575450"/>
          </a:xfrm>
        </p:grpSpPr>
        <p:sp>
          <p:nvSpPr>
            <p:cNvPr id="738" name="Google Shape;738;p47"/>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6BB04E"/>
            </a:solidFill>
            <a:ln>
              <a:noFill/>
            </a:ln>
          </p:spPr>
        </p:sp>
        <p:sp>
          <p:nvSpPr>
            <p:cNvPr id="739" name="Google Shape;739;p47"/>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740" name="Google Shape;740;p47"/>
          <p:cNvSpPr/>
          <p:nvPr/>
        </p:nvSpPr>
        <p:spPr>
          <a:xfrm>
            <a:off x="840996" y="1614608"/>
            <a:ext cx="3430956" cy="1629451"/>
          </a:xfrm>
          <a:custGeom>
            <a:rect b="b" l="l" r="r" t="t"/>
            <a:pathLst>
              <a:path extrusionOk="0" h="3258902" w="6861911">
                <a:moveTo>
                  <a:pt x="0" y="0"/>
                </a:moveTo>
                <a:lnTo>
                  <a:pt x="6861911" y="0"/>
                </a:lnTo>
                <a:lnTo>
                  <a:pt x="6861911" y="3258902"/>
                </a:lnTo>
                <a:lnTo>
                  <a:pt x="0" y="3258902"/>
                </a:lnTo>
                <a:lnTo>
                  <a:pt x="0" y="0"/>
                </a:lnTo>
                <a:close/>
              </a:path>
            </a:pathLst>
          </a:custGeom>
          <a:blipFill rotWithShape="1">
            <a:blip r:embed="rId4">
              <a:alphaModFix/>
            </a:blip>
            <a:stretch>
              <a:fillRect b="0" l="0" r="0" t="0"/>
            </a:stretch>
          </a:blipFill>
          <a:ln cap="sq" cmpd="sng" w="38100">
            <a:solidFill>
              <a:srgbClr val="257004"/>
            </a:solidFill>
            <a:prstDash val="solid"/>
            <a:miter lim="8000"/>
            <a:headEnd len="sm" w="sm" type="none"/>
            <a:tailEnd len="sm" w="sm" type="none"/>
          </a:ln>
        </p:spPr>
      </p:sp>
      <p:sp>
        <p:nvSpPr>
          <p:cNvPr id="741" name="Google Shape;741;p47"/>
          <p:cNvSpPr/>
          <p:nvPr/>
        </p:nvSpPr>
        <p:spPr>
          <a:xfrm>
            <a:off x="840996" y="3314035"/>
            <a:ext cx="3430956" cy="1678387"/>
          </a:xfrm>
          <a:custGeom>
            <a:rect b="b" l="l" r="r" t="t"/>
            <a:pathLst>
              <a:path extrusionOk="0" h="3356773" w="6861911">
                <a:moveTo>
                  <a:pt x="0" y="0"/>
                </a:moveTo>
                <a:lnTo>
                  <a:pt x="6861911" y="0"/>
                </a:lnTo>
                <a:lnTo>
                  <a:pt x="6861911" y="3356773"/>
                </a:lnTo>
                <a:lnTo>
                  <a:pt x="0" y="3356773"/>
                </a:lnTo>
                <a:lnTo>
                  <a:pt x="0" y="0"/>
                </a:lnTo>
                <a:close/>
              </a:path>
            </a:pathLst>
          </a:custGeom>
          <a:blipFill rotWithShape="1">
            <a:blip r:embed="rId5">
              <a:alphaModFix/>
            </a:blip>
            <a:stretch>
              <a:fillRect b="0" l="0" r="0" t="0"/>
            </a:stretch>
          </a:blipFill>
          <a:ln cap="sq" cmpd="sng" w="38100">
            <a:solidFill>
              <a:srgbClr val="257004"/>
            </a:solidFill>
            <a:prstDash val="solid"/>
            <a:miter lim="8000"/>
            <a:headEnd len="sm" w="sm" type="none"/>
            <a:tailEnd len="sm" w="sm" type="none"/>
          </a:ln>
        </p:spPr>
      </p:sp>
      <p:sp>
        <p:nvSpPr>
          <p:cNvPr id="742" name="Google Shape;742;p47"/>
          <p:cNvSpPr/>
          <p:nvPr/>
        </p:nvSpPr>
        <p:spPr>
          <a:xfrm>
            <a:off x="4753699" y="2575509"/>
            <a:ext cx="3359693" cy="1629451"/>
          </a:xfrm>
          <a:custGeom>
            <a:rect b="b" l="l" r="r" t="t"/>
            <a:pathLst>
              <a:path extrusionOk="0" h="3258902" w="6719385">
                <a:moveTo>
                  <a:pt x="0" y="0"/>
                </a:moveTo>
                <a:lnTo>
                  <a:pt x="6719384" y="0"/>
                </a:lnTo>
                <a:lnTo>
                  <a:pt x="6719384" y="3258901"/>
                </a:lnTo>
                <a:lnTo>
                  <a:pt x="0" y="3258901"/>
                </a:lnTo>
                <a:lnTo>
                  <a:pt x="0" y="0"/>
                </a:lnTo>
                <a:close/>
              </a:path>
            </a:pathLst>
          </a:custGeom>
          <a:blipFill rotWithShape="1">
            <a:blip r:embed="rId6">
              <a:alphaModFix/>
            </a:blip>
            <a:stretch>
              <a:fillRect b="0" l="0" r="0" t="0"/>
            </a:stretch>
          </a:blipFill>
          <a:ln cap="sq" cmpd="sng" w="38100">
            <a:solidFill>
              <a:srgbClr val="257004"/>
            </a:solidFill>
            <a:prstDash val="solid"/>
            <a:miter lim="8000"/>
            <a:headEnd len="sm" w="sm" type="none"/>
            <a:tailEnd len="sm" w="sm" type="none"/>
          </a:ln>
        </p:spPr>
      </p:sp>
      <p:sp>
        <p:nvSpPr>
          <p:cNvPr id="743" name="Google Shape;743;p47"/>
          <p:cNvSpPr txBox="1"/>
          <p:nvPr/>
        </p:nvSpPr>
        <p:spPr>
          <a:xfrm>
            <a:off x="1209020" y="207512"/>
            <a:ext cx="6726000" cy="11847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lang="en" sz="1600">
                <a:solidFill>
                  <a:srgbClr val="000000"/>
                </a:solidFill>
                <a:latin typeface="Inter"/>
                <a:ea typeface="Inter"/>
                <a:cs typeface="Inter"/>
                <a:sym typeface="Inter"/>
              </a:rPr>
              <a:t>85.68% nasabah pada kampanye kali ini belum pernah dihubungi sebelumnya. Deposan dari kampanye sebelumnya hanya terkonversi 65.23%, dan nasabah dengan konversi terbanyak adalah nasabah yang dulunya telah menerima kampanye </a:t>
            </a:r>
            <a:r>
              <a:rPr b="1" lang="en" sz="1600">
                <a:latin typeface="Inter"/>
                <a:ea typeface="Inter"/>
                <a:cs typeface="Inter"/>
                <a:sym typeface="Inter"/>
              </a:rPr>
              <a:t>3</a:t>
            </a:r>
            <a:r>
              <a:rPr b="1" lang="en" sz="1600">
                <a:solidFill>
                  <a:srgbClr val="000000"/>
                </a:solidFill>
                <a:latin typeface="Inter"/>
                <a:ea typeface="Inter"/>
                <a:cs typeface="Inter"/>
                <a:sym typeface="Inter"/>
              </a:rPr>
              <a:t> kali</a:t>
            </a:r>
            <a:endParaRPr sz="500"/>
          </a:p>
        </p:txBody>
      </p:sp>
      <p:grpSp>
        <p:nvGrpSpPr>
          <p:cNvPr id="744" name="Google Shape;744;p47"/>
          <p:cNvGrpSpPr/>
          <p:nvPr/>
        </p:nvGrpSpPr>
        <p:grpSpPr>
          <a:xfrm>
            <a:off x="4781175" y="2069699"/>
            <a:ext cx="3359799" cy="352156"/>
            <a:chOff x="0" y="-38100"/>
            <a:chExt cx="2867946" cy="305611"/>
          </a:xfrm>
        </p:grpSpPr>
        <p:sp>
          <p:nvSpPr>
            <p:cNvPr id="745" name="Google Shape;745;p47"/>
            <p:cNvSpPr/>
            <p:nvPr/>
          </p:nvSpPr>
          <p:spPr>
            <a:xfrm>
              <a:off x="0" y="0"/>
              <a:ext cx="2867946" cy="267511"/>
            </a:xfrm>
            <a:custGeom>
              <a:rect b="b" l="l" r="r" t="t"/>
              <a:pathLst>
                <a:path extrusionOk="0" h="267511" w="2867946">
                  <a:moveTo>
                    <a:pt x="59738" y="0"/>
                  </a:moveTo>
                  <a:lnTo>
                    <a:pt x="2808208" y="0"/>
                  </a:lnTo>
                  <a:cubicBezTo>
                    <a:pt x="2824051" y="0"/>
                    <a:pt x="2839246" y="6294"/>
                    <a:pt x="2850449" y="17497"/>
                  </a:cubicBezTo>
                  <a:cubicBezTo>
                    <a:pt x="2861652" y="28700"/>
                    <a:pt x="2867946" y="43895"/>
                    <a:pt x="2867946" y="59738"/>
                  </a:cubicBezTo>
                  <a:lnTo>
                    <a:pt x="2867946" y="207773"/>
                  </a:lnTo>
                  <a:cubicBezTo>
                    <a:pt x="2867946" y="223616"/>
                    <a:pt x="2861652" y="238811"/>
                    <a:pt x="2850449" y="250014"/>
                  </a:cubicBezTo>
                  <a:cubicBezTo>
                    <a:pt x="2839246" y="261217"/>
                    <a:pt x="2824051" y="267511"/>
                    <a:pt x="2808208" y="267511"/>
                  </a:cubicBezTo>
                  <a:lnTo>
                    <a:pt x="59738" y="267511"/>
                  </a:lnTo>
                  <a:cubicBezTo>
                    <a:pt x="43895" y="267511"/>
                    <a:pt x="28700" y="261217"/>
                    <a:pt x="17497" y="250014"/>
                  </a:cubicBezTo>
                  <a:cubicBezTo>
                    <a:pt x="6294" y="238811"/>
                    <a:pt x="0" y="223616"/>
                    <a:pt x="0" y="207773"/>
                  </a:cubicBezTo>
                  <a:lnTo>
                    <a:pt x="0" y="59738"/>
                  </a:lnTo>
                  <a:cubicBezTo>
                    <a:pt x="0" y="43895"/>
                    <a:pt x="6294" y="28700"/>
                    <a:pt x="17497" y="17497"/>
                  </a:cubicBezTo>
                  <a:cubicBezTo>
                    <a:pt x="28700" y="6294"/>
                    <a:pt x="43895" y="0"/>
                    <a:pt x="59738"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6" name="Google Shape;746;p47"/>
            <p:cNvSpPr txBox="1"/>
            <p:nvPr/>
          </p:nvSpPr>
          <p:spPr>
            <a:xfrm>
              <a:off x="0" y="-38100"/>
              <a:ext cx="2867946" cy="30561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747" name="Google Shape;747;p47"/>
          <p:cNvSpPr txBox="1"/>
          <p:nvPr/>
        </p:nvSpPr>
        <p:spPr>
          <a:xfrm>
            <a:off x="4628775" y="2158500"/>
            <a:ext cx="3639600" cy="184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200">
                <a:solidFill>
                  <a:srgbClr val="FFFFFF"/>
                </a:solidFill>
                <a:latin typeface="Inter"/>
                <a:ea typeface="Inter"/>
                <a:cs typeface="Inter"/>
                <a:sym typeface="Inter"/>
              </a:rPr>
              <a:t>Efek dari pengalaman kampanye sebelumnya</a:t>
            </a:r>
            <a:endParaRPr sz="700"/>
          </a:p>
        </p:txBody>
      </p:sp>
      <p:grpSp>
        <p:nvGrpSpPr>
          <p:cNvPr id="748" name="Google Shape;748;p47"/>
          <p:cNvGrpSpPr/>
          <p:nvPr/>
        </p:nvGrpSpPr>
        <p:grpSpPr>
          <a:xfrm rot="525">
            <a:off x="5573607" y="4266759"/>
            <a:ext cx="1774936" cy="218245"/>
            <a:chOff x="4206580" y="-893877"/>
            <a:chExt cx="2712311" cy="452508"/>
          </a:xfrm>
        </p:grpSpPr>
        <p:grpSp>
          <p:nvGrpSpPr>
            <p:cNvPr id="749" name="Google Shape;749;p47"/>
            <p:cNvGrpSpPr/>
            <p:nvPr/>
          </p:nvGrpSpPr>
          <p:grpSpPr>
            <a:xfrm>
              <a:off x="4224800" y="-893877"/>
              <a:ext cx="2694090" cy="452508"/>
              <a:chOff x="-893037" y="-2247575"/>
              <a:chExt cx="2338011" cy="392700"/>
            </a:xfrm>
          </p:grpSpPr>
          <p:sp>
            <p:nvSpPr>
              <p:cNvPr id="750" name="Google Shape;750;p47"/>
              <p:cNvSpPr/>
              <p:nvPr/>
            </p:nvSpPr>
            <p:spPr>
              <a:xfrm>
                <a:off x="-893037" y="-2228593"/>
                <a:ext cx="2226081" cy="354731"/>
              </a:xfrm>
              <a:custGeom>
                <a:rect b="b" l="l" r="r" t="t"/>
                <a:pathLst>
                  <a:path extrusionOk="0" h="354731" w="2226081">
                    <a:moveTo>
                      <a:pt x="76963" y="0"/>
                    </a:moveTo>
                    <a:lnTo>
                      <a:pt x="2149118" y="0"/>
                    </a:lnTo>
                    <a:cubicBezTo>
                      <a:pt x="2191623" y="0"/>
                      <a:pt x="2226081" y="34458"/>
                      <a:pt x="2226081" y="76963"/>
                    </a:cubicBezTo>
                    <a:lnTo>
                      <a:pt x="2226081" y="277768"/>
                    </a:lnTo>
                    <a:cubicBezTo>
                      <a:pt x="2226081" y="320273"/>
                      <a:pt x="2191623" y="354731"/>
                      <a:pt x="2149118" y="354731"/>
                    </a:cubicBezTo>
                    <a:lnTo>
                      <a:pt x="76963" y="354731"/>
                    </a:lnTo>
                    <a:cubicBezTo>
                      <a:pt x="34458" y="354731"/>
                      <a:pt x="0" y="320273"/>
                      <a:pt x="0" y="277768"/>
                    </a:cubicBezTo>
                    <a:lnTo>
                      <a:pt x="0" y="76963"/>
                    </a:lnTo>
                    <a:cubicBezTo>
                      <a:pt x="0" y="34458"/>
                      <a:pt x="34458" y="0"/>
                      <a:pt x="76963"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51" name="Google Shape;751;p47"/>
              <p:cNvSpPr txBox="1"/>
              <p:nvPr/>
            </p:nvSpPr>
            <p:spPr>
              <a:xfrm>
                <a:off x="-781025" y="-2247575"/>
                <a:ext cx="2226000" cy="392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752" name="Google Shape;752;p47"/>
            <p:cNvSpPr txBox="1"/>
            <p:nvPr/>
          </p:nvSpPr>
          <p:spPr>
            <a:xfrm>
              <a:off x="4206580" y="-827187"/>
              <a:ext cx="2634900" cy="319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000">
                  <a:solidFill>
                    <a:srgbClr val="FFFFFF"/>
                  </a:solidFill>
                  <a:latin typeface="Inter"/>
                  <a:ea typeface="Inter"/>
                  <a:cs typeface="Inter"/>
                  <a:sym typeface="Inter"/>
                </a:rPr>
                <a:t>P</a:t>
              </a:r>
              <a:r>
                <a:rPr b="1" lang="en" sz="1000">
                  <a:solidFill>
                    <a:srgbClr val="FFFFFF"/>
                  </a:solidFill>
                  <a:latin typeface="Inter"/>
                  <a:ea typeface="Inter"/>
                  <a:cs typeface="Inter"/>
                  <a:sym typeface="Inter"/>
                </a:rPr>
                <a:t>Outcome</a:t>
              </a:r>
              <a:r>
                <a:rPr b="1" lang="en" sz="1000">
                  <a:solidFill>
                    <a:srgbClr val="FFFFFF"/>
                  </a:solidFill>
                  <a:latin typeface="Inter"/>
                  <a:ea typeface="Inter"/>
                  <a:cs typeface="Inter"/>
                  <a:sym typeface="Inter"/>
                </a:rPr>
                <a:t> </a:t>
              </a:r>
              <a:r>
                <a:rPr b="1" lang="en" sz="1000">
                  <a:solidFill>
                    <a:srgbClr val="FFFFFF"/>
                  </a:solidFill>
                  <a:latin typeface="Inter"/>
                  <a:ea typeface="Inter"/>
                  <a:cs typeface="Inter"/>
                  <a:sym typeface="Inter"/>
                </a:rPr>
                <a:t>VS nr.client</a:t>
              </a:r>
              <a:endParaRPr sz="500"/>
            </a:p>
          </p:txBody>
        </p:sp>
      </p:grpSp>
      <p:grpSp>
        <p:nvGrpSpPr>
          <p:cNvPr id="753" name="Google Shape;753;p47"/>
          <p:cNvGrpSpPr/>
          <p:nvPr/>
        </p:nvGrpSpPr>
        <p:grpSpPr>
          <a:xfrm rot="-5400000">
            <a:off x="-109525" y="4194424"/>
            <a:ext cx="1576666" cy="218245"/>
            <a:chOff x="4206580" y="-893877"/>
            <a:chExt cx="2712311" cy="452508"/>
          </a:xfrm>
        </p:grpSpPr>
        <p:grpSp>
          <p:nvGrpSpPr>
            <p:cNvPr id="754" name="Google Shape;754;p47"/>
            <p:cNvGrpSpPr/>
            <p:nvPr/>
          </p:nvGrpSpPr>
          <p:grpSpPr>
            <a:xfrm>
              <a:off x="4224800" y="-893877"/>
              <a:ext cx="2694090" cy="452508"/>
              <a:chOff x="-893037" y="-2247575"/>
              <a:chExt cx="2338011" cy="392700"/>
            </a:xfrm>
          </p:grpSpPr>
          <p:sp>
            <p:nvSpPr>
              <p:cNvPr id="755" name="Google Shape;755;p47"/>
              <p:cNvSpPr/>
              <p:nvPr/>
            </p:nvSpPr>
            <p:spPr>
              <a:xfrm>
                <a:off x="-893037" y="-2228593"/>
                <a:ext cx="2226081" cy="354731"/>
              </a:xfrm>
              <a:custGeom>
                <a:rect b="b" l="l" r="r" t="t"/>
                <a:pathLst>
                  <a:path extrusionOk="0" h="354731" w="2226081">
                    <a:moveTo>
                      <a:pt x="76963" y="0"/>
                    </a:moveTo>
                    <a:lnTo>
                      <a:pt x="2149118" y="0"/>
                    </a:lnTo>
                    <a:cubicBezTo>
                      <a:pt x="2191623" y="0"/>
                      <a:pt x="2226081" y="34458"/>
                      <a:pt x="2226081" y="76963"/>
                    </a:cubicBezTo>
                    <a:lnTo>
                      <a:pt x="2226081" y="277768"/>
                    </a:lnTo>
                    <a:cubicBezTo>
                      <a:pt x="2226081" y="320273"/>
                      <a:pt x="2191623" y="354731"/>
                      <a:pt x="2149118" y="354731"/>
                    </a:cubicBezTo>
                    <a:lnTo>
                      <a:pt x="76963" y="354731"/>
                    </a:lnTo>
                    <a:cubicBezTo>
                      <a:pt x="34458" y="354731"/>
                      <a:pt x="0" y="320273"/>
                      <a:pt x="0" y="277768"/>
                    </a:cubicBezTo>
                    <a:lnTo>
                      <a:pt x="0" y="76963"/>
                    </a:lnTo>
                    <a:cubicBezTo>
                      <a:pt x="0" y="34458"/>
                      <a:pt x="34458" y="0"/>
                      <a:pt x="76963"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56" name="Google Shape;756;p47"/>
              <p:cNvSpPr txBox="1"/>
              <p:nvPr/>
            </p:nvSpPr>
            <p:spPr>
              <a:xfrm>
                <a:off x="-781025" y="-2247575"/>
                <a:ext cx="2226000" cy="392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757" name="Google Shape;757;p47"/>
            <p:cNvSpPr txBox="1"/>
            <p:nvPr/>
          </p:nvSpPr>
          <p:spPr>
            <a:xfrm>
              <a:off x="4206580" y="-827187"/>
              <a:ext cx="2634900" cy="319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000">
                  <a:solidFill>
                    <a:srgbClr val="FFFFFF"/>
                  </a:solidFill>
                  <a:latin typeface="Inter"/>
                  <a:ea typeface="Inter"/>
                  <a:cs typeface="Inter"/>
                  <a:sym typeface="Inter"/>
                </a:rPr>
                <a:t>previous</a:t>
              </a:r>
              <a:r>
                <a:rPr b="1" lang="en" sz="1000">
                  <a:solidFill>
                    <a:srgbClr val="FFFFFF"/>
                  </a:solidFill>
                  <a:latin typeface="Inter"/>
                  <a:ea typeface="Inter"/>
                  <a:cs typeface="Inter"/>
                  <a:sym typeface="Inter"/>
                </a:rPr>
                <a:t> VS nr.client</a:t>
              </a:r>
              <a:endParaRPr sz="500"/>
            </a:p>
          </p:txBody>
        </p:sp>
      </p:grpSp>
      <p:grpSp>
        <p:nvGrpSpPr>
          <p:cNvPr id="758" name="Google Shape;758;p47"/>
          <p:cNvGrpSpPr/>
          <p:nvPr/>
        </p:nvGrpSpPr>
        <p:grpSpPr>
          <a:xfrm rot="-5400000">
            <a:off x="-75621" y="2320202"/>
            <a:ext cx="1508858" cy="218245"/>
            <a:chOff x="4206580" y="-893877"/>
            <a:chExt cx="2712311" cy="452508"/>
          </a:xfrm>
        </p:grpSpPr>
        <p:grpSp>
          <p:nvGrpSpPr>
            <p:cNvPr id="759" name="Google Shape;759;p47"/>
            <p:cNvGrpSpPr/>
            <p:nvPr/>
          </p:nvGrpSpPr>
          <p:grpSpPr>
            <a:xfrm>
              <a:off x="4224800" y="-893877"/>
              <a:ext cx="2694090" cy="452508"/>
              <a:chOff x="-893037" y="-2247575"/>
              <a:chExt cx="2338011" cy="392700"/>
            </a:xfrm>
          </p:grpSpPr>
          <p:sp>
            <p:nvSpPr>
              <p:cNvPr id="760" name="Google Shape;760;p47"/>
              <p:cNvSpPr/>
              <p:nvPr/>
            </p:nvSpPr>
            <p:spPr>
              <a:xfrm>
                <a:off x="-893037" y="-2228593"/>
                <a:ext cx="2226081" cy="354731"/>
              </a:xfrm>
              <a:custGeom>
                <a:rect b="b" l="l" r="r" t="t"/>
                <a:pathLst>
                  <a:path extrusionOk="0" h="354731" w="2226081">
                    <a:moveTo>
                      <a:pt x="76963" y="0"/>
                    </a:moveTo>
                    <a:lnTo>
                      <a:pt x="2149118" y="0"/>
                    </a:lnTo>
                    <a:cubicBezTo>
                      <a:pt x="2191623" y="0"/>
                      <a:pt x="2226081" y="34458"/>
                      <a:pt x="2226081" y="76963"/>
                    </a:cubicBezTo>
                    <a:lnTo>
                      <a:pt x="2226081" y="277768"/>
                    </a:lnTo>
                    <a:cubicBezTo>
                      <a:pt x="2226081" y="320273"/>
                      <a:pt x="2191623" y="354731"/>
                      <a:pt x="2149118" y="354731"/>
                    </a:cubicBezTo>
                    <a:lnTo>
                      <a:pt x="76963" y="354731"/>
                    </a:lnTo>
                    <a:cubicBezTo>
                      <a:pt x="34458" y="354731"/>
                      <a:pt x="0" y="320273"/>
                      <a:pt x="0" y="277768"/>
                    </a:cubicBezTo>
                    <a:lnTo>
                      <a:pt x="0" y="76963"/>
                    </a:lnTo>
                    <a:cubicBezTo>
                      <a:pt x="0" y="34458"/>
                      <a:pt x="34458" y="0"/>
                      <a:pt x="76963"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61" name="Google Shape;761;p47"/>
              <p:cNvSpPr txBox="1"/>
              <p:nvPr/>
            </p:nvSpPr>
            <p:spPr>
              <a:xfrm>
                <a:off x="-781025" y="-2247575"/>
                <a:ext cx="2226000" cy="392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762" name="Google Shape;762;p47"/>
            <p:cNvSpPr txBox="1"/>
            <p:nvPr/>
          </p:nvSpPr>
          <p:spPr>
            <a:xfrm>
              <a:off x="4206580" y="-827187"/>
              <a:ext cx="2634900" cy="319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000">
                  <a:solidFill>
                    <a:srgbClr val="FFFFFF"/>
                  </a:solidFill>
                  <a:latin typeface="Inter"/>
                  <a:ea typeface="Inter"/>
                  <a:cs typeface="Inter"/>
                  <a:sym typeface="Inter"/>
                </a:rPr>
                <a:t>pdays</a:t>
              </a:r>
              <a:r>
                <a:rPr b="1" lang="en" sz="1000">
                  <a:solidFill>
                    <a:srgbClr val="FFFFFF"/>
                  </a:solidFill>
                  <a:latin typeface="Inter"/>
                  <a:ea typeface="Inter"/>
                  <a:cs typeface="Inter"/>
                  <a:sym typeface="Inter"/>
                </a:rPr>
                <a:t>VS nr.client</a:t>
              </a:r>
              <a:endParaRPr sz="500"/>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9E9E9"/>
            </a:gs>
            <a:gs pos="100000">
              <a:srgbClr val="FFFFFF"/>
            </a:gs>
          </a:gsLst>
          <a:lin ang="5400000" scaled="0"/>
        </a:gradFill>
      </p:bgPr>
    </p:bg>
    <p:spTree>
      <p:nvGrpSpPr>
        <p:cNvPr id="766" name="Shape 766"/>
        <p:cNvGrpSpPr/>
        <p:nvPr/>
      </p:nvGrpSpPr>
      <p:grpSpPr>
        <a:xfrm>
          <a:off x="0" y="0"/>
          <a:ext cx="0" cy="0"/>
          <a:chOff x="0" y="0"/>
          <a:chExt cx="0" cy="0"/>
        </a:xfrm>
      </p:grpSpPr>
      <p:grpSp>
        <p:nvGrpSpPr>
          <p:cNvPr id="767" name="Google Shape;767;p48"/>
          <p:cNvGrpSpPr/>
          <p:nvPr/>
        </p:nvGrpSpPr>
        <p:grpSpPr>
          <a:xfrm>
            <a:off x="-1567083" y="-734814"/>
            <a:ext cx="4162867" cy="3234511"/>
            <a:chOff x="0" y="0"/>
            <a:chExt cx="740613" cy="575450"/>
          </a:xfrm>
        </p:grpSpPr>
        <p:sp>
          <p:nvSpPr>
            <p:cNvPr id="768" name="Google Shape;768;p48"/>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769" name="Google Shape;769;p48"/>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770" name="Google Shape;770;p48"/>
          <p:cNvGrpSpPr/>
          <p:nvPr/>
        </p:nvGrpSpPr>
        <p:grpSpPr>
          <a:xfrm>
            <a:off x="8131233" y="26798"/>
            <a:ext cx="996835" cy="774532"/>
            <a:chOff x="0" y="0"/>
            <a:chExt cx="740613" cy="575450"/>
          </a:xfrm>
        </p:grpSpPr>
        <p:sp>
          <p:nvSpPr>
            <p:cNvPr id="771" name="Google Shape;771;p48"/>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6BB04E"/>
            </a:solidFill>
            <a:ln>
              <a:noFill/>
            </a:ln>
          </p:spPr>
        </p:sp>
        <p:sp>
          <p:nvSpPr>
            <p:cNvPr id="772" name="Google Shape;772;p48"/>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773" name="Google Shape;773;p48"/>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sp>
        <p:nvSpPr>
          <p:cNvPr id="774" name="Google Shape;774;p48"/>
          <p:cNvSpPr/>
          <p:nvPr/>
        </p:nvSpPr>
        <p:spPr>
          <a:xfrm>
            <a:off x="0" y="4436925"/>
            <a:ext cx="2286000" cy="706575"/>
          </a:xfrm>
          <a:custGeom>
            <a:rect b="b" l="l" r="r" t="t"/>
            <a:pathLst>
              <a:path extrusionOk="0" h="1551033" w="5106281">
                <a:moveTo>
                  <a:pt x="0" y="0"/>
                </a:moveTo>
                <a:lnTo>
                  <a:pt x="5106281" y="0"/>
                </a:lnTo>
                <a:lnTo>
                  <a:pt x="5106281" y="1551033"/>
                </a:lnTo>
                <a:lnTo>
                  <a:pt x="0" y="1551033"/>
                </a:lnTo>
                <a:lnTo>
                  <a:pt x="0" y="0"/>
                </a:lnTo>
                <a:close/>
              </a:path>
            </a:pathLst>
          </a:custGeom>
          <a:blipFill rotWithShape="1">
            <a:blip r:embed="rId4">
              <a:alphaModFix/>
            </a:blip>
            <a:stretch>
              <a:fillRect b="0" l="0" r="0" t="0"/>
            </a:stretch>
          </a:blipFill>
          <a:ln>
            <a:noFill/>
          </a:ln>
        </p:spPr>
      </p:sp>
      <p:sp>
        <p:nvSpPr>
          <p:cNvPr id="775" name="Google Shape;775;p48"/>
          <p:cNvSpPr/>
          <p:nvPr/>
        </p:nvSpPr>
        <p:spPr>
          <a:xfrm>
            <a:off x="491652" y="2216731"/>
            <a:ext cx="4002783" cy="1989549"/>
          </a:xfrm>
          <a:custGeom>
            <a:rect b="b" l="l" r="r" t="t"/>
            <a:pathLst>
              <a:path extrusionOk="0" h="3979098" w="8005565">
                <a:moveTo>
                  <a:pt x="0" y="0"/>
                </a:moveTo>
                <a:lnTo>
                  <a:pt x="8005565" y="0"/>
                </a:lnTo>
                <a:lnTo>
                  <a:pt x="8005565" y="3979098"/>
                </a:lnTo>
                <a:lnTo>
                  <a:pt x="0" y="3979098"/>
                </a:lnTo>
                <a:lnTo>
                  <a:pt x="0" y="0"/>
                </a:lnTo>
                <a:close/>
              </a:path>
            </a:pathLst>
          </a:custGeom>
          <a:blipFill rotWithShape="1">
            <a:blip r:embed="rId5">
              <a:alphaModFix/>
            </a:blip>
            <a:stretch>
              <a:fillRect b="0" l="0" r="0" t="0"/>
            </a:stretch>
          </a:blipFill>
          <a:ln cap="sq" cmpd="sng" w="38100">
            <a:solidFill>
              <a:srgbClr val="257004"/>
            </a:solidFill>
            <a:prstDash val="solid"/>
            <a:miter lim="8000"/>
            <a:headEnd len="sm" w="sm" type="none"/>
            <a:tailEnd len="sm" w="sm" type="none"/>
          </a:ln>
        </p:spPr>
      </p:sp>
      <p:sp>
        <p:nvSpPr>
          <p:cNvPr id="776" name="Google Shape;776;p48"/>
          <p:cNvSpPr/>
          <p:nvPr/>
        </p:nvSpPr>
        <p:spPr>
          <a:xfrm>
            <a:off x="4858876" y="1281872"/>
            <a:ext cx="3770774" cy="1869719"/>
          </a:xfrm>
          <a:custGeom>
            <a:rect b="b" l="l" r="r" t="t"/>
            <a:pathLst>
              <a:path extrusionOk="0" h="3739438" w="7541548">
                <a:moveTo>
                  <a:pt x="0" y="0"/>
                </a:moveTo>
                <a:lnTo>
                  <a:pt x="7541548" y="0"/>
                </a:lnTo>
                <a:lnTo>
                  <a:pt x="7541548" y="3739438"/>
                </a:lnTo>
                <a:lnTo>
                  <a:pt x="0" y="3739438"/>
                </a:lnTo>
                <a:lnTo>
                  <a:pt x="0" y="0"/>
                </a:lnTo>
                <a:close/>
              </a:path>
            </a:pathLst>
          </a:custGeom>
          <a:blipFill rotWithShape="1">
            <a:blip r:embed="rId6">
              <a:alphaModFix/>
            </a:blip>
            <a:stretch>
              <a:fillRect b="0" l="0" r="0" t="0"/>
            </a:stretch>
          </a:blipFill>
          <a:ln cap="sq" cmpd="sng" w="38100">
            <a:solidFill>
              <a:srgbClr val="257004"/>
            </a:solidFill>
            <a:prstDash val="solid"/>
            <a:miter lim="8000"/>
            <a:headEnd len="sm" w="sm" type="none"/>
            <a:tailEnd len="sm" w="sm" type="none"/>
          </a:ln>
        </p:spPr>
      </p:sp>
      <p:sp>
        <p:nvSpPr>
          <p:cNvPr id="777" name="Google Shape;777;p48"/>
          <p:cNvSpPr/>
          <p:nvPr/>
        </p:nvSpPr>
        <p:spPr>
          <a:xfrm>
            <a:off x="4858876" y="3218431"/>
            <a:ext cx="3770774" cy="1830953"/>
          </a:xfrm>
          <a:custGeom>
            <a:rect b="b" l="l" r="r" t="t"/>
            <a:pathLst>
              <a:path extrusionOk="0" h="3661907" w="7541548">
                <a:moveTo>
                  <a:pt x="0" y="0"/>
                </a:moveTo>
                <a:lnTo>
                  <a:pt x="7541548" y="0"/>
                </a:lnTo>
                <a:lnTo>
                  <a:pt x="7541548" y="3661907"/>
                </a:lnTo>
                <a:lnTo>
                  <a:pt x="0" y="3661907"/>
                </a:lnTo>
                <a:lnTo>
                  <a:pt x="0" y="0"/>
                </a:lnTo>
                <a:close/>
              </a:path>
            </a:pathLst>
          </a:custGeom>
          <a:blipFill rotWithShape="1">
            <a:blip r:embed="rId7">
              <a:alphaModFix/>
            </a:blip>
            <a:stretch>
              <a:fillRect b="0" l="0" r="0" t="0"/>
            </a:stretch>
          </a:blipFill>
          <a:ln cap="sq" cmpd="sng" w="38100">
            <a:solidFill>
              <a:srgbClr val="257004"/>
            </a:solidFill>
            <a:prstDash val="solid"/>
            <a:miter lim="8000"/>
            <a:headEnd len="sm" w="sm" type="none"/>
            <a:tailEnd len="sm" w="sm" type="none"/>
          </a:ln>
        </p:spPr>
      </p:sp>
      <p:sp>
        <p:nvSpPr>
          <p:cNvPr id="778" name="Google Shape;778;p48"/>
          <p:cNvSpPr txBox="1"/>
          <p:nvPr/>
        </p:nvSpPr>
        <p:spPr>
          <a:xfrm>
            <a:off x="491652" y="220940"/>
            <a:ext cx="8160600" cy="9264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lang="en" sz="1700">
                <a:solidFill>
                  <a:srgbClr val="000000"/>
                </a:solidFill>
                <a:latin typeface="Inter"/>
                <a:ea typeface="Inter"/>
                <a:cs typeface="Inter"/>
                <a:sym typeface="Inter"/>
              </a:rPr>
              <a:t>Nasabah tanpa pinjaman pribadi lebih cenderung untuk mengambil produk deposito. Namun, status kredit rumah (housing) dan status default tidak memiliki pengaruh yang jelas terhadap hasil kampanye deposito.</a:t>
            </a:r>
            <a:endParaRPr sz="600"/>
          </a:p>
        </p:txBody>
      </p:sp>
      <p:grpSp>
        <p:nvGrpSpPr>
          <p:cNvPr id="779" name="Google Shape;779;p48"/>
          <p:cNvGrpSpPr/>
          <p:nvPr/>
        </p:nvGrpSpPr>
        <p:grpSpPr>
          <a:xfrm>
            <a:off x="584098" y="1702651"/>
            <a:ext cx="3817892" cy="352155"/>
            <a:chOff x="0" y="-38100"/>
            <a:chExt cx="3313280" cy="305611"/>
          </a:xfrm>
        </p:grpSpPr>
        <p:sp>
          <p:nvSpPr>
            <p:cNvPr id="780" name="Google Shape;780;p48"/>
            <p:cNvSpPr/>
            <p:nvPr/>
          </p:nvSpPr>
          <p:spPr>
            <a:xfrm>
              <a:off x="0" y="0"/>
              <a:ext cx="3313280" cy="267511"/>
            </a:xfrm>
            <a:custGeom>
              <a:rect b="b" l="l" r="r" t="t"/>
              <a:pathLst>
                <a:path extrusionOk="0" h="267511" w="3313280">
                  <a:moveTo>
                    <a:pt x="51709" y="0"/>
                  </a:moveTo>
                  <a:lnTo>
                    <a:pt x="3261571" y="0"/>
                  </a:lnTo>
                  <a:cubicBezTo>
                    <a:pt x="3275285" y="0"/>
                    <a:pt x="3288437" y="5448"/>
                    <a:pt x="3298135" y="15145"/>
                  </a:cubicBezTo>
                  <a:cubicBezTo>
                    <a:pt x="3307832" y="24842"/>
                    <a:pt x="3313280" y="37995"/>
                    <a:pt x="3313280" y="51709"/>
                  </a:cubicBezTo>
                  <a:lnTo>
                    <a:pt x="3313280" y="215802"/>
                  </a:lnTo>
                  <a:cubicBezTo>
                    <a:pt x="3313280" y="229516"/>
                    <a:pt x="3307832" y="242668"/>
                    <a:pt x="3298135" y="252366"/>
                  </a:cubicBezTo>
                  <a:cubicBezTo>
                    <a:pt x="3288437" y="262063"/>
                    <a:pt x="3275285" y="267511"/>
                    <a:pt x="3261571" y="267511"/>
                  </a:cubicBezTo>
                  <a:lnTo>
                    <a:pt x="51709" y="267511"/>
                  </a:lnTo>
                  <a:cubicBezTo>
                    <a:pt x="37995" y="267511"/>
                    <a:pt x="24842" y="262063"/>
                    <a:pt x="15145" y="252366"/>
                  </a:cubicBezTo>
                  <a:cubicBezTo>
                    <a:pt x="5448" y="242668"/>
                    <a:pt x="0" y="229516"/>
                    <a:pt x="0" y="215802"/>
                  </a:cubicBezTo>
                  <a:lnTo>
                    <a:pt x="0" y="51709"/>
                  </a:lnTo>
                  <a:cubicBezTo>
                    <a:pt x="0" y="37995"/>
                    <a:pt x="5448" y="24842"/>
                    <a:pt x="15145" y="15145"/>
                  </a:cubicBezTo>
                  <a:cubicBezTo>
                    <a:pt x="24842" y="5448"/>
                    <a:pt x="37995" y="0"/>
                    <a:pt x="51709"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1" name="Google Shape;781;p48"/>
            <p:cNvSpPr txBox="1"/>
            <p:nvPr/>
          </p:nvSpPr>
          <p:spPr>
            <a:xfrm>
              <a:off x="0" y="-38100"/>
              <a:ext cx="3313280" cy="30561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782" name="Google Shape;782;p48"/>
          <p:cNvSpPr txBox="1"/>
          <p:nvPr/>
        </p:nvSpPr>
        <p:spPr>
          <a:xfrm>
            <a:off x="584098" y="1791460"/>
            <a:ext cx="3817892" cy="19462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200">
                <a:solidFill>
                  <a:srgbClr val="FFFFFF"/>
                </a:solidFill>
                <a:latin typeface="Inter"/>
                <a:ea typeface="Inter"/>
                <a:cs typeface="Inter"/>
                <a:sym typeface="Inter"/>
              </a:rPr>
              <a:t>Pengaruh status kredit dengan Keputusan nasabah</a:t>
            </a:r>
            <a:endParaRPr sz="700"/>
          </a:p>
        </p:txBody>
      </p:sp>
      <p:grpSp>
        <p:nvGrpSpPr>
          <p:cNvPr id="783" name="Google Shape;783;p48"/>
          <p:cNvGrpSpPr/>
          <p:nvPr/>
        </p:nvGrpSpPr>
        <p:grpSpPr>
          <a:xfrm>
            <a:off x="1605565" y="4300648"/>
            <a:ext cx="1774936" cy="218245"/>
            <a:chOff x="4206580" y="-893877"/>
            <a:chExt cx="2712311" cy="452508"/>
          </a:xfrm>
        </p:grpSpPr>
        <p:grpSp>
          <p:nvGrpSpPr>
            <p:cNvPr id="784" name="Google Shape;784;p48"/>
            <p:cNvGrpSpPr/>
            <p:nvPr/>
          </p:nvGrpSpPr>
          <p:grpSpPr>
            <a:xfrm>
              <a:off x="4224800" y="-893877"/>
              <a:ext cx="2694090" cy="452508"/>
              <a:chOff x="-893037" y="-2247575"/>
              <a:chExt cx="2338011" cy="392700"/>
            </a:xfrm>
          </p:grpSpPr>
          <p:sp>
            <p:nvSpPr>
              <p:cNvPr id="785" name="Google Shape;785;p48"/>
              <p:cNvSpPr/>
              <p:nvPr/>
            </p:nvSpPr>
            <p:spPr>
              <a:xfrm>
                <a:off x="-893037" y="-2228593"/>
                <a:ext cx="2226081" cy="354731"/>
              </a:xfrm>
              <a:custGeom>
                <a:rect b="b" l="l" r="r" t="t"/>
                <a:pathLst>
                  <a:path extrusionOk="0" h="354731" w="2226081">
                    <a:moveTo>
                      <a:pt x="76963" y="0"/>
                    </a:moveTo>
                    <a:lnTo>
                      <a:pt x="2149118" y="0"/>
                    </a:lnTo>
                    <a:cubicBezTo>
                      <a:pt x="2191623" y="0"/>
                      <a:pt x="2226081" y="34458"/>
                      <a:pt x="2226081" y="76963"/>
                    </a:cubicBezTo>
                    <a:lnTo>
                      <a:pt x="2226081" y="277768"/>
                    </a:lnTo>
                    <a:cubicBezTo>
                      <a:pt x="2226081" y="320273"/>
                      <a:pt x="2191623" y="354731"/>
                      <a:pt x="2149118" y="354731"/>
                    </a:cubicBezTo>
                    <a:lnTo>
                      <a:pt x="76963" y="354731"/>
                    </a:lnTo>
                    <a:cubicBezTo>
                      <a:pt x="34458" y="354731"/>
                      <a:pt x="0" y="320273"/>
                      <a:pt x="0" y="277768"/>
                    </a:cubicBezTo>
                    <a:lnTo>
                      <a:pt x="0" y="76963"/>
                    </a:lnTo>
                    <a:cubicBezTo>
                      <a:pt x="0" y="34458"/>
                      <a:pt x="34458" y="0"/>
                      <a:pt x="76963"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6" name="Google Shape;786;p48"/>
              <p:cNvSpPr txBox="1"/>
              <p:nvPr/>
            </p:nvSpPr>
            <p:spPr>
              <a:xfrm>
                <a:off x="-781025" y="-2247575"/>
                <a:ext cx="2226000" cy="392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787" name="Google Shape;787;p48"/>
            <p:cNvSpPr txBox="1"/>
            <p:nvPr/>
          </p:nvSpPr>
          <p:spPr>
            <a:xfrm>
              <a:off x="4206580" y="-827187"/>
              <a:ext cx="2634900" cy="319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000">
                  <a:solidFill>
                    <a:srgbClr val="FFFFFF"/>
                  </a:solidFill>
                  <a:latin typeface="Inter"/>
                  <a:ea typeface="Inter"/>
                  <a:cs typeface="Inter"/>
                  <a:sym typeface="Inter"/>
                </a:rPr>
                <a:t>default</a:t>
              </a:r>
              <a:r>
                <a:rPr b="1" lang="en" sz="1000">
                  <a:solidFill>
                    <a:srgbClr val="FFFFFF"/>
                  </a:solidFill>
                  <a:latin typeface="Inter"/>
                  <a:ea typeface="Inter"/>
                  <a:cs typeface="Inter"/>
                  <a:sym typeface="Inter"/>
                </a:rPr>
                <a:t>  VS nr.client</a:t>
              </a:r>
              <a:endParaRPr sz="500"/>
            </a:p>
          </p:txBody>
        </p:sp>
      </p:grpSp>
      <p:grpSp>
        <p:nvGrpSpPr>
          <p:cNvPr id="788" name="Google Shape;788;p48"/>
          <p:cNvGrpSpPr/>
          <p:nvPr/>
        </p:nvGrpSpPr>
        <p:grpSpPr>
          <a:xfrm rot="-5399475">
            <a:off x="7874032" y="2107609"/>
            <a:ext cx="1774936" cy="218245"/>
            <a:chOff x="4206580" y="-893877"/>
            <a:chExt cx="2712311" cy="452508"/>
          </a:xfrm>
        </p:grpSpPr>
        <p:grpSp>
          <p:nvGrpSpPr>
            <p:cNvPr id="789" name="Google Shape;789;p48"/>
            <p:cNvGrpSpPr/>
            <p:nvPr/>
          </p:nvGrpSpPr>
          <p:grpSpPr>
            <a:xfrm>
              <a:off x="4224800" y="-893877"/>
              <a:ext cx="2694090" cy="452508"/>
              <a:chOff x="-893037" y="-2247575"/>
              <a:chExt cx="2338011" cy="392700"/>
            </a:xfrm>
          </p:grpSpPr>
          <p:sp>
            <p:nvSpPr>
              <p:cNvPr id="790" name="Google Shape;790;p48"/>
              <p:cNvSpPr/>
              <p:nvPr/>
            </p:nvSpPr>
            <p:spPr>
              <a:xfrm>
                <a:off x="-893037" y="-2228593"/>
                <a:ext cx="2226081" cy="354731"/>
              </a:xfrm>
              <a:custGeom>
                <a:rect b="b" l="l" r="r" t="t"/>
                <a:pathLst>
                  <a:path extrusionOk="0" h="354731" w="2226081">
                    <a:moveTo>
                      <a:pt x="76963" y="0"/>
                    </a:moveTo>
                    <a:lnTo>
                      <a:pt x="2149118" y="0"/>
                    </a:lnTo>
                    <a:cubicBezTo>
                      <a:pt x="2191623" y="0"/>
                      <a:pt x="2226081" y="34458"/>
                      <a:pt x="2226081" y="76963"/>
                    </a:cubicBezTo>
                    <a:lnTo>
                      <a:pt x="2226081" y="277768"/>
                    </a:lnTo>
                    <a:cubicBezTo>
                      <a:pt x="2226081" y="320273"/>
                      <a:pt x="2191623" y="354731"/>
                      <a:pt x="2149118" y="354731"/>
                    </a:cubicBezTo>
                    <a:lnTo>
                      <a:pt x="76963" y="354731"/>
                    </a:lnTo>
                    <a:cubicBezTo>
                      <a:pt x="34458" y="354731"/>
                      <a:pt x="0" y="320273"/>
                      <a:pt x="0" y="277768"/>
                    </a:cubicBezTo>
                    <a:lnTo>
                      <a:pt x="0" y="76963"/>
                    </a:lnTo>
                    <a:cubicBezTo>
                      <a:pt x="0" y="34458"/>
                      <a:pt x="34458" y="0"/>
                      <a:pt x="76963"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91" name="Google Shape;791;p48"/>
              <p:cNvSpPr txBox="1"/>
              <p:nvPr/>
            </p:nvSpPr>
            <p:spPr>
              <a:xfrm>
                <a:off x="-781025" y="-2247575"/>
                <a:ext cx="2226000" cy="392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792" name="Google Shape;792;p48"/>
            <p:cNvSpPr txBox="1"/>
            <p:nvPr/>
          </p:nvSpPr>
          <p:spPr>
            <a:xfrm>
              <a:off x="4206580" y="-827187"/>
              <a:ext cx="2634900" cy="319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000">
                  <a:solidFill>
                    <a:srgbClr val="FFFFFF"/>
                  </a:solidFill>
                  <a:latin typeface="Inter"/>
                  <a:ea typeface="Inter"/>
                  <a:cs typeface="Inter"/>
                  <a:sym typeface="Inter"/>
                </a:rPr>
                <a:t>loan</a:t>
              </a:r>
              <a:r>
                <a:rPr b="1" lang="en" sz="1000">
                  <a:solidFill>
                    <a:srgbClr val="FFFFFF"/>
                  </a:solidFill>
                  <a:latin typeface="Inter"/>
                  <a:ea typeface="Inter"/>
                  <a:cs typeface="Inter"/>
                  <a:sym typeface="Inter"/>
                </a:rPr>
                <a:t> VS nr.client</a:t>
              </a:r>
              <a:endParaRPr sz="500"/>
            </a:p>
          </p:txBody>
        </p:sp>
      </p:grpSp>
      <p:grpSp>
        <p:nvGrpSpPr>
          <p:cNvPr id="793" name="Google Shape;793;p48"/>
          <p:cNvGrpSpPr/>
          <p:nvPr/>
        </p:nvGrpSpPr>
        <p:grpSpPr>
          <a:xfrm rot="-5399475">
            <a:off x="7947307" y="4024772"/>
            <a:ext cx="1774936" cy="218245"/>
            <a:chOff x="4206580" y="-893877"/>
            <a:chExt cx="2712311" cy="452508"/>
          </a:xfrm>
        </p:grpSpPr>
        <p:grpSp>
          <p:nvGrpSpPr>
            <p:cNvPr id="794" name="Google Shape;794;p48"/>
            <p:cNvGrpSpPr/>
            <p:nvPr/>
          </p:nvGrpSpPr>
          <p:grpSpPr>
            <a:xfrm>
              <a:off x="4224800" y="-893877"/>
              <a:ext cx="2694090" cy="452508"/>
              <a:chOff x="-893037" y="-2247575"/>
              <a:chExt cx="2338011" cy="392700"/>
            </a:xfrm>
          </p:grpSpPr>
          <p:sp>
            <p:nvSpPr>
              <p:cNvPr id="795" name="Google Shape;795;p48"/>
              <p:cNvSpPr/>
              <p:nvPr/>
            </p:nvSpPr>
            <p:spPr>
              <a:xfrm>
                <a:off x="-893037" y="-2228593"/>
                <a:ext cx="2226081" cy="354731"/>
              </a:xfrm>
              <a:custGeom>
                <a:rect b="b" l="l" r="r" t="t"/>
                <a:pathLst>
                  <a:path extrusionOk="0" h="354731" w="2226081">
                    <a:moveTo>
                      <a:pt x="76963" y="0"/>
                    </a:moveTo>
                    <a:lnTo>
                      <a:pt x="2149118" y="0"/>
                    </a:lnTo>
                    <a:cubicBezTo>
                      <a:pt x="2191623" y="0"/>
                      <a:pt x="2226081" y="34458"/>
                      <a:pt x="2226081" y="76963"/>
                    </a:cubicBezTo>
                    <a:lnTo>
                      <a:pt x="2226081" y="277768"/>
                    </a:lnTo>
                    <a:cubicBezTo>
                      <a:pt x="2226081" y="320273"/>
                      <a:pt x="2191623" y="354731"/>
                      <a:pt x="2149118" y="354731"/>
                    </a:cubicBezTo>
                    <a:lnTo>
                      <a:pt x="76963" y="354731"/>
                    </a:lnTo>
                    <a:cubicBezTo>
                      <a:pt x="34458" y="354731"/>
                      <a:pt x="0" y="320273"/>
                      <a:pt x="0" y="277768"/>
                    </a:cubicBezTo>
                    <a:lnTo>
                      <a:pt x="0" y="76963"/>
                    </a:lnTo>
                    <a:cubicBezTo>
                      <a:pt x="0" y="34458"/>
                      <a:pt x="34458" y="0"/>
                      <a:pt x="76963"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96" name="Google Shape;796;p48"/>
              <p:cNvSpPr txBox="1"/>
              <p:nvPr/>
            </p:nvSpPr>
            <p:spPr>
              <a:xfrm>
                <a:off x="-781025" y="-2247575"/>
                <a:ext cx="2226000" cy="392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797" name="Google Shape;797;p48"/>
            <p:cNvSpPr txBox="1"/>
            <p:nvPr/>
          </p:nvSpPr>
          <p:spPr>
            <a:xfrm>
              <a:off x="4206580" y="-827187"/>
              <a:ext cx="2634900" cy="319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000">
                  <a:solidFill>
                    <a:srgbClr val="FFFFFF"/>
                  </a:solidFill>
                  <a:latin typeface="Inter"/>
                  <a:ea typeface="Inter"/>
                  <a:cs typeface="Inter"/>
                  <a:sym typeface="Inter"/>
                </a:rPr>
                <a:t>Housing </a:t>
              </a:r>
              <a:r>
                <a:rPr b="1" lang="en" sz="1000">
                  <a:solidFill>
                    <a:srgbClr val="FFFFFF"/>
                  </a:solidFill>
                  <a:latin typeface="Inter"/>
                  <a:ea typeface="Inter"/>
                  <a:cs typeface="Inter"/>
                  <a:sym typeface="Inter"/>
                </a:rPr>
                <a:t> VS nr.client</a:t>
              </a:r>
              <a:endParaRPr sz="500"/>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801" name="Shape 801"/>
        <p:cNvGrpSpPr/>
        <p:nvPr/>
      </p:nvGrpSpPr>
      <p:grpSpPr>
        <a:xfrm>
          <a:off x="0" y="0"/>
          <a:ext cx="0" cy="0"/>
          <a:chOff x="0" y="0"/>
          <a:chExt cx="0" cy="0"/>
        </a:xfrm>
      </p:grpSpPr>
      <p:grpSp>
        <p:nvGrpSpPr>
          <p:cNvPr id="802" name="Google Shape;802;p49"/>
          <p:cNvGrpSpPr/>
          <p:nvPr/>
        </p:nvGrpSpPr>
        <p:grpSpPr>
          <a:xfrm>
            <a:off x="-1779860" y="370892"/>
            <a:ext cx="4162867" cy="3234511"/>
            <a:chOff x="0" y="0"/>
            <a:chExt cx="740613" cy="575450"/>
          </a:xfrm>
        </p:grpSpPr>
        <p:sp>
          <p:nvSpPr>
            <p:cNvPr id="803" name="Google Shape;803;p49"/>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804" name="Google Shape;804;p49"/>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805" name="Google Shape;805;p49"/>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grpSp>
        <p:nvGrpSpPr>
          <p:cNvPr id="806" name="Google Shape;806;p49"/>
          <p:cNvGrpSpPr/>
          <p:nvPr/>
        </p:nvGrpSpPr>
        <p:grpSpPr>
          <a:xfrm>
            <a:off x="15932" y="-364844"/>
            <a:ext cx="996835" cy="774532"/>
            <a:chOff x="0" y="0"/>
            <a:chExt cx="740613" cy="575450"/>
          </a:xfrm>
        </p:grpSpPr>
        <p:sp>
          <p:nvSpPr>
            <p:cNvPr id="807" name="Google Shape;807;p49"/>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348311"/>
            </a:solidFill>
            <a:ln>
              <a:noFill/>
            </a:ln>
          </p:spPr>
        </p:sp>
        <p:sp>
          <p:nvSpPr>
            <p:cNvPr id="808" name="Google Shape;808;p49"/>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pic>
        <p:nvPicPr>
          <p:cNvPr id="809" name="Google Shape;809;p49"/>
          <p:cNvPicPr preferRelativeResize="0"/>
          <p:nvPr/>
        </p:nvPicPr>
        <p:blipFill rotWithShape="1">
          <a:blip r:embed="rId4">
            <a:alphaModFix/>
          </a:blip>
          <a:srcRect b="0" l="0" r="0" t="0"/>
          <a:stretch/>
        </p:blipFill>
        <p:spPr>
          <a:xfrm>
            <a:off x="4963602" y="1697151"/>
            <a:ext cx="2880784" cy="3491957"/>
          </a:xfrm>
          <a:prstGeom prst="rect">
            <a:avLst/>
          </a:prstGeom>
          <a:noFill/>
          <a:ln>
            <a:noFill/>
          </a:ln>
        </p:spPr>
      </p:pic>
      <p:grpSp>
        <p:nvGrpSpPr>
          <p:cNvPr id="810" name="Google Shape;810;p49"/>
          <p:cNvGrpSpPr/>
          <p:nvPr/>
        </p:nvGrpSpPr>
        <p:grpSpPr>
          <a:xfrm>
            <a:off x="5581779" y="2207944"/>
            <a:ext cx="1019447" cy="2757482"/>
            <a:chOff x="0" y="-38100"/>
            <a:chExt cx="701493" cy="1897455"/>
          </a:xfrm>
        </p:grpSpPr>
        <p:sp>
          <p:nvSpPr>
            <p:cNvPr id="811" name="Google Shape;811;p49"/>
            <p:cNvSpPr/>
            <p:nvPr/>
          </p:nvSpPr>
          <p:spPr>
            <a:xfrm>
              <a:off x="0" y="0"/>
              <a:ext cx="701493" cy="1859355"/>
            </a:xfrm>
            <a:custGeom>
              <a:rect b="b" l="l" r="r" t="t"/>
              <a:pathLst>
                <a:path extrusionOk="0" h="1859355" w="701493">
                  <a:moveTo>
                    <a:pt x="106319" y="0"/>
                  </a:moveTo>
                  <a:lnTo>
                    <a:pt x="595174" y="0"/>
                  </a:lnTo>
                  <a:cubicBezTo>
                    <a:pt x="653892" y="0"/>
                    <a:pt x="701493" y="47601"/>
                    <a:pt x="701493" y="106319"/>
                  </a:cubicBezTo>
                  <a:lnTo>
                    <a:pt x="701493" y="1753035"/>
                  </a:lnTo>
                  <a:cubicBezTo>
                    <a:pt x="701493" y="1811754"/>
                    <a:pt x="653892" y="1859355"/>
                    <a:pt x="595174" y="1859355"/>
                  </a:cubicBezTo>
                  <a:lnTo>
                    <a:pt x="106319" y="1859355"/>
                  </a:lnTo>
                  <a:cubicBezTo>
                    <a:pt x="47601" y="1859355"/>
                    <a:pt x="0" y="1811754"/>
                    <a:pt x="0" y="1753035"/>
                  </a:cubicBezTo>
                  <a:lnTo>
                    <a:pt x="0" y="106319"/>
                  </a:lnTo>
                  <a:cubicBezTo>
                    <a:pt x="0" y="47601"/>
                    <a:pt x="47601" y="0"/>
                    <a:pt x="106319" y="0"/>
                  </a:cubicBezTo>
                  <a:close/>
                </a:path>
              </a:pathLst>
            </a:custGeom>
            <a:solidFill>
              <a:srgbClr val="000000">
                <a:alpha val="0"/>
              </a:srgbClr>
            </a:solidFill>
            <a:ln cap="rnd" cmpd="sng" w="38100">
              <a:solidFill>
                <a:srgbClr val="FF0000"/>
              </a:solidFill>
              <a:prstDash val="lg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2" name="Google Shape;812;p49"/>
            <p:cNvSpPr txBox="1"/>
            <p:nvPr/>
          </p:nvSpPr>
          <p:spPr>
            <a:xfrm>
              <a:off x="0" y="-38100"/>
              <a:ext cx="701493" cy="189745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813" name="Google Shape;813;p49"/>
          <p:cNvSpPr txBox="1"/>
          <p:nvPr/>
        </p:nvSpPr>
        <p:spPr>
          <a:xfrm>
            <a:off x="491652" y="347649"/>
            <a:ext cx="8160600" cy="9264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lang="en" sz="1700">
                <a:solidFill>
                  <a:srgbClr val="000000"/>
                </a:solidFill>
                <a:latin typeface="Inter"/>
                <a:ea typeface="Inter"/>
                <a:cs typeface="Inter"/>
                <a:sym typeface="Inter"/>
              </a:rPr>
              <a:t>Kanal paling efektif adalah cellular, mengingat nasabah terbesar ada pada kalangan adult yang cenderung menggunakan cellular phone dibanding telepon konvensional</a:t>
            </a:r>
            <a:endParaRPr sz="600"/>
          </a:p>
        </p:txBody>
      </p:sp>
      <p:grpSp>
        <p:nvGrpSpPr>
          <p:cNvPr id="814" name="Google Shape;814;p49"/>
          <p:cNvGrpSpPr/>
          <p:nvPr/>
        </p:nvGrpSpPr>
        <p:grpSpPr>
          <a:xfrm>
            <a:off x="3646188" y="3703306"/>
            <a:ext cx="488380" cy="491402"/>
            <a:chOff x="0" y="-38100"/>
            <a:chExt cx="257254" cy="258846"/>
          </a:xfrm>
        </p:grpSpPr>
        <p:sp>
          <p:nvSpPr>
            <p:cNvPr id="815" name="Google Shape;815;p49"/>
            <p:cNvSpPr/>
            <p:nvPr/>
          </p:nvSpPr>
          <p:spPr>
            <a:xfrm>
              <a:off x="0" y="0"/>
              <a:ext cx="257254" cy="220746"/>
            </a:xfrm>
            <a:custGeom>
              <a:rect b="b" l="l" r="r" t="t"/>
              <a:pathLst>
                <a:path extrusionOk="0" h="220746" w="257254">
                  <a:moveTo>
                    <a:pt x="110373" y="0"/>
                  </a:moveTo>
                  <a:lnTo>
                    <a:pt x="146881" y="0"/>
                  </a:lnTo>
                  <a:cubicBezTo>
                    <a:pt x="176154" y="0"/>
                    <a:pt x="204227" y="11629"/>
                    <a:pt x="224926" y="32327"/>
                  </a:cubicBezTo>
                  <a:cubicBezTo>
                    <a:pt x="245625" y="53026"/>
                    <a:pt x="257254" y="81100"/>
                    <a:pt x="257254" y="110373"/>
                  </a:cubicBezTo>
                  <a:lnTo>
                    <a:pt x="257254" y="110373"/>
                  </a:lnTo>
                  <a:cubicBezTo>
                    <a:pt x="257254" y="139645"/>
                    <a:pt x="245625" y="167719"/>
                    <a:pt x="224926" y="188418"/>
                  </a:cubicBezTo>
                  <a:cubicBezTo>
                    <a:pt x="204227" y="209117"/>
                    <a:pt x="176154" y="220746"/>
                    <a:pt x="146881" y="220746"/>
                  </a:cubicBezTo>
                  <a:lnTo>
                    <a:pt x="110373" y="220746"/>
                  </a:lnTo>
                  <a:cubicBezTo>
                    <a:pt x="81100" y="220746"/>
                    <a:pt x="53026" y="209117"/>
                    <a:pt x="32327" y="188418"/>
                  </a:cubicBezTo>
                  <a:cubicBezTo>
                    <a:pt x="11629" y="167719"/>
                    <a:pt x="0" y="139645"/>
                    <a:pt x="0" y="110373"/>
                  </a:cubicBezTo>
                  <a:lnTo>
                    <a:pt x="0" y="110373"/>
                  </a:lnTo>
                  <a:cubicBezTo>
                    <a:pt x="0" y="81100"/>
                    <a:pt x="11629" y="53026"/>
                    <a:pt x="32327" y="32327"/>
                  </a:cubicBezTo>
                  <a:cubicBezTo>
                    <a:pt x="53026" y="11629"/>
                    <a:pt x="81100" y="0"/>
                    <a:pt x="110373" y="0"/>
                  </a:cubicBezTo>
                  <a:close/>
                </a:path>
              </a:pathLst>
            </a:custGeom>
            <a:solidFill>
              <a:srgbClr val="000000">
                <a:alpha val="0"/>
              </a:srgbClr>
            </a:solidFill>
            <a:ln cap="rnd" cmpd="sng" w="38100">
              <a:solidFill>
                <a:srgbClr val="FF0000"/>
              </a:solidFill>
              <a:prstDash val="lg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6" name="Google Shape;816;p49"/>
            <p:cNvSpPr txBox="1"/>
            <p:nvPr/>
          </p:nvSpPr>
          <p:spPr>
            <a:xfrm>
              <a:off x="0" y="-38100"/>
              <a:ext cx="257254" cy="258846"/>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pic>
        <p:nvPicPr>
          <p:cNvPr id="817" name="Google Shape;817;p49"/>
          <p:cNvPicPr preferRelativeResize="0"/>
          <p:nvPr/>
        </p:nvPicPr>
        <p:blipFill rotWithShape="1">
          <a:blip r:embed="rId5">
            <a:alphaModFix/>
          </a:blip>
          <a:srcRect b="0" l="0" r="0" t="0"/>
          <a:stretch/>
        </p:blipFill>
        <p:spPr>
          <a:xfrm>
            <a:off x="1334485" y="2289960"/>
            <a:ext cx="2958478" cy="2306339"/>
          </a:xfrm>
          <a:prstGeom prst="rect">
            <a:avLst/>
          </a:prstGeom>
          <a:noFill/>
          <a:ln>
            <a:noFill/>
          </a:ln>
        </p:spPr>
      </p:pic>
      <p:sp>
        <p:nvSpPr>
          <p:cNvPr id="818" name="Google Shape;818;p49"/>
          <p:cNvSpPr txBox="1"/>
          <p:nvPr/>
        </p:nvSpPr>
        <p:spPr>
          <a:xfrm>
            <a:off x="2459066" y="3316447"/>
            <a:ext cx="805316" cy="239078"/>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lang="en" sz="1500">
                <a:solidFill>
                  <a:srgbClr val="000000"/>
                </a:solidFill>
                <a:latin typeface="Inter"/>
                <a:ea typeface="Inter"/>
                <a:cs typeface="Inter"/>
                <a:sym typeface="Inter"/>
              </a:rPr>
              <a:t>36658</a:t>
            </a:r>
            <a:endParaRPr sz="700"/>
          </a:p>
        </p:txBody>
      </p:sp>
      <p:grpSp>
        <p:nvGrpSpPr>
          <p:cNvPr id="819" name="Google Shape;819;p49"/>
          <p:cNvGrpSpPr/>
          <p:nvPr/>
        </p:nvGrpSpPr>
        <p:grpSpPr>
          <a:xfrm>
            <a:off x="3308247" y="1466915"/>
            <a:ext cx="2527506" cy="352155"/>
            <a:chOff x="0" y="-38100"/>
            <a:chExt cx="2193445" cy="305611"/>
          </a:xfrm>
        </p:grpSpPr>
        <p:sp>
          <p:nvSpPr>
            <p:cNvPr id="820" name="Google Shape;820;p49"/>
            <p:cNvSpPr/>
            <p:nvPr/>
          </p:nvSpPr>
          <p:spPr>
            <a:xfrm>
              <a:off x="0" y="0"/>
              <a:ext cx="2193445" cy="267511"/>
            </a:xfrm>
            <a:custGeom>
              <a:rect b="b" l="l" r="r" t="t"/>
              <a:pathLst>
                <a:path extrusionOk="0" h="267511" w="2193445">
                  <a:moveTo>
                    <a:pt x="78108" y="0"/>
                  </a:moveTo>
                  <a:lnTo>
                    <a:pt x="2115337" y="0"/>
                  </a:lnTo>
                  <a:cubicBezTo>
                    <a:pt x="2136052" y="0"/>
                    <a:pt x="2155919" y="8229"/>
                    <a:pt x="2170568" y="22877"/>
                  </a:cubicBezTo>
                  <a:cubicBezTo>
                    <a:pt x="2185216" y="37525"/>
                    <a:pt x="2193445" y="57393"/>
                    <a:pt x="2193445" y="78108"/>
                  </a:cubicBezTo>
                  <a:lnTo>
                    <a:pt x="2193445" y="189403"/>
                  </a:lnTo>
                  <a:cubicBezTo>
                    <a:pt x="2193445" y="210118"/>
                    <a:pt x="2185216" y="229985"/>
                    <a:pt x="2170568" y="244633"/>
                  </a:cubicBezTo>
                  <a:cubicBezTo>
                    <a:pt x="2155919" y="259282"/>
                    <a:pt x="2136052" y="267511"/>
                    <a:pt x="2115337" y="267511"/>
                  </a:cubicBezTo>
                  <a:lnTo>
                    <a:pt x="78108" y="267511"/>
                  </a:lnTo>
                  <a:cubicBezTo>
                    <a:pt x="57393" y="267511"/>
                    <a:pt x="37525" y="259282"/>
                    <a:pt x="22877" y="244633"/>
                  </a:cubicBezTo>
                  <a:cubicBezTo>
                    <a:pt x="8229" y="229985"/>
                    <a:pt x="0" y="210118"/>
                    <a:pt x="0" y="189403"/>
                  </a:cubicBezTo>
                  <a:lnTo>
                    <a:pt x="0" y="78108"/>
                  </a:lnTo>
                  <a:cubicBezTo>
                    <a:pt x="0" y="57393"/>
                    <a:pt x="8229" y="37525"/>
                    <a:pt x="22877" y="22877"/>
                  </a:cubicBezTo>
                  <a:cubicBezTo>
                    <a:pt x="37525" y="8229"/>
                    <a:pt x="57393" y="0"/>
                    <a:pt x="78108"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21" name="Google Shape;821;p49"/>
            <p:cNvSpPr txBox="1"/>
            <p:nvPr/>
          </p:nvSpPr>
          <p:spPr>
            <a:xfrm>
              <a:off x="0" y="-38100"/>
              <a:ext cx="2193445" cy="30561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822" name="Google Shape;822;p49"/>
          <p:cNvSpPr txBox="1"/>
          <p:nvPr/>
        </p:nvSpPr>
        <p:spPr>
          <a:xfrm>
            <a:off x="3369359" y="1555725"/>
            <a:ext cx="2402100" cy="169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100">
                <a:solidFill>
                  <a:srgbClr val="FFFFFF"/>
                </a:solidFill>
                <a:latin typeface="Inter"/>
                <a:ea typeface="Inter"/>
                <a:cs typeface="Inter"/>
                <a:sym typeface="Inter"/>
              </a:rPr>
              <a:t>Saluran komunikasi paling efektif</a:t>
            </a:r>
            <a:endParaRPr sz="600"/>
          </a:p>
        </p:txBody>
      </p:sp>
      <p:sp>
        <p:nvSpPr>
          <p:cNvPr id="823" name="Google Shape;823;p49"/>
          <p:cNvSpPr/>
          <p:nvPr/>
        </p:nvSpPr>
        <p:spPr>
          <a:xfrm>
            <a:off x="0" y="4162251"/>
            <a:ext cx="1083709" cy="981249"/>
          </a:xfrm>
          <a:custGeom>
            <a:rect b="b" l="l" r="r" t="t"/>
            <a:pathLst>
              <a:path extrusionOk="0" h="1962498" w="2167417">
                <a:moveTo>
                  <a:pt x="0" y="0"/>
                </a:moveTo>
                <a:lnTo>
                  <a:pt x="2167417" y="0"/>
                </a:lnTo>
                <a:lnTo>
                  <a:pt x="2167417" y="1962498"/>
                </a:lnTo>
                <a:lnTo>
                  <a:pt x="0" y="1962498"/>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827" name="Shape 827"/>
        <p:cNvGrpSpPr/>
        <p:nvPr/>
      </p:nvGrpSpPr>
      <p:grpSpPr>
        <a:xfrm>
          <a:off x="0" y="0"/>
          <a:ext cx="0" cy="0"/>
          <a:chOff x="0" y="0"/>
          <a:chExt cx="0" cy="0"/>
        </a:xfrm>
      </p:grpSpPr>
      <p:grpSp>
        <p:nvGrpSpPr>
          <p:cNvPr id="828" name="Google Shape;828;p50"/>
          <p:cNvGrpSpPr/>
          <p:nvPr/>
        </p:nvGrpSpPr>
        <p:grpSpPr>
          <a:xfrm>
            <a:off x="-1779860" y="5474"/>
            <a:ext cx="4162838" cy="3234489"/>
            <a:chOff x="0" y="0"/>
            <a:chExt cx="740613" cy="575450"/>
          </a:xfrm>
        </p:grpSpPr>
        <p:sp>
          <p:nvSpPr>
            <p:cNvPr id="829" name="Google Shape;829;p50"/>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830" name="Google Shape;830;p50"/>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831" name="Google Shape;831;p50"/>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grpSp>
        <p:nvGrpSpPr>
          <p:cNvPr id="832" name="Google Shape;832;p50"/>
          <p:cNvGrpSpPr/>
          <p:nvPr/>
        </p:nvGrpSpPr>
        <p:grpSpPr>
          <a:xfrm>
            <a:off x="-505183" y="5474"/>
            <a:ext cx="996835" cy="774532"/>
            <a:chOff x="0" y="0"/>
            <a:chExt cx="740613" cy="575450"/>
          </a:xfrm>
        </p:grpSpPr>
        <p:sp>
          <p:nvSpPr>
            <p:cNvPr id="833" name="Google Shape;833;p50"/>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348311"/>
            </a:solidFill>
            <a:ln>
              <a:noFill/>
            </a:ln>
          </p:spPr>
        </p:sp>
        <p:sp>
          <p:nvSpPr>
            <p:cNvPr id="834" name="Google Shape;834;p50"/>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835" name="Google Shape;835;p50"/>
          <p:cNvSpPr/>
          <p:nvPr/>
        </p:nvSpPr>
        <p:spPr>
          <a:xfrm>
            <a:off x="8110494" y="4162251"/>
            <a:ext cx="1083708" cy="981249"/>
          </a:xfrm>
          <a:custGeom>
            <a:rect b="b" l="l" r="r" t="t"/>
            <a:pathLst>
              <a:path extrusionOk="0" h="1962498" w="2167417">
                <a:moveTo>
                  <a:pt x="0" y="0"/>
                </a:moveTo>
                <a:lnTo>
                  <a:pt x="2167418" y="0"/>
                </a:lnTo>
                <a:lnTo>
                  <a:pt x="2167418" y="1962498"/>
                </a:lnTo>
                <a:lnTo>
                  <a:pt x="0" y="1962498"/>
                </a:lnTo>
                <a:lnTo>
                  <a:pt x="0" y="0"/>
                </a:lnTo>
                <a:close/>
              </a:path>
            </a:pathLst>
          </a:custGeom>
          <a:blipFill rotWithShape="1">
            <a:blip r:embed="rId4">
              <a:alphaModFix/>
            </a:blip>
            <a:stretch>
              <a:fillRect b="0" l="0" r="0" t="0"/>
            </a:stretch>
          </a:blipFill>
          <a:ln>
            <a:noFill/>
          </a:ln>
        </p:spPr>
      </p:sp>
      <p:sp>
        <p:nvSpPr>
          <p:cNvPr id="836" name="Google Shape;836;p50"/>
          <p:cNvSpPr/>
          <p:nvPr/>
        </p:nvSpPr>
        <p:spPr>
          <a:xfrm>
            <a:off x="541854" y="1523739"/>
            <a:ext cx="3377590" cy="1630561"/>
          </a:xfrm>
          <a:custGeom>
            <a:rect b="b" l="l" r="r" t="t"/>
            <a:pathLst>
              <a:path extrusionOk="0" h="3261121" w="6755179">
                <a:moveTo>
                  <a:pt x="0" y="0"/>
                </a:moveTo>
                <a:lnTo>
                  <a:pt x="6755179" y="0"/>
                </a:lnTo>
                <a:lnTo>
                  <a:pt x="6755179" y="3261121"/>
                </a:lnTo>
                <a:lnTo>
                  <a:pt x="0" y="3261121"/>
                </a:lnTo>
                <a:lnTo>
                  <a:pt x="0" y="0"/>
                </a:lnTo>
                <a:close/>
              </a:path>
            </a:pathLst>
          </a:custGeom>
          <a:blipFill rotWithShape="1">
            <a:blip r:embed="rId5">
              <a:alphaModFix/>
            </a:blip>
            <a:stretch>
              <a:fillRect b="0" l="0" r="0" t="0"/>
            </a:stretch>
          </a:blipFill>
          <a:ln cap="sq" cmpd="sng" w="38100">
            <a:solidFill>
              <a:srgbClr val="257004"/>
            </a:solidFill>
            <a:prstDash val="solid"/>
            <a:miter lim="8000"/>
            <a:headEnd len="sm" w="sm" type="none"/>
            <a:tailEnd len="sm" w="sm" type="none"/>
          </a:ln>
        </p:spPr>
      </p:sp>
      <p:sp>
        <p:nvSpPr>
          <p:cNvPr id="837" name="Google Shape;837;p50"/>
          <p:cNvSpPr/>
          <p:nvPr/>
        </p:nvSpPr>
        <p:spPr>
          <a:xfrm>
            <a:off x="541855" y="3325932"/>
            <a:ext cx="3354892" cy="1672640"/>
          </a:xfrm>
          <a:custGeom>
            <a:rect b="b" l="l" r="r" t="t"/>
            <a:pathLst>
              <a:path extrusionOk="0" h="3345279" w="6709783">
                <a:moveTo>
                  <a:pt x="0" y="0"/>
                </a:moveTo>
                <a:lnTo>
                  <a:pt x="6709783" y="0"/>
                </a:lnTo>
                <a:lnTo>
                  <a:pt x="6709783" y="3345279"/>
                </a:lnTo>
                <a:lnTo>
                  <a:pt x="0" y="3345279"/>
                </a:lnTo>
                <a:lnTo>
                  <a:pt x="0" y="0"/>
                </a:lnTo>
                <a:close/>
              </a:path>
            </a:pathLst>
          </a:custGeom>
          <a:blipFill rotWithShape="1">
            <a:blip r:embed="rId6">
              <a:alphaModFix/>
            </a:blip>
            <a:stretch>
              <a:fillRect b="0" l="0" r="0" t="0"/>
            </a:stretch>
          </a:blipFill>
          <a:ln cap="sq" cmpd="sng" w="38100">
            <a:solidFill>
              <a:srgbClr val="257004"/>
            </a:solidFill>
            <a:prstDash val="solid"/>
            <a:miter lim="8000"/>
            <a:headEnd len="sm" w="sm" type="none"/>
            <a:tailEnd len="sm" w="sm" type="none"/>
          </a:ln>
        </p:spPr>
      </p:sp>
      <p:sp>
        <p:nvSpPr>
          <p:cNvPr id="838" name="Google Shape;838;p50"/>
          <p:cNvSpPr/>
          <p:nvPr/>
        </p:nvSpPr>
        <p:spPr>
          <a:xfrm>
            <a:off x="4786118" y="2463917"/>
            <a:ext cx="3500569" cy="1724030"/>
          </a:xfrm>
          <a:custGeom>
            <a:rect b="b" l="l" r="r" t="t"/>
            <a:pathLst>
              <a:path extrusionOk="0" h="3448060" w="7001138">
                <a:moveTo>
                  <a:pt x="0" y="0"/>
                </a:moveTo>
                <a:lnTo>
                  <a:pt x="7001138" y="0"/>
                </a:lnTo>
                <a:lnTo>
                  <a:pt x="7001138" y="3448060"/>
                </a:lnTo>
                <a:lnTo>
                  <a:pt x="0" y="3448060"/>
                </a:lnTo>
                <a:lnTo>
                  <a:pt x="0" y="0"/>
                </a:lnTo>
                <a:close/>
              </a:path>
            </a:pathLst>
          </a:custGeom>
          <a:blipFill rotWithShape="1">
            <a:blip r:embed="rId7">
              <a:alphaModFix/>
            </a:blip>
            <a:stretch>
              <a:fillRect b="0" l="0" r="0" t="0"/>
            </a:stretch>
          </a:blipFill>
          <a:ln cap="sq" cmpd="sng" w="38100">
            <a:solidFill>
              <a:srgbClr val="257004"/>
            </a:solidFill>
            <a:prstDash val="solid"/>
            <a:miter lim="8000"/>
            <a:headEnd len="sm" w="sm" type="none"/>
            <a:tailEnd len="sm" w="sm" type="none"/>
          </a:ln>
        </p:spPr>
      </p:sp>
      <p:sp>
        <p:nvSpPr>
          <p:cNvPr id="839" name="Google Shape;839;p50"/>
          <p:cNvSpPr txBox="1"/>
          <p:nvPr/>
        </p:nvSpPr>
        <p:spPr>
          <a:xfrm>
            <a:off x="491652" y="378452"/>
            <a:ext cx="8160600" cy="8718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lang="en" sz="1600">
                <a:solidFill>
                  <a:srgbClr val="000000"/>
                </a:solidFill>
                <a:latin typeface="Inter"/>
                <a:ea typeface="Inter"/>
                <a:cs typeface="Inter"/>
                <a:sym typeface="Inter"/>
              </a:rPr>
              <a:t>Tingkat konversi lebih tinggi </a:t>
            </a:r>
            <a:r>
              <a:rPr b="1" lang="en" sz="1600">
                <a:latin typeface="Inter"/>
                <a:ea typeface="Inter"/>
                <a:cs typeface="Inter"/>
                <a:sym typeface="Inter"/>
              </a:rPr>
              <a:t>k</a:t>
            </a:r>
            <a:r>
              <a:rPr b="1" lang="en" sz="1600">
                <a:solidFill>
                  <a:srgbClr val="000000"/>
                </a:solidFill>
                <a:latin typeface="Inter"/>
                <a:ea typeface="Inter"/>
                <a:cs typeface="Inter"/>
                <a:sym typeface="Inter"/>
              </a:rPr>
              <a:t>etika </a:t>
            </a:r>
            <a:r>
              <a:rPr b="1" lang="en" sz="1600">
                <a:latin typeface="Inter"/>
                <a:ea typeface="Inter"/>
                <a:cs typeface="Inter"/>
                <a:sym typeface="Inter"/>
              </a:rPr>
              <a:t>kondisi </a:t>
            </a:r>
            <a:r>
              <a:rPr b="1" lang="en" sz="1600">
                <a:solidFill>
                  <a:srgbClr val="000000"/>
                </a:solidFill>
                <a:latin typeface="Inter"/>
                <a:ea typeface="Inter"/>
                <a:cs typeface="Inter"/>
                <a:sym typeface="Inter"/>
              </a:rPr>
              <a:t> ekonomi makro </a:t>
            </a:r>
            <a:r>
              <a:rPr b="1" lang="en" sz="1600">
                <a:latin typeface="Inter"/>
                <a:ea typeface="Inter"/>
                <a:cs typeface="Inter"/>
                <a:sym typeface="Inter"/>
              </a:rPr>
              <a:t>menunjukan ketidak pastian</a:t>
            </a:r>
            <a:r>
              <a:rPr b="1" lang="en" sz="1600">
                <a:solidFill>
                  <a:srgbClr val="000000"/>
                </a:solidFill>
                <a:latin typeface="Inter"/>
                <a:ea typeface="Inter"/>
                <a:cs typeface="Inter"/>
                <a:sym typeface="Inter"/>
              </a:rPr>
              <a:t>(seperti di bulan Maret, dengan emp.var.rate -1.8), tingkat konversi lebih tinggi (50.57%)</a:t>
            </a:r>
            <a:r>
              <a:rPr b="1" lang="en" sz="1600">
                <a:solidFill>
                  <a:srgbClr val="000000"/>
                </a:solidFill>
                <a:latin typeface="Inter"/>
                <a:ea typeface="Inter"/>
                <a:cs typeface="Inter"/>
                <a:sym typeface="Inter"/>
              </a:rPr>
              <a:t>, </a:t>
            </a:r>
            <a:r>
              <a:rPr b="1" lang="en" sz="1600">
                <a:latin typeface="Inter"/>
                <a:ea typeface="Inter"/>
                <a:cs typeface="Inter"/>
                <a:sym typeface="Inter"/>
              </a:rPr>
              <a:t>dan jika sebaliknya </a:t>
            </a:r>
            <a:r>
              <a:rPr b="1" lang="en" sz="1600">
                <a:solidFill>
                  <a:srgbClr val="000000"/>
                </a:solidFill>
                <a:latin typeface="Inter"/>
                <a:ea typeface="Inter"/>
                <a:cs typeface="Inter"/>
                <a:sym typeface="Inter"/>
              </a:rPr>
              <a:t>minat terhadap deposito cenderung menurun</a:t>
            </a:r>
            <a:endParaRPr sz="500"/>
          </a:p>
        </p:txBody>
      </p:sp>
      <p:grpSp>
        <p:nvGrpSpPr>
          <p:cNvPr id="840" name="Google Shape;840;p50"/>
          <p:cNvGrpSpPr/>
          <p:nvPr/>
        </p:nvGrpSpPr>
        <p:grpSpPr>
          <a:xfrm>
            <a:off x="5253846" y="1652101"/>
            <a:ext cx="2565112" cy="452659"/>
            <a:chOff x="5253846" y="1652101"/>
            <a:chExt cx="2565112" cy="452659"/>
          </a:xfrm>
        </p:grpSpPr>
        <p:grpSp>
          <p:nvGrpSpPr>
            <p:cNvPr id="841" name="Google Shape;841;p50"/>
            <p:cNvGrpSpPr/>
            <p:nvPr/>
          </p:nvGrpSpPr>
          <p:grpSpPr>
            <a:xfrm>
              <a:off x="5253846" y="1652101"/>
              <a:ext cx="2565112" cy="452659"/>
              <a:chOff x="0" y="-38100"/>
              <a:chExt cx="2226081" cy="392831"/>
            </a:xfrm>
          </p:grpSpPr>
          <p:sp>
            <p:nvSpPr>
              <p:cNvPr id="842" name="Google Shape;842;p50"/>
              <p:cNvSpPr/>
              <p:nvPr/>
            </p:nvSpPr>
            <p:spPr>
              <a:xfrm>
                <a:off x="0" y="0"/>
                <a:ext cx="2226081" cy="354731"/>
              </a:xfrm>
              <a:custGeom>
                <a:rect b="b" l="l" r="r" t="t"/>
                <a:pathLst>
                  <a:path extrusionOk="0" h="354731" w="2226081">
                    <a:moveTo>
                      <a:pt x="76963" y="0"/>
                    </a:moveTo>
                    <a:lnTo>
                      <a:pt x="2149118" y="0"/>
                    </a:lnTo>
                    <a:cubicBezTo>
                      <a:pt x="2191623" y="0"/>
                      <a:pt x="2226081" y="34458"/>
                      <a:pt x="2226081" y="76963"/>
                    </a:cubicBezTo>
                    <a:lnTo>
                      <a:pt x="2226081" y="277768"/>
                    </a:lnTo>
                    <a:cubicBezTo>
                      <a:pt x="2226081" y="320273"/>
                      <a:pt x="2191623" y="354731"/>
                      <a:pt x="2149118" y="354731"/>
                    </a:cubicBezTo>
                    <a:lnTo>
                      <a:pt x="76963" y="354731"/>
                    </a:lnTo>
                    <a:cubicBezTo>
                      <a:pt x="34458" y="354731"/>
                      <a:pt x="0" y="320273"/>
                      <a:pt x="0" y="277768"/>
                    </a:cubicBezTo>
                    <a:lnTo>
                      <a:pt x="0" y="76963"/>
                    </a:lnTo>
                    <a:cubicBezTo>
                      <a:pt x="0" y="34458"/>
                      <a:pt x="34458" y="0"/>
                      <a:pt x="76963"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43" name="Google Shape;843;p50"/>
              <p:cNvSpPr txBox="1"/>
              <p:nvPr/>
            </p:nvSpPr>
            <p:spPr>
              <a:xfrm>
                <a:off x="0" y="-38100"/>
                <a:ext cx="2226081" cy="39283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844" name="Google Shape;844;p50"/>
            <p:cNvSpPr txBox="1"/>
            <p:nvPr/>
          </p:nvSpPr>
          <p:spPr>
            <a:xfrm>
              <a:off x="5253846" y="1700582"/>
              <a:ext cx="2565000" cy="369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000">
                  <a:solidFill>
                    <a:srgbClr val="FFFFFF"/>
                  </a:solidFill>
                  <a:latin typeface="Inter"/>
                  <a:ea typeface="Inter"/>
                  <a:cs typeface="Inter"/>
                  <a:sym typeface="Inter"/>
                </a:rPr>
                <a:t>Pengaruh kondisi ekonomi makro terhadap Keputusan nasabah</a:t>
              </a:r>
              <a:endParaRPr sz="500"/>
            </a:p>
          </p:txBody>
        </p:sp>
      </p:grpSp>
      <p:grpSp>
        <p:nvGrpSpPr>
          <p:cNvPr id="845" name="Google Shape;845;p50"/>
          <p:cNvGrpSpPr/>
          <p:nvPr/>
        </p:nvGrpSpPr>
        <p:grpSpPr>
          <a:xfrm rot="-5400000">
            <a:off x="-500980" y="2151091"/>
            <a:ext cx="1831325" cy="218245"/>
            <a:chOff x="4144156" y="-893877"/>
            <a:chExt cx="2774735" cy="452508"/>
          </a:xfrm>
        </p:grpSpPr>
        <p:grpSp>
          <p:nvGrpSpPr>
            <p:cNvPr id="846" name="Google Shape;846;p50"/>
            <p:cNvGrpSpPr/>
            <p:nvPr/>
          </p:nvGrpSpPr>
          <p:grpSpPr>
            <a:xfrm>
              <a:off x="4224800" y="-893877"/>
              <a:ext cx="2694090" cy="452508"/>
              <a:chOff x="-893037" y="-2247575"/>
              <a:chExt cx="2338011" cy="392700"/>
            </a:xfrm>
          </p:grpSpPr>
          <p:sp>
            <p:nvSpPr>
              <p:cNvPr id="847" name="Google Shape;847;p50"/>
              <p:cNvSpPr/>
              <p:nvPr/>
            </p:nvSpPr>
            <p:spPr>
              <a:xfrm>
                <a:off x="-893037" y="-2228593"/>
                <a:ext cx="2226081" cy="354731"/>
              </a:xfrm>
              <a:custGeom>
                <a:rect b="b" l="l" r="r" t="t"/>
                <a:pathLst>
                  <a:path extrusionOk="0" h="354731" w="2226081">
                    <a:moveTo>
                      <a:pt x="76963" y="0"/>
                    </a:moveTo>
                    <a:lnTo>
                      <a:pt x="2149118" y="0"/>
                    </a:lnTo>
                    <a:cubicBezTo>
                      <a:pt x="2191623" y="0"/>
                      <a:pt x="2226081" y="34458"/>
                      <a:pt x="2226081" y="76963"/>
                    </a:cubicBezTo>
                    <a:lnTo>
                      <a:pt x="2226081" y="277768"/>
                    </a:lnTo>
                    <a:cubicBezTo>
                      <a:pt x="2226081" y="320273"/>
                      <a:pt x="2191623" y="354731"/>
                      <a:pt x="2149118" y="354731"/>
                    </a:cubicBezTo>
                    <a:lnTo>
                      <a:pt x="76963" y="354731"/>
                    </a:lnTo>
                    <a:cubicBezTo>
                      <a:pt x="34458" y="354731"/>
                      <a:pt x="0" y="320273"/>
                      <a:pt x="0" y="277768"/>
                    </a:cubicBezTo>
                    <a:lnTo>
                      <a:pt x="0" y="76963"/>
                    </a:lnTo>
                    <a:cubicBezTo>
                      <a:pt x="0" y="34458"/>
                      <a:pt x="34458" y="0"/>
                      <a:pt x="76963"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48" name="Google Shape;848;p50"/>
              <p:cNvSpPr txBox="1"/>
              <p:nvPr/>
            </p:nvSpPr>
            <p:spPr>
              <a:xfrm>
                <a:off x="-781025" y="-2247575"/>
                <a:ext cx="2226000" cy="392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849" name="Google Shape;849;p50"/>
            <p:cNvSpPr txBox="1"/>
            <p:nvPr/>
          </p:nvSpPr>
          <p:spPr>
            <a:xfrm>
              <a:off x="4144156" y="-827187"/>
              <a:ext cx="2697300" cy="319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000">
                  <a:solidFill>
                    <a:srgbClr val="FFFFFF"/>
                  </a:solidFill>
                  <a:latin typeface="Inter"/>
                  <a:ea typeface="Inter"/>
                  <a:cs typeface="Inter"/>
                  <a:sym typeface="Inter"/>
                </a:rPr>
                <a:t>Emp.var.rate VS nr.client</a:t>
              </a:r>
              <a:endParaRPr sz="500"/>
            </a:p>
          </p:txBody>
        </p:sp>
      </p:grpSp>
      <p:grpSp>
        <p:nvGrpSpPr>
          <p:cNvPr id="850" name="Google Shape;850;p50"/>
          <p:cNvGrpSpPr/>
          <p:nvPr/>
        </p:nvGrpSpPr>
        <p:grpSpPr>
          <a:xfrm rot="-5400000">
            <a:off x="-472785" y="4010585"/>
            <a:ext cx="1774936" cy="218245"/>
            <a:chOff x="4206580" y="-893877"/>
            <a:chExt cx="2712311" cy="452508"/>
          </a:xfrm>
        </p:grpSpPr>
        <p:grpSp>
          <p:nvGrpSpPr>
            <p:cNvPr id="851" name="Google Shape;851;p50"/>
            <p:cNvGrpSpPr/>
            <p:nvPr/>
          </p:nvGrpSpPr>
          <p:grpSpPr>
            <a:xfrm>
              <a:off x="4224800" y="-893877"/>
              <a:ext cx="2694090" cy="452508"/>
              <a:chOff x="-893037" y="-2247575"/>
              <a:chExt cx="2338011" cy="392700"/>
            </a:xfrm>
          </p:grpSpPr>
          <p:sp>
            <p:nvSpPr>
              <p:cNvPr id="852" name="Google Shape;852;p50"/>
              <p:cNvSpPr/>
              <p:nvPr/>
            </p:nvSpPr>
            <p:spPr>
              <a:xfrm>
                <a:off x="-893037" y="-2228593"/>
                <a:ext cx="2226081" cy="354731"/>
              </a:xfrm>
              <a:custGeom>
                <a:rect b="b" l="l" r="r" t="t"/>
                <a:pathLst>
                  <a:path extrusionOk="0" h="354731" w="2226081">
                    <a:moveTo>
                      <a:pt x="76963" y="0"/>
                    </a:moveTo>
                    <a:lnTo>
                      <a:pt x="2149118" y="0"/>
                    </a:lnTo>
                    <a:cubicBezTo>
                      <a:pt x="2191623" y="0"/>
                      <a:pt x="2226081" y="34458"/>
                      <a:pt x="2226081" y="76963"/>
                    </a:cubicBezTo>
                    <a:lnTo>
                      <a:pt x="2226081" y="277768"/>
                    </a:lnTo>
                    <a:cubicBezTo>
                      <a:pt x="2226081" y="320273"/>
                      <a:pt x="2191623" y="354731"/>
                      <a:pt x="2149118" y="354731"/>
                    </a:cubicBezTo>
                    <a:lnTo>
                      <a:pt x="76963" y="354731"/>
                    </a:lnTo>
                    <a:cubicBezTo>
                      <a:pt x="34458" y="354731"/>
                      <a:pt x="0" y="320273"/>
                      <a:pt x="0" y="277768"/>
                    </a:cubicBezTo>
                    <a:lnTo>
                      <a:pt x="0" y="76963"/>
                    </a:lnTo>
                    <a:cubicBezTo>
                      <a:pt x="0" y="34458"/>
                      <a:pt x="34458" y="0"/>
                      <a:pt x="76963"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53" name="Google Shape;853;p50"/>
              <p:cNvSpPr txBox="1"/>
              <p:nvPr/>
            </p:nvSpPr>
            <p:spPr>
              <a:xfrm>
                <a:off x="-781025" y="-2247575"/>
                <a:ext cx="2226000" cy="392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854" name="Google Shape;854;p50"/>
            <p:cNvSpPr txBox="1"/>
            <p:nvPr/>
          </p:nvSpPr>
          <p:spPr>
            <a:xfrm>
              <a:off x="4206580" y="-827187"/>
              <a:ext cx="2634900" cy="319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000">
                  <a:solidFill>
                    <a:srgbClr val="FFFFFF"/>
                  </a:solidFill>
                  <a:latin typeface="Inter"/>
                  <a:ea typeface="Inter"/>
                  <a:cs typeface="Inter"/>
                  <a:sym typeface="Inter"/>
                </a:rPr>
                <a:t>Nr.employed </a:t>
              </a:r>
              <a:r>
                <a:rPr b="1" lang="en" sz="1000">
                  <a:solidFill>
                    <a:srgbClr val="FFFFFF"/>
                  </a:solidFill>
                  <a:latin typeface="Inter"/>
                  <a:ea typeface="Inter"/>
                  <a:cs typeface="Inter"/>
                  <a:sym typeface="Inter"/>
                </a:rPr>
                <a:t> VS nr.client</a:t>
              </a:r>
              <a:endParaRPr sz="500"/>
            </a:p>
          </p:txBody>
        </p:sp>
      </p:grpSp>
      <p:grpSp>
        <p:nvGrpSpPr>
          <p:cNvPr id="855" name="Google Shape;855;p50"/>
          <p:cNvGrpSpPr/>
          <p:nvPr/>
        </p:nvGrpSpPr>
        <p:grpSpPr>
          <a:xfrm rot="-5400000">
            <a:off x="3793665" y="3216810"/>
            <a:ext cx="1774936" cy="218245"/>
            <a:chOff x="4206580" y="-893877"/>
            <a:chExt cx="2712311" cy="452508"/>
          </a:xfrm>
        </p:grpSpPr>
        <p:grpSp>
          <p:nvGrpSpPr>
            <p:cNvPr id="856" name="Google Shape;856;p50"/>
            <p:cNvGrpSpPr/>
            <p:nvPr/>
          </p:nvGrpSpPr>
          <p:grpSpPr>
            <a:xfrm>
              <a:off x="4224800" y="-893877"/>
              <a:ext cx="2694090" cy="452508"/>
              <a:chOff x="-893037" y="-2247575"/>
              <a:chExt cx="2338011" cy="392700"/>
            </a:xfrm>
          </p:grpSpPr>
          <p:sp>
            <p:nvSpPr>
              <p:cNvPr id="857" name="Google Shape;857;p50"/>
              <p:cNvSpPr/>
              <p:nvPr/>
            </p:nvSpPr>
            <p:spPr>
              <a:xfrm>
                <a:off x="-893037" y="-2228593"/>
                <a:ext cx="2226081" cy="354731"/>
              </a:xfrm>
              <a:custGeom>
                <a:rect b="b" l="l" r="r" t="t"/>
                <a:pathLst>
                  <a:path extrusionOk="0" h="354731" w="2226081">
                    <a:moveTo>
                      <a:pt x="76963" y="0"/>
                    </a:moveTo>
                    <a:lnTo>
                      <a:pt x="2149118" y="0"/>
                    </a:lnTo>
                    <a:cubicBezTo>
                      <a:pt x="2191623" y="0"/>
                      <a:pt x="2226081" y="34458"/>
                      <a:pt x="2226081" y="76963"/>
                    </a:cubicBezTo>
                    <a:lnTo>
                      <a:pt x="2226081" y="277768"/>
                    </a:lnTo>
                    <a:cubicBezTo>
                      <a:pt x="2226081" y="320273"/>
                      <a:pt x="2191623" y="354731"/>
                      <a:pt x="2149118" y="354731"/>
                    </a:cubicBezTo>
                    <a:lnTo>
                      <a:pt x="76963" y="354731"/>
                    </a:lnTo>
                    <a:cubicBezTo>
                      <a:pt x="34458" y="354731"/>
                      <a:pt x="0" y="320273"/>
                      <a:pt x="0" y="277768"/>
                    </a:cubicBezTo>
                    <a:lnTo>
                      <a:pt x="0" y="76963"/>
                    </a:lnTo>
                    <a:cubicBezTo>
                      <a:pt x="0" y="34458"/>
                      <a:pt x="34458" y="0"/>
                      <a:pt x="76963"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58" name="Google Shape;858;p50"/>
              <p:cNvSpPr txBox="1"/>
              <p:nvPr/>
            </p:nvSpPr>
            <p:spPr>
              <a:xfrm>
                <a:off x="-781025" y="-2247575"/>
                <a:ext cx="2226000" cy="392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859" name="Google Shape;859;p50"/>
            <p:cNvSpPr txBox="1"/>
            <p:nvPr/>
          </p:nvSpPr>
          <p:spPr>
            <a:xfrm>
              <a:off x="4206580" y="-827187"/>
              <a:ext cx="2634900" cy="319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000">
                  <a:solidFill>
                    <a:srgbClr val="FFFFFF"/>
                  </a:solidFill>
                  <a:latin typeface="Inter"/>
                  <a:ea typeface="Inter"/>
                  <a:cs typeface="Inter"/>
                  <a:sym typeface="Inter"/>
                </a:rPr>
                <a:t>c</a:t>
              </a:r>
              <a:r>
                <a:rPr b="1" lang="en" sz="1000">
                  <a:solidFill>
                    <a:srgbClr val="FFFFFF"/>
                  </a:solidFill>
                  <a:latin typeface="Inter"/>
                  <a:ea typeface="Inter"/>
                  <a:cs typeface="Inter"/>
                  <a:sym typeface="Inter"/>
                </a:rPr>
                <a:t>ons.price.idx </a:t>
              </a:r>
              <a:r>
                <a:rPr b="1" lang="en" sz="1000">
                  <a:solidFill>
                    <a:srgbClr val="FFFFFF"/>
                  </a:solidFill>
                  <a:latin typeface="Inter"/>
                  <a:ea typeface="Inter"/>
                  <a:cs typeface="Inter"/>
                  <a:sym typeface="Inter"/>
                </a:rPr>
                <a:t> VS nr.client</a:t>
              </a:r>
              <a:endParaRPr sz="500"/>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863" name="Shape 863"/>
        <p:cNvGrpSpPr/>
        <p:nvPr/>
      </p:nvGrpSpPr>
      <p:grpSpPr>
        <a:xfrm>
          <a:off x="0" y="0"/>
          <a:ext cx="0" cy="0"/>
          <a:chOff x="0" y="0"/>
          <a:chExt cx="0" cy="0"/>
        </a:xfrm>
      </p:grpSpPr>
      <p:grpSp>
        <p:nvGrpSpPr>
          <p:cNvPr id="864" name="Google Shape;864;p51"/>
          <p:cNvGrpSpPr/>
          <p:nvPr/>
        </p:nvGrpSpPr>
        <p:grpSpPr>
          <a:xfrm>
            <a:off x="-1779860" y="5474"/>
            <a:ext cx="4162867" cy="3234511"/>
            <a:chOff x="0" y="0"/>
            <a:chExt cx="740613" cy="575450"/>
          </a:xfrm>
        </p:grpSpPr>
        <p:sp>
          <p:nvSpPr>
            <p:cNvPr id="865" name="Google Shape;865;p51"/>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866" name="Google Shape;866;p51"/>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867" name="Google Shape;867;p51"/>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grpSp>
        <p:nvGrpSpPr>
          <p:cNvPr id="868" name="Google Shape;868;p51"/>
          <p:cNvGrpSpPr/>
          <p:nvPr/>
        </p:nvGrpSpPr>
        <p:grpSpPr>
          <a:xfrm>
            <a:off x="-505183" y="5474"/>
            <a:ext cx="996835" cy="774532"/>
            <a:chOff x="0" y="0"/>
            <a:chExt cx="740613" cy="575450"/>
          </a:xfrm>
        </p:grpSpPr>
        <p:sp>
          <p:nvSpPr>
            <p:cNvPr id="869" name="Google Shape;869;p51"/>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348311"/>
            </a:solidFill>
            <a:ln>
              <a:noFill/>
            </a:ln>
          </p:spPr>
        </p:sp>
        <p:sp>
          <p:nvSpPr>
            <p:cNvPr id="870" name="Google Shape;870;p51"/>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871" name="Google Shape;871;p51"/>
          <p:cNvGrpSpPr/>
          <p:nvPr/>
        </p:nvGrpSpPr>
        <p:grpSpPr>
          <a:xfrm>
            <a:off x="3289444" y="1731226"/>
            <a:ext cx="2565113" cy="452659"/>
            <a:chOff x="0" y="-38100"/>
            <a:chExt cx="2226081" cy="392831"/>
          </a:xfrm>
        </p:grpSpPr>
        <p:sp>
          <p:nvSpPr>
            <p:cNvPr id="872" name="Google Shape;872;p51"/>
            <p:cNvSpPr/>
            <p:nvPr/>
          </p:nvSpPr>
          <p:spPr>
            <a:xfrm>
              <a:off x="0" y="0"/>
              <a:ext cx="2226081" cy="354731"/>
            </a:xfrm>
            <a:custGeom>
              <a:rect b="b" l="l" r="r" t="t"/>
              <a:pathLst>
                <a:path extrusionOk="0" h="354731" w="2226081">
                  <a:moveTo>
                    <a:pt x="76963" y="0"/>
                  </a:moveTo>
                  <a:lnTo>
                    <a:pt x="2149118" y="0"/>
                  </a:lnTo>
                  <a:cubicBezTo>
                    <a:pt x="2191623" y="0"/>
                    <a:pt x="2226081" y="34458"/>
                    <a:pt x="2226081" y="76963"/>
                  </a:cubicBezTo>
                  <a:lnTo>
                    <a:pt x="2226081" y="277768"/>
                  </a:lnTo>
                  <a:cubicBezTo>
                    <a:pt x="2226081" y="320273"/>
                    <a:pt x="2191623" y="354731"/>
                    <a:pt x="2149118" y="354731"/>
                  </a:cubicBezTo>
                  <a:lnTo>
                    <a:pt x="76963" y="354731"/>
                  </a:lnTo>
                  <a:cubicBezTo>
                    <a:pt x="34458" y="354731"/>
                    <a:pt x="0" y="320273"/>
                    <a:pt x="0" y="277768"/>
                  </a:cubicBezTo>
                  <a:lnTo>
                    <a:pt x="0" y="76963"/>
                  </a:lnTo>
                  <a:cubicBezTo>
                    <a:pt x="0" y="34458"/>
                    <a:pt x="34458" y="0"/>
                    <a:pt x="76963"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3" name="Google Shape;873;p51"/>
            <p:cNvSpPr txBox="1"/>
            <p:nvPr/>
          </p:nvSpPr>
          <p:spPr>
            <a:xfrm>
              <a:off x="0" y="-38100"/>
              <a:ext cx="2226081" cy="39283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874" name="Google Shape;874;p51"/>
          <p:cNvSpPr/>
          <p:nvPr/>
        </p:nvSpPr>
        <p:spPr>
          <a:xfrm>
            <a:off x="8110494" y="4162251"/>
            <a:ext cx="1083708" cy="981249"/>
          </a:xfrm>
          <a:custGeom>
            <a:rect b="b" l="l" r="r" t="t"/>
            <a:pathLst>
              <a:path extrusionOk="0" h="1962498" w="2167417">
                <a:moveTo>
                  <a:pt x="0" y="0"/>
                </a:moveTo>
                <a:lnTo>
                  <a:pt x="2167418" y="0"/>
                </a:lnTo>
                <a:lnTo>
                  <a:pt x="2167418" y="1962498"/>
                </a:lnTo>
                <a:lnTo>
                  <a:pt x="0" y="1962498"/>
                </a:lnTo>
                <a:lnTo>
                  <a:pt x="0" y="0"/>
                </a:lnTo>
                <a:close/>
              </a:path>
            </a:pathLst>
          </a:custGeom>
          <a:blipFill rotWithShape="1">
            <a:blip r:embed="rId4">
              <a:alphaModFix/>
            </a:blip>
            <a:stretch>
              <a:fillRect b="0" l="0" r="0" t="0"/>
            </a:stretch>
          </a:blipFill>
          <a:ln>
            <a:noFill/>
          </a:ln>
        </p:spPr>
      </p:sp>
      <p:sp>
        <p:nvSpPr>
          <p:cNvPr id="875" name="Google Shape;875;p51"/>
          <p:cNvSpPr/>
          <p:nvPr/>
        </p:nvSpPr>
        <p:spPr>
          <a:xfrm>
            <a:off x="301574" y="2567619"/>
            <a:ext cx="4107871" cy="1971778"/>
          </a:xfrm>
          <a:custGeom>
            <a:rect b="b" l="l" r="r" t="t"/>
            <a:pathLst>
              <a:path extrusionOk="0" h="3943556" w="8215742">
                <a:moveTo>
                  <a:pt x="0" y="0"/>
                </a:moveTo>
                <a:lnTo>
                  <a:pt x="8215742" y="0"/>
                </a:lnTo>
                <a:lnTo>
                  <a:pt x="8215742" y="3943556"/>
                </a:lnTo>
                <a:lnTo>
                  <a:pt x="0" y="3943556"/>
                </a:lnTo>
                <a:lnTo>
                  <a:pt x="0" y="0"/>
                </a:lnTo>
                <a:close/>
              </a:path>
            </a:pathLst>
          </a:custGeom>
          <a:blipFill rotWithShape="1">
            <a:blip r:embed="rId5">
              <a:alphaModFix/>
            </a:blip>
            <a:stretch>
              <a:fillRect b="0" l="0" r="0" t="0"/>
            </a:stretch>
          </a:blipFill>
          <a:ln cap="sq" cmpd="sng" w="38100">
            <a:solidFill>
              <a:srgbClr val="257004"/>
            </a:solidFill>
            <a:prstDash val="solid"/>
            <a:miter lim="8000"/>
            <a:headEnd len="sm" w="sm" type="none"/>
            <a:tailEnd len="sm" w="sm" type="none"/>
          </a:ln>
        </p:spPr>
      </p:sp>
      <p:sp>
        <p:nvSpPr>
          <p:cNvPr id="876" name="Google Shape;876;p51"/>
          <p:cNvSpPr/>
          <p:nvPr/>
        </p:nvSpPr>
        <p:spPr>
          <a:xfrm>
            <a:off x="4760570" y="2551957"/>
            <a:ext cx="4026349" cy="2003108"/>
          </a:xfrm>
          <a:custGeom>
            <a:rect b="b" l="l" r="r" t="t"/>
            <a:pathLst>
              <a:path extrusionOk="0" h="4006217" w="8052698">
                <a:moveTo>
                  <a:pt x="0" y="0"/>
                </a:moveTo>
                <a:lnTo>
                  <a:pt x="8052698" y="0"/>
                </a:lnTo>
                <a:lnTo>
                  <a:pt x="8052698" y="4006218"/>
                </a:lnTo>
                <a:lnTo>
                  <a:pt x="0" y="4006218"/>
                </a:lnTo>
                <a:lnTo>
                  <a:pt x="0" y="0"/>
                </a:lnTo>
                <a:close/>
              </a:path>
            </a:pathLst>
          </a:custGeom>
          <a:blipFill rotWithShape="1">
            <a:blip r:embed="rId6">
              <a:alphaModFix/>
            </a:blip>
            <a:stretch>
              <a:fillRect b="0" l="0" r="0" t="0"/>
            </a:stretch>
          </a:blipFill>
          <a:ln cap="sq" cmpd="sng" w="38100">
            <a:solidFill>
              <a:srgbClr val="257004"/>
            </a:solidFill>
            <a:prstDash val="solid"/>
            <a:miter lim="8000"/>
            <a:headEnd len="sm" w="sm" type="none"/>
            <a:tailEnd len="sm" w="sm" type="none"/>
          </a:ln>
        </p:spPr>
      </p:sp>
      <p:sp>
        <p:nvSpPr>
          <p:cNvPr id="877" name="Google Shape;877;p51"/>
          <p:cNvSpPr txBox="1"/>
          <p:nvPr/>
        </p:nvSpPr>
        <p:spPr>
          <a:xfrm>
            <a:off x="3289444" y="1779708"/>
            <a:ext cx="2565000" cy="406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100">
                <a:solidFill>
                  <a:srgbClr val="FFFFFF"/>
                </a:solidFill>
                <a:latin typeface="Inter"/>
                <a:ea typeface="Inter"/>
                <a:cs typeface="Inter"/>
                <a:sym typeface="Inter"/>
              </a:rPr>
              <a:t>Pengaruh kondisi ekonomi makro terhadap Keputusan nasabah (cont)</a:t>
            </a:r>
            <a:endParaRPr sz="600"/>
          </a:p>
        </p:txBody>
      </p:sp>
      <p:sp>
        <p:nvSpPr>
          <p:cNvPr id="878" name="Google Shape;878;p51"/>
          <p:cNvSpPr txBox="1"/>
          <p:nvPr/>
        </p:nvSpPr>
        <p:spPr>
          <a:xfrm>
            <a:off x="491652" y="378452"/>
            <a:ext cx="8160600" cy="8718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lang="en" sz="1600">
                <a:solidFill>
                  <a:srgbClr val="000000"/>
                </a:solidFill>
                <a:latin typeface="Inter"/>
                <a:ea typeface="Inter"/>
                <a:cs typeface="Inter"/>
                <a:sym typeface="Inter"/>
              </a:rPr>
              <a:t>Tingkat konversi lebih tinggi </a:t>
            </a:r>
            <a:r>
              <a:rPr b="1" lang="en" sz="1600">
                <a:latin typeface="Inter"/>
                <a:ea typeface="Inter"/>
                <a:cs typeface="Inter"/>
                <a:sym typeface="Inter"/>
              </a:rPr>
              <a:t>k</a:t>
            </a:r>
            <a:r>
              <a:rPr b="1" lang="en" sz="1600">
                <a:solidFill>
                  <a:srgbClr val="000000"/>
                </a:solidFill>
                <a:latin typeface="Inter"/>
                <a:ea typeface="Inter"/>
                <a:cs typeface="Inter"/>
                <a:sym typeface="Inter"/>
              </a:rPr>
              <a:t>etika </a:t>
            </a:r>
            <a:r>
              <a:rPr b="1" lang="en" sz="1600">
                <a:latin typeface="Inter"/>
                <a:ea typeface="Inter"/>
                <a:cs typeface="Inter"/>
                <a:sym typeface="Inter"/>
              </a:rPr>
              <a:t>kondisi </a:t>
            </a:r>
            <a:r>
              <a:rPr b="1" lang="en" sz="1600">
                <a:solidFill>
                  <a:srgbClr val="000000"/>
                </a:solidFill>
                <a:latin typeface="Inter"/>
                <a:ea typeface="Inter"/>
                <a:cs typeface="Inter"/>
                <a:sym typeface="Inter"/>
              </a:rPr>
              <a:t> ekonomi makro </a:t>
            </a:r>
            <a:r>
              <a:rPr b="1" lang="en" sz="1600">
                <a:latin typeface="Inter"/>
                <a:ea typeface="Inter"/>
                <a:cs typeface="Inter"/>
                <a:sym typeface="Inter"/>
              </a:rPr>
              <a:t>menunjukan ketidak pastian</a:t>
            </a:r>
            <a:r>
              <a:rPr b="1" lang="en" sz="1600">
                <a:solidFill>
                  <a:srgbClr val="000000"/>
                </a:solidFill>
                <a:latin typeface="Inter"/>
                <a:ea typeface="Inter"/>
                <a:cs typeface="Inter"/>
                <a:sym typeface="Inter"/>
              </a:rPr>
              <a:t>(seperti di bulan Maret, dengan emp.var.rate -1.8), tingkat konversi lebih tinggi (50.57%), </a:t>
            </a:r>
            <a:r>
              <a:rPr b="1" lang="en" sz="1600">
                <a:latin typeface="Inter"/>
                <a:ea typeface="Inter"/>
                <a:cs typeface="Inter"/>
                <a:sym typeface="Inter"/>
              </a:rPr>
              <a:t>dan jika sebaliknya </a:t>
            </a:r>
            <a:r>
              <a:rPr b="1" lang="en" sz="1600">
                <a:solidFill>
                  <a:srgbClr val="000000"/>
                </a:solidFill>
                <a:latin typeface="Inter"/>
                <a:ea typeface="Inter"/>
                <a:cs typeface="Inter"/>
                <a:sym typeface="Inter"/>
              </a:rPr>
              <a:t>minat terhadap deposito cenderung menurun</a:t>
            </a:r>
            <a:endParaRPr sz="500"/>
          </a:p>
        </p:txBody>
      </p:sp>
      <p:grpSp>
        <p:nvGrpSpPr>
          <p:cNvPr id="879" name="Google Shape;879;p51"/>
          <p:cNvGrpSpPr/>
          <p:nvPr/>
        </p:nvGrpSpPr>
        <p:grpSpPr>
          <a:xfrm>
            <a:off x="1468040" y="4570735"/>
            <a:ext cx="1774936" cy="218245"/>
            <a:chOff x="4206580" y="-893877"/>
            <a:chExt cx="2712311" cy="452508"/>
          </a:xfrm>
        </p:grpSpPr>
        <p:grpSp>
          <p:nvGrpSpPr>
            <p:cNvPr id="880" name="Google Shape;880;p51"/>
            <p:cNvGrpSpPr/>
            <p:nvPr/>
          </p:nvGrpSpPr>
          <p:grpSpPr>
            <a:xfrm>
              <a:off x="4224800" y="-893877"/>
              <a:ext cx="2694090" cy="452508"/>
              <a:chOff x="-893037" y="-2247575"/>
              <a:chExt cx="2338011" cy="392700"/>
            </a:xfrm>
          </p:grpSpPr>
          <p:sp>
            <p:nvSpPr>
              <p:cNvPr id="881" name="Google Shape;881;p51"/>
              <p:cNvSpPr/>
              <p:nvPr/>
            </p:nvSpPr>
            <p:spPr>
              <a:xfrm>
                <a:off x="-893037" y="-2228593"/>
                <a:ext cx="2226081" cy="354731"/>
              </a:xfrm>
              <a:custGeom>
                <a:rect b="b" l="l" r="r" t="t"/>
                <a:pathLst>
                  <a:path extrusionOk="0" h="354731" w="2226081">
                    <a:moveTo>
                      <a:pt x="76963" y="0"/>
                    </a:moveTo>
                    <a:lnTo>
                      <a:pt x="2149118" y="0"/>
                    </a:lnTo>
                    <a:cubicBezTo>
                      <a:pt x="2191623" y="0"/>
                      <a:pt x="2226081" y="34458"/>
                      <a:pt x="2226081" y="76963"/>
                    </a:cubicBezTo>
                    <a:lnTo>
                      <a:pt x="2226081" y="277768"/>
                    </a:lnTo>
                    <a:cubicBezTo>
                      <a:pt x="2226081" y="320273"/>
                      <a:pt x="2191623" y="354731"/>
                      <a:pt x="2149118" y="354731"/>
                    </a:cubicBezTo>
                    <a:lnTo>
                      <a:pt x="76963" y="354731"/>
                    </a:lnTo>
                    <a:cubicBezTo>
                      <a:pt x="34458" y="354731"/>
                      <a:pt x="0" y="320273"/>
                      <a:pt x="0" y="277768"/>
                    </a:cubicBezTo>
                    <a:lnTo>
                      <a:pt x="0" y="76963"/>
                    </a:lnTo>
                    <a:cubicBezTo>
                      <a:pt x="0" y="34458"/>
                      <a:pt x="34458" y="0"/>
                      <a:pt x="76963"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2" name="Google Shape;882;p51"/>
              <p:cNvSpPr txBox="1"/>
              <p:nvPr/>
            </p:nvSpPr>
            <p:spPr>
              <a:xfrm>
                <a:off x="-781025" y="-2247575"/>
                <a:ext cx="2226000" cy="392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883" name="Google Shape;883;p51"/>
            <p:cNvSpPr txBox="1"/>
            <p:nvPr/>
          </p:nvSpPr>
          <p:spPr>
            <a:xfrm>
              <a:off x="4206580" y="-827187"/>
              <a:ext cx="2634900" cy="319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000">
                  <a:solidFill>
                    <a:srgbClr val="FFFFFF"/>
                  </a:solidFill>
                  <a:latin typeface="Inter"/>
                  <a:ea typeface="Inter"/>
                  <a:cs typeface="Inter"/>
                  <a:sym typeface="Inter"/>
                </a:rPr>
                <a:t>cons.conf.idx</a:t>
              </a:r>
              <a:r>
                <a:rPr b="1" lang="en" sz="1000">
                  <a:solidFill>
                    <a:srgbClr val="FFFFFF"/>
                  </a:solidFill>
                  <a:latin typeface="Inter"/>
                  <a:ea typeface="Inter"/>
                  <a:cs typeface="Inter"/>
                  <a:sym typeface="Inter"/>
                </a:rPr>
                <a:t>  VS nr.client</a:t>
              </a:r>
              <a:endParaRPr sz="500"/>
            </a:p>
          </p:txBody>
        </p:sp>
      </p:grpSp>
      <p:grpSp>
        <p:nvGrpSpPr>
          <p:cNvPr id="884" name="Google Shape;884;p51"/>
          <p:cNvGrpSpPr/>
          <p:nvPr/>
        </p:nvGrpSpPr>
        <p:grpSpPr>
          <a:xfrm>
            <a:off x="5892226" y="4570735"/>
            <a:ext cx="1763013" cy="218245"/>
            <a:chOff x="4224800" y="-893877"/>
            <a:chExt cx="2694090" cy="452508"/>
          </a:xfrm>
        </p:grpSpPr>
        <p:grpSp>
          <p:nvGrpSpPr>
            <p:cNvPr id="885" name="Google Shape;885;p51"/>
            <p:cNvGrpSpPr/>
            <p:nvPr/>
          </p:nvGrpSpPr>
          <p:grpSpPr>
            <a:xfrm>
              <a:off x="4224800" y="-893877"/>
              <a:ext cx="2694090" cy="452508"/>
              <a:chOff x="-893037" y="-2247575"/>
              <a:chExt cx="2338011" cy="392700"/>
            </a:xfrm>
          </p:grpSpPr>
          <p:sp>
            <p:nvSpPr>
              <p:cNvPr id="886" name="Google Shape;886;p51"/>
              <p:cNvSpPr/>
              <p:nvPr/>
            </p:nvSpPr>
            <p:spPr>
              <a:xfrm>
                <a:off x="-893037" y="-2228593"/>
                <a:ext cx="2226081" cy="354731"/>
              </a:xfrm>
              <a:custGeom>
                <a:rect b="b" l="l" r="r" t="t"/>
                <a:pathLst>
                  <a:path extrusionOk="0" h="354731" w="2226081">
                    <a:moveTo>
                      <a:pt x="76963" y="0"/>
                    </a:moveTo>
                    <a:lnTo>
                      <a:pt x="2149118" y="0"/>
                    </a:lnTo>
                    <a:cubicBezTo>
                      <a:pt x="2191623" y="0"/>
                      <a:pt x="2226081" y="34458"/>
                      <a:pt x="2226081" y="76963"/>
                    </a:cubicBezTo>
                    <a:lnTo>
                      <a:pt x="2226081" y="277768"/>
                    </a:lnTo>
                    <a:cubicBezTo>
                      <a:pt x="2226081" y="320273"/>
                      <a:pt x="2191623" y="354731"/>
                      <a:pt x="2149118" y="354731"/>
                    </a:cubicBezTo>
                    <a:lnTo>
                      <a:pt x="76963" y="354731"/>
                    </a:lnTo>
                    <a:cubicBezTo>
                      <a:pt x="34458" y="354731"/>
                      <a:pt x="0" y="320273"/>
                      <a:pt x="0" y="277768"/>
                    </a:cubicBezTo>
                    <a:lnTo>
                      <a:pt x="0" y="76963"/>
                    </a:lnTo>
                    <a:cubicBezTo>
                      <a:pt x="0" y="34458"/>
                      <a:pt x="34458" y="0"/>
                      <a:pt x="76963"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7" name="Google Shape;887;p51"/>
              <p:cNvSpPr txBox="1"/>
              <p:nvPr/>
            </p:nvSpPr>
            <p:spPr>
              <a:xfrm>
                <a:off x="-781025" y="-2247575"/>
                <a:ext cx="2226000" cy="392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888" name="Google Shape;888;p51"/>
            <p:cNvSpPr txBox="1"/>
            <p:nvPr/>
          </p:nvSpPr>
          <p:spPr>
            <a:xfrm>
              <a:off x="4245298" y="-827239"/>
              <a:ext cx="2634900" cy="319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000">
                  <a:solidFill>
                    <a:srgbClr val="FFFFFF"/>
                  </a:solidFill>
                  <a:latin typeface="Inter"/>
                  <a:ea typeface="Inter"/>
                  <a:cs typeface="Inter"/>
                  <a:sym typeface="Inter"/>
                </a:rPr>
                <a:t>euribor3m</a:t>
              </a:r>
              <a:r>
                <a:rPr b="1" lang="en" sz="1000">
                  <a:solidFill>
                    <a:srgbClr val="FFFFFF"/>
                  </a:solidFill>
                  <a:latin typeface="Inter"/>
                  <a:ea typeface="Inter"/>
                  <a:cs typeface="Inter"/>
                  <a:sym typeface="Inter"/>
                </a:rPr>
                <a:t>  VS nr.client</a:t>
              </a:r>
              <a:endParaRPr sz="500"/>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892" name="Shape 892"/>
        <p:cNvGrpSpPr/>
        <p:nvPr/>
      </p:nvGrpSpPr>
      <p:grpSpPr>
        <a:xfrm>
          <a:off x="0" y="0"/>
          <a:ext cx="0" cy="0"/>
          <a:chOff x="0" y="0"/>
          <a:chExt cx="0" cy="0"/>
        </a:xfrm>
      </p:grpSpPr>
      <p:grpSp>
        <p:nvGrpSpPr>
          <p:cNvPr id="893" name="Google Shape;893;p52"/>
          <p:cNvGrpSpPr/>
          <p:nvPr/>
        </p:nvGrpSpPr>
        <p:grpSpPr>
          <a:xfrm>
            <a:off x="-1779860" y="5474"/>
            <a:ext cx="4162867" cy="3234511"/>
            <a:chOff x="0" y="0"/>
            <a:chExt cx="740613" cy="575450"/>
          </a:xfrm>
        </p:grpSpPr>
        <p:sp>
          <p:nvSpPr>
            <p:cNvPr id="894" name="Google Shape;894;p52"/>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895" name="Google Shape;895;p52"/>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896" name="Google Shape;896;p52"/>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grpSp>
        <p:nvGrpSpPr>
          <p:cNvPr id="897" name="Google Shape;897;p52"/>
          <p:cNvGrpSpPr/>
          <p:nvPr/>
        </p:nvGrpSpPr>
        <p:grpSpPr>
          <a:xfrm>
            <a:off x="-505183" y="5474"/>
            <a:ext cx="996835" cy="774532"/>
            <a:chOff x="0" y="0"/>
            <a:chExt cx="740613" cy="575450"/>
          </a:xfrm>
        </p:grpSpPr>
        <p:sp>
          <p:nvSpPr>
            <p:cNvPr id="898" name="Google Shape;898;p52"/>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348311"/>
            </a:solidFill>
            <a:ln>
              <a:noFill/>
            </a:ln>
          </p:spPr>
        </p:sp>
        <p:sp>
          <p:nvSpPr>
            <p:cNvPr id="899" name="Google Shape;899;p52"/>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900" name="Google Shape;900;p52"/>
          <p:cNvSpPr/>
          <p:nvPr/>
        </p:nvSpPr>
        <p:spPr>
          <a:xfrm>
            <a:off x="8110494" y="4162251"/>
            <a:ext cx="1083708" cy="981249"/>
          </a:xfrm>
          <a:custGeom>
            <a:rect b="b" l="l" r="r" t="t"/>
            <a:pathLst>
              <a:path extrusionOk="0" h="1962498" w="2167417">
                <a:moveTo>
                  <a:pt x="0" y="0"/>
                </a:moveTo>
                <a:lnTo>
                  <a:pt x="2167418" y="0"/>
                </a:lnTo>
                <a:lnTo>
                  <a:pt x="2167418" y="1962498"/>
                </a:lnTo>
                <a:lnTo>
                  <a:pt x="0" y="1962498"/>
                </a:lnTo>
                <a:lnTo>
                  <a:pt x="0" y="0"/>
                </a:lnTo>
                <a:close/>
              </a:path>
            </a:pathLst>
          </a:custGeom>
          <a:blipFill rotWithShape="1">
            <a:blip r:embed="rId4">
              <a:alphaModFix/>
            </a:blip>
            <a:stretch>
              <a:fillRect b="0" l="0" r="0" t="0"/>
            </a:stretch>
          </a:blipFill>
          <a:ln>
            <a:noFill/>
          </a:ln>
        </p:spPr>
      </p:sp>
      <p:sp>
        <p:nvSpPr>
          <p:cNvPr id="901" name="Google Shape;901;p52"/>
          <p:cNvSpPr/>
          <p:nvPr/>
        </p:nvSpPr>
        <p:spPr>
          <a:xfrm>
            <a:off x="514350" y="2170916"/>
            <a:ext cx="3996146" cy="1853213"/>
          </a:xfrm>
          <a:custGeom>
            <a:rect b="b" l="l" r="r" t="t"/>
            <a:pathLst>
              <a:path extrusionOk="0" h="3706425" w="7992292">
                <a:moveTo>
                  <a:pt x="0" y="0"/>
                </a:moveTo>
                <a:lnTo>
                  <a:pt x="7992292" y="0"/>
                </a:lnTo>
                <a:lnTo>
                  <a:pt x="7992292" y="3706426"/>
                </a:lnTo>
                <a:lnTo>
                  <a:pt x="0" y="3706426"/>
                </a:lnTo>
                <a:lnTo>
                  <a:pt x="0" y="0"/>
                </a:lnTo>
                <a:close/>
              </a:path>
            </a:pathLst>
          </a:custGeom>
          <a:blipFill rotWithShape="1">
            <a:blip r:embed="rId5">
              <a:alphaModFix/>
            </a:blip>
            <a:stretch>
              <a:fillRect b="0" l="0" r="0" t="0"/>
            </a:stretch>
          </a:blipFill>
          <a:ln cap="sq" cmpd="sng" w="38100">
            <a:solidFill>
              <a:srgbClr val="257004"/>
            </a:solidFill>
            <a:prstDash val="solid"/>
            <a:miter lim="8000"/>
            <a:headEnd len="sm" w="sm" type="none"/>
            <a:tailEnd len="sm" w="sm" type="none"/>
          </a:ln>
        </p:spPr>
      </p:sp>
      <p:sp>
        <p:nvSpPr>
          <p:cNvPr id="902" name="Google Shape;902;p52"/>
          <p:cNvSpPr/>
          <p:nvPr/>
        </p:nvSpPr>
        <p:spPr>
          <a:xfrm>
            <a:off x="4633504" y="2170916"/>
            <a:ext cx="3996146" cy="1853213"/>
          </a:xfrm>
          <a:custGeom>
            <a:rect b="b" l="l" r="r" t="t"/>
            <a:pathLst>
              <a:path extrusionOk="0" h="3706425" w="7992292">
                <a:moveTo>
                  <a:pt x="0" y="0"/>
                </a:moveTo>
                <a:lnTo>
                  <a:pt x="7992292" y="0"/>
                </a:lnTo>
                <a:lnTo>
                  <a:pt x="7992292" y="3706426"/>
                </a:lnTo>
                <a:lnTo>
                  <a:pt x="0" y="3706426"/>
                </a:lnTo>
                <a:lnTo>
                  <a:pt x="0" y="0"/>
                </a:lnTo>
                <a:close/>
              </a:path>
            </a:pathLst>
          </a:custGeom>
          <a:blipFill rotWithShape="1">
            <a:blip r:embed="rId6">
              <a:alphaModFix/>
            </a:blip>
            <a:stretch>
              <a:fillRect b="0" l="0" r="0" t="0"/>
            </a:stretch>
          </a:blipFill>
          <a:ln cap="sq" cmpd="sng" w="38100">
            <a:solidFill>
              <a:srgbClr val="257004"/>
            </a:solidFill>
            <a:prstDash val="solid"/>
            <a:miter lim="8000"/>
            <a:headEnd len="sm" w="sm" type="none"/>
            <a:tailEnd len="sm" w="sm" type="none"/>
          </a:ln>
        </p:spPr>
      </p:sp>
      <p:sp>
        <p:nvSpPr>
          <p:cNvPr id="903" name="Google Shape;903;p52"/>
          <p:cNvSpPr txBox="1"/>
          <p:nvPr/>
        </p:nvSpPr>
        <p:spPr>
          <a:xfrm>
            <a:off x="815300" y="378450"/>
            <a:ext cx="7438200" cy="980700"/>
          </a:xfrm>
          <a:prstGeom prst="rect">
            <a:avLst/>
          </a:prstGeom>
          <a:noFill/>
          <a:ln>
            <a:noFill/>
          </a:ln>
        </p:spPr>
        <p:txBody>
          <a:bodyPr anchorCtr="0" anchor="t" bIns="0" lIns="0" spcFirstLastPara="1" rIns="0" wrap="square" tIns="0">
            <a:spAutoFit/>
          </a:bodyPr>
          <a:lstStyle/>
          <a:p>
            <a:pPr indent="0" lvl="0" marL="0" rtl="0" algn="ctr">
              <a:lnSpc>
                <a:spcPct val="127000"/>
              </a:lnSpc>
              <a:spcBef>
                <a:spcPts val="0"/>
              </a:spcBef>
              <a:spcAft>
                <a:spcPts val="0"/>
              </a:spcAft>
              <a:buNone/>
            </a:pPr>
            <a:r>
              <a:rPr b="1" lang="en" sz="1800">
                <a:solidFill>
                  <a:schemeClr val="dk1"/>
                </a:solidFill>
                <a:latin typeface="Inter"/>
                <a:ea typeface="Inter"/>
                <a:cs typeface="Inter"/>
                <a:sym typeface="Inter"/>
              </a:rPr>
              <a:t>Bulan Maret, September, dan Desember adalah periode terbaik, </a:t>
            </a:r>
            <a:r>
              <a:rPr b="1" lang="en" sz="1800">
                <a:solidFill>
                  <a:srgbClr val="000000"/>
                </a:solidFill>
                <a:latin typeface="Inter"/>
                <a:ea typeface="Inter"/>
                <a:cs typeface="Inter"/>
                <a:sym typeface="Inter"/>
              </a:rPr>
              <a:t> sedangkan untuk hari T</a:t>
            </a:r>
            <a:r>
              <a:rPr b="1" lang="en" sz="1800">
                <a:solidFill>
                  <a:srgbClr val="000000"/>
                </a:solidFill>
                <a:latin typeface="Inter"/>
                <a:ea typeface="Inter"/>
                <a:cs typeface="Inter"/>
                <a:sym typeface="Inter"/>
              </a:rPr>
              <a:t>ingkat penerimaan relative sama</a:t>
            </a:r>
            <a:r>
              <a:rPr b="1" lang="en" sz="1800">
                <a:solidFill>
                  <a:srgbClr val="000000"/>
                </a:solidFill>
                <a:latin typeface="Inter"/>
                <a:ea typeface="Inter"/>
                <a:cs typeface="Inter"/>
                <a:sym typeface="Inter"/>
              </a:rPr>
              <a:t> di angka sekitar </a:t>
            </a:r>
            <a:r>
              <a:rPr b="1" lang="en" sz="1800">
                <a:solidFill>
                  <a:srgbClr val="000000"/>
                </a:solidFill>
                <a:latin typeface="Inter"/>
                <a:ea typeface="Inter"/>
                <a:cs typeface="Inter"/>
                <a:sym typeface="Inter"/>
              </a:rPr>
              <a:t>2%</a:t>
            </a:r>
            <a:endParaRPr sz="700"/>
          </a:p>
        </p:txBody>
      </p:sp>
      <p:grpSp>
        <p:nvGrpSpPr>
          <p:cNvPr id="904" name="Google Shape;904;p52"/>
          <p:cNvGrpSpPr/>
          <p:nvPr/>
        </p:nvGrpSpPr>
        <p:grpSpPr>
          <a:xfrm>
            <a:off x="3146851" y="1514878"/>
            <a:ext cx="2850298" cy="352155"/>
            <a:chOff x="0" y="-38100"/>
            <a:chExt cx="2473573" cy="305611"/>
          </a:xfrm>
        </p:grpSpPr>
        <p:sp>
          <p:nvSpPr>
            <p:cNvPr id="905" name="Google Shape;905;p52"/>
            <p:cNvSpPr/>
            <p:nvPr/>
          </p:nvSpPr>
          <p:spPr>
            <a:xfrm>
              <a:off x="0" y="0"/>
              <a:ext cx="2473573" cy="267511"/>
            </a:xfrm>
            <a:custGeom>
              <a:rect b="b" l="l" r="r" t="t"/>
              <a:pathLst>
                <a:path extrusionOk="0" h="267511" w="2473573">
                  <a:moveTo>
                    <a:pt x="69263" y="0"/>
                  </a:moveTo>
                  <a:lnTo>
                    <a:pt x="2404311" y="0"/>
                  </a:lnTo>
                  <a:cubicBezTo>
                    <a:pt x="2422680" y="0"/>
                    <a:pt x="2440297" y="7297"/>
                    <a:pt x="2453287" y="20287"/>
                  </a:cubicBezTo>
                  <a:cubicBezTo>
                    <a:pt x="2466276" y="33276"/>
                    <a:pt x="2473573" y="50893"/>
                    <a:pt x="2473573" y="69263"/>
                  </a:cubicBezTo>
                  <a:lnTo>
                    <a:pt x="2473573" y="198248"/>
                  </a:lnTo>
                  <a:cubicBezTo>
                    <a:pt x="2473573" y="216618"/>
                    <a:pt x="2466276" y="234235"/>
                    <a:pt x="2453287" y="247224"/>
                  </a:cubicBezTo>
                  <a:cubicBezTo>
                    <a:pt x="2440297" y="260214"/>
                    <a:pt x="2422680" y="267511"/>
                    <a:pt x="2404311" y="267511"/>
                  </a:cubicBezTo>
                  <a:lnTo>
                    <a:pt x="69263" y="267511"/>
                  </a:lnTo>
                  <a:cubicBezTo>
                    <a:pt x="31010" y="267511"/>
                    <a:pt x="0" y="236501"/>
                    <a:pt x="0" y="198248"/>
                  </a:cubicBezTo>
                  <a:lnTo>
                    <a:pt x="0" y="69263"/>
                  </a:lnTo>
                  <a:cubicBezTo>
                    <a:pt x="0" y="31010"/>
                    <a:pt x="31010" y="0"/>
                    <a:pt x="69263"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6" name="Google Shape;906;p52"/>
            <p:cNvSpPr txBox="1"/>
            <p:nvPr/>
          </p:nvSpPr>
          <p:spPr>
            <a:xfrm>
              <a:off x="0" y="-38100"/>
              <a:ext cx="2473573" cy="30561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907" name="Google Shape;907;p52"/>
          <p:cNvSpPr txBox="1"/>
          <p:nvPr/>
        </p:nvSpPr>
        <p:spPr>
          <a:xfrm>
            <a:off x="3207963" y="1603687"/>
            <a:ext cx="2789187" cy="19462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200">
                <a:solidFill>
                  <a:srgbClr val="FFFFFF"/>
                </a:solidFill>
                <a:latin typeface="Inter"/>
                <a:ea typeface="Inter"/>
                <a:cs typeface="Inter"/>
                <a:sym typeface="Inter"/>
              </a:rPr>
              <a:t>waktu terbaik menghubungi nasabah</a:t>
            </a:r>
            <a:endParaRPr sz="700"/>
          </a:p>
        </p:txBody>
      </p:sp>
      <p:grpSp>
        <p:nvGrpSpPr>
          <p:cNvPr id="908" name="Google Shape;908;p52"/>
          <p:cNvGrpSpPr/>
          <p:nvPr/>
        </p:nvGrpSpPr>
        <p:grpSpPr>
          <a:xfrm>
            <a:off x="1624952" y="4076685"/>
            <a:ext cx="1774936" cy="218245"/>
            <a:chOff x="4206580" y="-893877"/>
            <a:chExt cx="2712311" cy="452508"/>
          </a:xfrm>
        </p:grpSpPr>
        <p:grpSp>
          <p:nvGrpSpPr>
            <p:cNvPr id="909" name="Google Shape;909;p52"/>
            <p:cNvGrpSpPr/>
            <p:nvPr/>
          </p:nvGrpSpPr>
          <p:grpSpPr>
            <a:xfrm>
              <a:off x="4224800" y="-893877"/>
              <a:ext cx="2694090" cy="452508"/>
              <a:chOff x="-893037" y="-2247575"/>
              <a:chExt cx="2338011" cy="392700"/>
            </a:xfrm>
          </p:grpSpPr>
          <p:sp>
            <p:nvSpPr>
              <p:cNvPr id="910" name="Google Shape;910;p52"/>
              <p:cNvSpPr/>
              <p:nvPr/>
            </p:nvSpPr>
            <p:spPr>
              <a:xfrm>
                <a:off x="-893037" y="-2228593"/>
                <a:ext cx="2226081" cy="354731"/>
              </a:xfrm>
              <a:custGeom>
                <a:rect b="b" l="l" r="r" t="t"/>
                <a:pathLst>
                  <a:path extrusionOk="0" h="354731" w="2226081">
                    <a:moveTo>
                      <a:pt x="76963" y="0"/>
                    </a:moveTo>
                    <a:lnTo>
                      <a:pt x="2149118" y="0"/>
                    </a:lnTo>
                    <a:cubicBezTo>
                      <a:pt x="2191623" y="0"/>
                      <a:pt x="2226081" y="34458"/>
                      <a:pt x="2226081" y="76963"/>
                    </a:cubicBezTo>
                    <a:lnTo>
                      <a:pt x="2226081" y="277768"/>
                    </a:lnTo>
                    <a:cubicBezTo>
                      <a:pt x="2226081" y="320273"/>
                      <a:pt x="2191623" y="354731"/>
                      <a:pt x="2149118" y="354731"/>
                    </a:cubicBezTo>
                    <a:lnTo>
                      <a:pt x="76963" y="354731"/>
                    </a:lnTo>
                    <a:cubicBezTo>
                      <a:pt x="34458" y="354731"/>
                      <a:pt x="0" y="320273"/>
                      <a:pt x="0" y="277768"/>
                    </a:cubicBezTo>
                    <a:lnTo>
                      <a:pt x="0" y="76963"/>
                    </a:lnTo>
                    <a:cubicBezTo>
                      <a:pt x="0" y="34458"/>
                      <a:pt x="34458" y="0"/>
                      <a:pt x="76963"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1" name="Google Shape;911;p52"/>
              <p:cNvSpPr txBox="1"/>
              <p:nvPr/>
            </p:nvSpPr>
            <p:spPr>
              <a:xfrm>
                <a:off x="-781025" y="-2247575"/>
                <a:ext cx="2226000" cy="392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912" name="Google Shape;912;p52"/>
            <p:cNvSpPr txBox="1"/>
            <p:nvPr/>
          </p:nvSpPr>
          <p:spPr>
            <a:xfrm>
              <a:off x="4206580" y="-827187"/>
              <a:ext cx="2634900" cy="319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000">
                  <a:solidFill>
                    <a:srgbClr val="FFFFFF"/>
                  </a:solidFill>
                  <a:latin typeface="Inter"/>
                  <a:ea typeface="Inter"/>
                  <a:cs typeface="Inter"/>
                  <a:sym typeface="Inter"/>
                </a:rPr>
                <a:t>m</a:t>
              </a:r>
              <a:r>
                <a:rPr b="1" lang="en" sz="1000">
                  <a:solidFill>
                    <a:srgbClr val="FFFFFF"/>
                  </a:solidFill>
                  <a:latin typeface="Inter"/>
                  <a:ea typeface="Inter"/>
                  <a:cs typeface="Inter"/>
                  <a:sym typeface="Inter"/>
                </a:rPr>
                <a:t>onth </a:t>
              </a:r>
              <a:r>
                <a:rPr b="1" lang="en" sz="1000">
                  <a:solidFill>
                    <a:srgbClr val="FFFFFF"/>
                  </a:solidFill>
                  <a:latin typeface="Inter"/>
                  <a:ea typeface="Inter"/>
                  <a:cs typeface="Inter"/>
                  <a:sym typeface="Inter"/>
                </a:rPr>
                <a:t> VS nr.client</a:t>
              </a:r>
              <a:endParaRPr sz="500"/>
            </a:p>
          </p:txBody>
        </p:sp>
      </p:grpSp>
      <p:grpSp>
        <p:nvGrpSpPr>
          <p:cNvPr id="913" name="Google Shape;913;p52"/>
          <p:cNvGrpSpPr/>
          <p:nvPr/>
        </p:nvGrpSpPr>
        <p:grpSpPr>
          <a:xfrm>
            <a:off x="5744102" y="4076685"/>
            <a:ext cx="1774936" cy="218245"/>
            <a:chOff x="4206580" y="-893877"/>
            <a:chExt cx="2712311" cy="452508"/>
          </a:xfrm>
        </p:grpSpPr>
        <p:grpSp>
          <p:nvGrpSpPr>
            <p:cNvPr id="914" name="Google Shape;914;p52"/>
            <p:cNvGrpSpPr/>
            <p:nvPr/>
          </p:nvGrpSpPr>
          <p:grpSpPr>
            <a:xfrm>
              <a:off x="4224800" y="-893877"/>
              <a:ext cx="2694090" cy="452508"/>
              <a:chOff x="-893037" y="-2247575"/>
              <a:chExt cx="2338011" cy="392700"/>
            </a:xfrm>
          </p:grpSpPr>
          <p:sp>
            <p:nvSpPr>
              <p:cNvPr id="915" name="Google Shape;915;p52"/>
              <p:cNvSpPr/>
              <p:nvPr/>
            </p:nvSpPr>
            <p:spPr>
              <a:xfrm>
                <a:off x="-893037" y="-2228593"/>
                <a:ext cx="2226081" cy="354731"/>
              </a:xfrm>
              <a:custGeom>
                <a:rect b="b" l="l" r="r" t="t"/>
                <a:pathLst>
                  <a:path extrusionOk="0" h="354731" w="2226081">
                    <a:moveTo>
                      <a:pt x="76963" y="0"/>
                    </a:moveTo>
                    <a:lnTo>
                      <a:pt x="2149118" y="0"/>
                    </a:lnTo>
                    <a:cubicBezTo>
                      <a:pt x="2191623" y="0"/>
                      <a:pt x="2226081" y="34458"/>
                      <a:pt x="2226081" y="76963"/>
                    </a:cubicBezTo>
                    <a:lnTo>
                      <a:pt x="2226081" y="277768"/>
                    </a:lnTo>
                    <a:cubicBezTo>
                      <a:pt x="2226081" y="320273"/>
                      <a:pt x="2191623" y="354731"/>
                      <a:pt x="2149118" y="354731"/>
                    </a:cubicBezTo>
                    <a:lnTo>
                      <a:pt x="76963" y="354731"/>
                    </a:lnTo>
                    <a:cubicBezTo>
                      <a:pt x="34458" y="354731"/>
                      <a:pt x="0" y="320273"/>
                      <a:pt x="0" y="277768"/>
                    </a:cubicBezTo>
                    <a:lnTo>
                      <a:pt x="0" y="76963"/>
                    </a:lnTo>
                    <a:cubicBezTo>
                      <a:pt x="0" y="34458"/>
                      <a:pt x="34458" y="0"/>
                      <a:pt x="76963"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6" name="Google Shape;916;p52"/>
              <p:cNvSpPr txBox="1"/>
              <p:nvPr/>
            </p:nvSpPr>
            <p:spPr>
              <a:xfrm>
                <a:off x="-781025" y="-2247575"/>
                <a:ext cx="2226000" cy="392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917" name="Google Shape;917;p52"/>
            <p:cNvSpPr txBox="1"/>
            <p:nvPr/>
          </p:nvSpPr>
          <p:spPr>
            <a:xfrm>
              <a:off x="4206580" y="-827187"/>
              <a:ext cx="2634900" cy="319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000">
                  <a:solidFill>
                    <a:srgbClr val="FFFFFF"/>
                  </a:solidFill>
                  <a:latin typeface="Inter"/>
                  <a:ea typeface="Inter"/>
                  <a:cs typeface="Inter"/>
                  <a:sym typeface="Inter"/>
                </a:rPr>
                <a:t>day_0f_week</a:t>
              </a:r>
              <a:r>
                <a:rPr b="1" lang="en" sz="1000">
                  <a:solidFill>
                    <a:srgbClr val="FFFFFF"/>
                  </a:solidFill>
                  <a:latin typeface="Inter"/>
                  <a:ea typeface="Inter"/>
                  <a:cs typeface="Inter"/>
                  <a:sym typeface="Inter"/>
                </a:rPr>
                <a:t>  VS nr.client</a:t>
              </a:r>
              <a:endParaRPr sz="500"/>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921" name="Shape 921"/>
        <p:cNvGrpSpPr/>
        <p:nvPr/>
      </p:nvGrpSpPr>
      <p:grpSpPr>
        <a:xfrm>
          <a:off x="0" y="0"/>
          <a:ext cx="0" cy="0"/>
          <a:chOff x="0" y="0"/>
          <a:chExt cx="0" cy="0"/>
        </a:xfrm>
      </p:grpSpPr>
      <p:grpSp>
        <p:nvGrpSpPr>
          <p:cNvPr id="922" name="Google Shape;922;p53"/>
          <p:cNvGrpSpPr/>
          <p:nvPr/>
        </p:nvGrpSpPr>
        <p:grpSpPr>
          <a:xfrm>
            <a:off x="0" y="-35602"/>
            <a:ext cx="2595764" cy="2535284"/>
            <a:chOff x="0" y="-6334"/>
            <a:chExt cx="461814" cy="451054"/>
          </a:xfrm>
        </p:grpSpPr>
        <p:sp>
          <p:nvSpPr>
            <p:cNvPr id="923" name="Google Shape;923;p53"/>
            <p:cNvSpPr/>
            <p:nvPr/>
          </p:nvSpPr>
          <p:spPr>
            <a:xfrm>
              <a:off x="0" y="0"/>
              <a:ext cx="461814" cy="444720"/>
            </a:xfrm>
            <a:custGeom>
              <a:rect b="b" l="l" r="r" t="t"/>
              <a:pathLst>
                <a:path extrusionOk="0" h="444720" w="461814">
                  <a:moveTo>
                    <a:pt x="230907" y="444720"/>
                  </a:moveTo>
                  <a:lnTo>
                    <a:pt x="461814" y="0"/>
                  </a:lnTo>
                  <a:lnTo>
                    <a:pt x="0" y="0"/>
                  </a:lnTo>
                  <a:lnTo>
                    <a:pt x="230907" y="444720"/>
                  </a:lnTo>
                  <a:close/>
                </a:path>
              </a:pathLst>
            </a:custGeom>
            <a:solidFill>
              <a:srgbClr val="C9D6D5">
                <a:alpha val="23920"/>
              </a:srgbClr>
            </a:solidFill>
            <a:ln>
              <a:noFill/>
            </a:ln>
          </p:spPr>
        </p:sp>
        <p:sp>
          <p:nvSpPr>
            <p:cNvPr id="924" name="Google Shape;924;p53"/>
            <p:cNvSpPr txBox="1"/>
            <p:nvPr/>
          </p:nvSpPr>
          <p:spPr>
            <a:xfrm>
              <a:off x="72158" y="-6334"/>
              <a:ext cx="317400" cy="244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25" name="Google Shape;925;p53"/>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sp>
        <p:nvSpPr>
          <p:cNvPr id="926" name="Google Shape;926;p53"/>
          <p:cNvSpPr/>
          <p:nvPr/>
        </p:nvSpPr>
        <p:spPr>
          <a:xfrm>
            <a:off x="-727947" y="3989658"/>
            <a:ext cx="2270447" cy="1506915"/>
          </a:xfrm>
          <a:custGeom>
            <a:rect b="b" l="l" r="r" t="t"/>
            <a:pathLst>
              <a:path extrusionOk="0" h="3013829" w="4540894">
                <a:moveTo>
                  <a:pt x="0" y="0"/>
                </a:moveTo>
                <a:lnTo>
                  <a:pt x="4540894" y="0"/>
                </a:lnTo>
                <a:lnTo>
                  <a:pt x="4540894" y="3013829"/>
                </a:lnTo>
                <a:lnTo>
                  <a:pt x="0" y="3013829"/>
                </a:lnTo>
                <a:lnTo>
                  <a:pt x="0" y="0"/>
                </a:lnTo>
                <a:close/>
              </a:path>
            </a:pathLst>
          </a:custGeom>
          <a:blipFill rotWithShape="1">
            <a:blip r:embed="rId4">
              <a:alphaModFix/>
            </a:blip>
            <a:stretch>
              <a:fillRect b="-195630" l="0" r="-60828" t="-77155"/>
            </a:stretch>
          </a:blipFill>
          <a:ln>
            <a:noFill/>
          </a:ln>
        </p:spPr>
      </p:sp>
      <p:grpSp>
        <p:nvGrpSpPr>
          <p:cNvPr id="927" name="Google Shape;927;p53"/>
          <p:cNvGrpSpPr/>
          <p:nvPr/>
        </p:nvGrpSpPr>
        <p:grpSpPr>
          <a:xfrm>
            <a:off x="2564580" y="-343638"/>
            <a:ext cx="996865" cy="774556"/>
            <a:chOff x="0" y="0"/>
            <a:chExt cx="740613" cy="575450"/>
          </a:xfrm>
        </p:grpSpPr>
        <p:sp>
          <p:nvSpPr>
            <p:cNvPr id="928" name="Google Shape;928;p53"/>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348311"/>
            </a:solidFill>
            <a:ln>
              <a:noFill/>
            </a:ln>
          </p:spPr>
        </p:sp>
        <p:sp>
          <p:nvSpPr>
            <p:cNvPr id="929" name="Google Shape;929;p53"/>
            <p:cNvSpPr txBox="1"/>
            <p:nvPr/>
          </p:nvSpPr>
          <p:spPr>
            <a:xfrm>
              <a:off x="115721" y="3004"/>
              <a:ext cx="509100" cy="305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30" name="Google Shape;930;p53"/>
          <p:cNvGrpSpPr/>
          <p:nvPr/>
        </p:nvGrpSpPr>
        <p:grpSpPr>
          <a:xfrm>
            <a:off x="1171269" y="2423475"/>
            <a:ext cx="6801453" cy="485003"/>
            <a:chOff x="149427" y="0"/>
            <a:chExt cx="18137208" cy="1293342"/>
          </a:xfrm>
        </p:grpSpPr>
        <p:grpSp>
          <p:nvGrpSpPr>
            <p:cNvPr id="931" name="Google Shape;931;p53"/>
            <p:cNvGrpSpPr/>
            <p:nvPr/>
          </p:nvGrpSpPr>
          <p:grpSpPr>
            <a:xfrm>
              <a:off x="149427" y="0"/>
              <a:ext cx="17973034" cy="1293342"/>
              <a:chOff x="-8" y="0"/>
              <a:chExt cx="5849074" cy="420900"/>
            </a:xfrm>
          </p:grpSpPr>
          <p:sp>
            <p:nvSpPr>
              <p:cNvPr id="932" name="Google Shape;932;p53"/>
              <p:cNvSpPr/>
              <p:nvPr/>
            </p:nvSpPr>
            <p:spPr>
              <a:xfrm>
                <a:off x="-8" y="0"/>
                <a:ext cx="5849074" cy="382797"/>
              </a:xfrm>
              <a:custGeom>
                <a:rect b="b" l="l" r="r" t="t"/>
                <a:pathLst>
                  <a:path extrusionOk="0" h="382797" w="2046920">
                    <a:moveTo>
                      <a:pt x="83699" y="0"/>
                    </a:moveTo>
                    <a:lnTo>
                      <a:pt x="1963221" y="0"/>
                    </a:lnTo>
                    <a:cubicBezTo>
                      <a:pt x="1985419" y="0"/>
                      <a:pt x="2006708" y="8818"/>
                      <a:pt x="2022405" y="24515"/>
                    </a:cubicBezTo>
                    <a:cubicBezTo>
                      <a:pt x="2038102" y="40212"/>
                      <a:pt x="2046920" y="61501"/>
                      <a:pt x="2046920" y="83699"/>
                    </a:cubicBezTo>
                    <a:lnTo>
                      <a:pt x="2046920" y="299097"/>
                    </a:lnTo>
                    <a:cubicBezTo>
                      <a:pt x="2046920" y="345323"/>
                      <a:pt x="2009447" y="382797"/>
                      <a:pt x="1963221" y="382797"/>
                    </a:cubicBezTo>
                    <a:lnTo>
                      <a:pt x="83699" y="382797"/>
                    </a:lnTo>
                    <a:cubicBezTo>
                      <a:pt x="37474" y="382797"/>
                      <a:pt x="0" y="345323"/>
                      <a:pt x="0" y="299097"/>
                    </a:cubicBezTo>
                    <a:lnTo>
                      <a:pt x="0" y="83699"/>
                    </a:lnTo>
                    <a:cubicBezTo>
                      <a:pt x="0" y="37474"/>
                      <a:pt x="37474" y="0"/>
                      <a:pt x="83699"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33" name="Google Shape;933;p53"/>
              <p:cNvSpPr txBox="1"/>
              <p:nvPr/>
            </p:nvSpPr>
            <p:spPr>
              <a:xfrm>
                <a:off x="-8" y="0"/>
                <a:ext cx="5811300" cy="420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34" name="Google Shape;934;p53"/>
            <p:cNvSpPr txBox="1"/>
            <p:nvPr/>
          </p:nvSpPr>
          <p:spPr>
            <a:xfrm>
              <a:off x="430035" y="198133"/>
              <a:ext cx="17856600" cy="780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900">
                  <a:solidFill>
                    <a:srgbClr val="FFFFFF"/>
                  </a:solidFill>
                  <a:latin typeface="Inter"/>
                  <a:ea typeface="Inter"/>
                  <a:cs typeface="Inter"/>
                  <a:sym typeface="Inter"/>
                </a:rPr>
                <a:t>MODELING AND FEATURE ENGINEERING</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170" name="Shape 170"/>
        <p:cNvGrpSpPr/>
        <p:nvPr/>
      </p:nvGrpSpPr>
      <p:grpSpPr>
        <a:xfrm>
          <a:off x="0" y="0"/>
          <a:ext cx="0" cy="0"/>
          <a:chOff x="0" y="0"/>
          <a:chExt cx="0" cy="0"/>
        </a:xfrm>
      </p:grpSpPr>
      <p:grpSp>
        <p:nvGrpSpPr>
          <p:cNvPr id="171" name="Google Shape;171;p27"/>
          <p:cNvGrpSpPr/>
          <p:nvPr/>
        </p:nvGrpSpPr>
        <p:grpSpPr>
          <a:xfrm>
            <a:off x="0" y="-35602"/>
            <a:ext cx="2595764" cy="2535284"/>
            <a:chOff x="0" y="-6334"/>
            <a:chExt cx="461814" cy="451054"/>
          </a:xfrm>
        </p:grpSpPr>
        <p:sp>
          <p:nvSpPr>
            <p:cNvPr id="172" name="Google Shape;172;p27"/>
            <p:cNvSpPr/>
            <p:nvPr/>
          </p:nvSpPr>
          <p:spPr>
            <a:xfrm>
              <a:off x="0" y="0"/>
              <a:ext cx="461814" cy="444720"/>
            </a:xfrm>
            <a:custGeom>
              <a:rect b="b" l="l" r="r" t="t"/>
              <a:pathLst>
                <a:path extrusionOk="0" h="444720" w="461814">
                  <a:moveTo>
                    <a:pt x="230907" y="444720"/>
                  </a:moveTo>
                  <a:lnTo>
                    <a:pt x="461814" y="0"/>
                  </a:lnTo>
                  <a:lnTo>
                    <a:pt x="0" y="0"/>
                  </a:lnTo>
                  <a:lnTo>
                    <a:pt x="230907" y="444720"/>
                  </a:lnTo>
                  <a:close/>
                </a:path>
              </a:pathLst>
            </a:custGeom>
            <a:solidFill>
              <a:srgbClr val="C9D6D5">
                <a:alpha val="23920"/>
              </a:srgbClr>
            </a:solidFill>
            <a:ln>
              <a:noFill/>
            </a:ln>
          </p:spPr>
        </p:sp>
        <p:sp>
          <p:nvSpPr>
            <p:cNvPr id="173" name="Google Shape;173;p27"/>
            <p:cNvSpPr txBox="1"/>
            <p:nvPr/>
          </p:nvSpPr>
          <p:spPr>
            <a:xfrm>
              <a:off x="72158" y="-6334"/>
              <a:ext cx="317400" cy="244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4" name="Google Shape;174;p27"/>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sp>
        <p:nvSpPr>
          <p:cNvPr id="175" name="Google Shape;175;p27"/>
          <p:cNvSpPr/>
          <p:nvPr/>
        </p:nvSpPr>
        <p:spPr>
          <a:xfrm>
            <a:off x="-727947" y="3989658"/>
            <a:ext cx="2270447" cy="1506915"/>
          </a:xfrm>
          <a:custGeom>
            <a:rect b="b" l="l" r="r" t="t"/>
            <a:pathLst>
              <a:path extrusionOk="0" h="3013829" w="4540894">
                <a:moveTo>
                  <a:pt x="0" y="0"/>
                </a:moveTo>
                <a:lnTo>
                  <a:pt x="4540894" y="0"/>
                </a:lnTo>
                <a:lnTo>
                  <a:pt x="4540894" y="3013829"/>
                </a:lnTo>
                <a:lnTo>
                  <a:pt x="0" y="3013829"/>
                </a:lnTo>
                <a:lnTo>
                  <a:pt x="0" y="0"/>
                </a:lnTo>
                <a:close/>
              </a:path>
            </a:pathLst>
          </a:custGeom>
          <a:blipFill rotWithShape="1">
            <a:blip r:embed="rId4">
              <a:alphaModFix/>
            </a:blip>
            <a:stretch>
              <a:fillRect b="-195630" l="0" r="-60828" t="-77155"/>
            </a:stretch>
          </a:blipFill>
          <a:ln>
            <a:noFill/>
          </a:ln>
        </p:spPr>
      </p:sp>
      <p:grpSp>
        <p:nvGrpSpPr>
          <p:cNvPr id="176" name="Google Shape;176;p27"/>
          <p:cNvGrpSpPr/>
          <p:nvPr/>
        </p:nvGrpSpPr>
        <p:grpSpPr>
          <a:xfrm>
            <a:off x="2564580" y="-343638"/>
            <a:ext cx="996865" cy="774556"/>
            <a:chOff x="0" y="0"/>
            <a:chExt cx="740613" cy="575450"/>
          </a:xfrm>
        </p:grpSpPr>
        <p:sp>
          <p:nvSpPr>
            <p:cNvPr id="177" name="Google Shape;177;p27"/>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348311"/>
            </a:solidFill>
            <a:ln>
              <a:noFill/>
            </a:ln>
          </p:spPr>
        </p:sp>
        <p:sp>
          <p:nvSpPr>
            <p:cNvPr id="178" name="Google Shape;178;p27"/>
            <p:cNvSpPr txBox="1"/>
            <p:nvPr/>
          </p:nvSpPr>
          <p:spPr>
            <a:xfrm>
              <a:off x="115721" y="3004"/>
              <a:ext cx="509100" cy="305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9" name="Google Shape;179;p27"/>
          <p:cNvGrpSpPr/>
          <p:nvPr/>
        </p:nvGrpSpPr>
        <p:grpSpPr>
          <a:xfrm>
            <a:off x="1171269" y="2423475"/>
            <a:ext cx="6801453" cy="485003"/>
            <a:chOff x="149427" y="0"/>
            <a:chExt cx="18137208" cy="1293342"/>
          </a:xfrm>
        </p:grpSpPr>
        <p:grpSp>
          <p:nvGrpSpPr>
            <p:cNvPr id="180" name="Google Shape;180;p27"/>
            <p:cNvGrpSpPr/>
            <p:nvPr/>
          </p:nvGrpSpPr>
          <p:grpSpPr>
            <a:xfrm>
              <a:off x="149427" y="0"/>
              <a:ext cx="17973034" cy="1293342"/>
              <a:chOff x="-8" y="0"/>
              <a:chExt cx="5849074" cy="420900"/>
            </a:xfrm>
          </p:grpSpPr>
          <p:sp>
            <p:nvSpPr>
              <p:cNvPr id="181" name="Google Shape;181;p27"/>
              <p:cNvSpPr/>
              <p:nvPr/>
            </p:nvSpPr>
            <p:spPr>
              <a:xfrm>
                <a:off x="-8" y="0"/>
                <a:ext cx="5849074" cy="382797"/>
              </a:xfrm>
              <a:custGeom>
                <a:rect b="b" l="l" r="r" t="t"/>
                <a:pathLst>
                  <a:path extrusionOk="0" h="382797" w="2046920">
                    <a:moveTo>
                      <a:pt x="83699" y="0"/>
                    </a:moveTo>
                    <a:lnTo>
                      <a:pt x="1963221" y="0"/>
                    </a:lnTo>
                    <a:cubicBezTo>
                      <a:pt x="1985419" y="0"/>
                      <a:pt x="2006708" y="8818"/>
                      <a:pt x="2022405" y="24515"/>
                    </a:cubicBezTo>
                    <a:cubicBezTo>
                      <a:pt x="2038102" y="40212"/>
                      <a:pt x="2046920" y="61501"/>
                      <a:pt x="2046920" y="83699"/>
                    </a:cubicBezTo>
                    <a:lnTo>
                      <a:pt x="2046920" y="299097"/>
                    </a:lnTo>
                    <a:cubicBezTo>
                      <a:pt x="2046920" y="345323"/>
                      <a:pt x="2009447" y="382797"/>
                      <a:pt x="1963221" y="382797"/>
                    </a:cubicBezTo>
                    <a:lnTo>
                      <a:pt x="83699" y="382797"/>
                    </a:lnTo>
                    <a:cubicBezTo>
                      <a:pt x="37474" y="382797"/>
                      <a:pt x="0" y="345323"/>
                      <a:pt x="0" y="299097"/>
                    </a:cubicBezTo>
                    <a:lnTo>
                      <a:pt x="0" y="83699"/>
                    </a:lnTo>
                    <a:cubicBezTo>
                      <a:pt x="0" y="37474"/>
                      <a:pt x="37474" y="0"/>
                      <a:pt x="83699"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2" name="Google Shape;182;p27"/>
              <p:cNvSpPr txBox="1"/>
              <p:nvPr/>
            </p:nvSpPr>
            <p:spPr>
              <a:xfrm>
                <a:off x="-8" y="0"/>
                <a:ext cx="5811300" cy="420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83" name="Google Shape;183;p27"/>
            <p:cNvSpPr txBox="1"/>
            <p:nvPr/>
          </p:nvSpPr>
          <p:spPr>
            <a:xfrm>
              <a:off x="430035" y="198133"/>
              <a:ext cx="17856600" cy="780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900">
                  <a:solidFill>
                    <a:srgbClr val="FFFFFF"/>
                  </a:solidFill>
                  <a:latin typeface="Inter"/>
                  <a:ea typeface="Inter"/>
                  <a:cs typeface="Inter"/>
                  <a:sym typeface="Inter"/>
                </a:rPr>
                <a:t>BUSINESS AND DATA UNDERSTANDING</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9E9E9"/>
            </a:gs>
            <a:gs pos="100000">
              <a:srgbClr val="FFFFFF"/>
            </a:gs>
          </a:gsLst>
          <a:lin ang="5400000" scaled="0"/>
        </a:gradFill>
      </p:bgPr>
    </p:bg>
    <p:spTree>
      <p:nvGrpSpPr>
        <p:cNvPr id="938" name="Shape 938"/>
        <p:cNvGrpSpPr/>
        <p:nvPr/>
      </p:nvGrpSpPr>
      <p:grpSpPr>
        <a:xfrm>
          <a:off x="0" y="0"/>
          <a:ext cx="0" cy="0"/>
          <a:chOff x="0" y="0"/>
          <a:chExt cx="0" cy="0"/>
        </a:xfrm>
      </p:grpSpPr>
      <p:grpSp>
        <p:nvGrpSpPr>
          <p:cNvPr id="939" name="Google Shape;939;p54"/>
          <p:cNvGrpSpPr/>
          <p:nvPr/>
        </p:nvGrpSpPr>
        <p:grpSpPr>
          <a:xfrm>
            <a:off x="-1567083" y="-734814"/>
            <a:ext cx="4162867" cy="3234511"/>
            <a:chOff x="0" y="0"/>
            <a:chExt cx="740613" cy="575450"/>
          </a:xfrm>
        </p:grpSpPr>
        <p:sp>
          <p:nvSpPr>
            <p:cNvPr id="940" name="Google Shape;940;p54"/>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941" name="Google Shape;941;p54"/>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942" name="Google Shape;942;p54"/>
          <p:cNvGrpSpPr/>
          <p:nvPr/>
        </p:nvGrpSpPr>
        <p:grpSpPr>
          <a:xfrm>
            <a:off x="-482485" y="0"/>
            <a:ext cx="996835" cy="774532"/>
            <a:chOff x="0" y="0"/>
            <a:chExt cx="740613" cy="575450"/>
          </a:xfrm>
        </p:grpSpPr>
        <p:sp>
          <p:nvSpPr>
            <p:cNvPr id="943" name="Google Shape;943;p54"/>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6BB04E"/>
            </a:solidFill>
            <a:ln>
              <a:noFill/>
            </a:ln>
          </p:spPr>
        </p:sp>
        <p:sp>
          <p:nvSpPr>
            <p:cNvPr id="944" name="Google Shape;944;p54"/>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945" name="Google Shape;945;p54"/>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sp>
        <p:nvSpPr>
          <p:cNvPr id="946" name="Google Shape;946;p54"/>
          <p:cNvSpPr/>
          <p:nvPr/>
        </p:nvSpPr>
        <p:spPr>
          <a:xfrm>
            <a:off x="-418924" y="3349589"/>
            <a:ext cx="1454642" cy="4964071"/>
          </a:xfrm>
          <a:custGeom>
            <a:rect b="b" l="l" r="r" t="t"/>
            <a:pathLst>
              <a:path extrusionOk="0" h="9928142" w="2909284">
                <a:moveTo>
                  <a:pt x="0" y="0"/>
                </a:moveTo>
                <a:lnTo>
                  <a:pt x="2909285" y="0"/>
                </a:lnTo>
                <a:lnTo>
                  <a:pt x="2909285" y="9928142"/>
                </a:lnTo>
                <a:lnTo>
                  <a:pt x="0" y="9928142"/>
                </a:lnTo>
                <a:lnTo>
                  <a:pt x="0" y="0"/>
                </a:lnTo>
                <a:close/>
              </a:path>
            </a:pathLst>
          </a:custGeom>
          <a:blipFill rotWithShape="1">
            <a:blip r:embed="rId4">
              <a:alphaModFix/>
            </a:blip>
            <a:stretch>
              <a:fillRect b="0" l="0" r="-149376" t="-12425"/>
            </a:stretch>
          </a:blipFill>
          <a:ln>
            <a:noFill/>
          </a:ln>
        </p:spPr>
      </p:sp>
      <p:sp>
        <p:nvSpPr>
          <p:cNvPr id="947" name="Google Shape;947;p54"/>
          <p:cNvSpPr/>
          <p:nvPr/>
        </p:nvSpPr>
        <p:spPr>
          <a:xfrm flipH="1">
            <a:off x="8151684" y="3349589"/>
            <a:ext cx="1454642" cy="4964071"/>
          </a:xfrm>
          <a:custGeom>
            <a:rect b="b" l="l" r="r" t="t"/>
            <a:pathLst>
              <a:path extrusionOk="0" h="9928142" w="2909284">
                <a:moveTo>
                  <a:pt x="2909285" y="0"/>
                </a:moveTo>
                <a:lnTo>
                  <a:pt x="0" y="0"/>
                </a:lnTo>
                <a:lnTo>
                  <a:pt x="0" y="9928142"/>
                </a:lnTo>
                <a:lnTo>
                  <a:pt x="2909285" y="9928142"/>
                </a:lnTo>
                <a:lnTo>
                  <a:pt x="2909285" y="0"/>
                </a:lnTo>
                <a:close/>
              </a:path>
            </a:pathLst>
          </a:custGeom>
          <a:blipFill rotWithShape="1">
            <a:blip r:embed="rId4">
              <a:alphaModFix/>
            </a:blip>
            <a:stretch>
              <a:fillRect b="0" l="0" r="-149376" t="-12425"/>
            </a:stretch>
          </a:blipFill>
          <a:ln>
            <a:noFill/>
          </a:ln>
        </p:spPr>
      </p:sp>
      <p:sp>
        <p:nvSpPr>
          <p:cNvPr id="948" name="Google Shape;948;p54"/>
          <p:cNvSpPr/>
          <p:nvPr/>
        </p:nvSpPr>
        <p:spPr>
          <a:xfrm>
            <a:off x="1890057" y="4508922"/>
            <a:ext cx="5650629" cy="360228"/>
          </a:xfrm>
          <a:custGeom>
            <a:rect b="b" l="l" r="r" t="t"/>
            <a:pathLst>
              <a:path extrusionOk="0" h="720455" w="11301259">
                <a:moveTo>
                  <a:pt x="0" y="0"/>
                </a:moveTo>
                <a:lnTo>
                  <a:pt x="11301259" y="0"/>
                </a:lnTo>
                <a:lnTo>
                  <a:pt x="11301259" y="720455"/>
                </a:lnTo>
                <a:lnTo>
                  <a:pt x="0" y="720455"/>
                </a:lnTo>
                <a:lnTo>
                  <a:pt x="0" y="0"/>
                </a:lnTo>
                <a:close/>
              </a:path>
            </a:pathLst>
          </a:custGeom>
          <a:blipFill rotWithShape="1">
            <a:blip r:embed="rId5">
              <a:alphaModFix/>
            </a:blip>
            <a:stretch>
              <a:fillRect b="0" l="0" r="0" t="0"/>
            </a:stretch>
          </a:blipFill>
          <a:ln>
            <a:noFill/>
          </a:ln>
        </p:spPr>
      </p:sp>
      <p:grpSp>
        <p:nvGrpSpPr>
          <p:cNvPr id="949" name="Google Shape;949;p54"/>
          <p:cNvGrpSpPr/>
          <p:nvPr/>
        </p:nvGrpSpPr>
        <p:grpSpPr>
          <a:xfrm>
            <a:off x="4186520" y="1247973"/>
            <a:ext cx="1057703" cy="352156"/>
            <a:chOff x="0" y="-38100"/>
            <a:chExt cx="917906" cy="305611"/>
          </a:xfrm>
        </p:grpSpPr>
        <p:sp>
          <p:nvSpPr>
            <p:cNvPr id="950" name="Google Shape;950;p54"/>
            <p:cNvSpPr/>
            <p:nvPr/>
          </p:nvSpPr>
          <p:spPr>
            <a:xfrm>
              <a:off x="0" y="0"/>
              <a:ext cx="917906" cy="267511"/>
            </a:xfrm>
            <a:custGeom>
              <a:rect b="b" l="l" r="r" t="t"/>
              <a:pathLst>
                <a:path extrusionOk="0" h="267511" w="917906">
                  <a:moveTo>
                    <a:pt x="133755" y="0"/>
                  </a:moveTo>
                  <a:lnTo>
                    <a:pt x="784151" y="0"/>
                  </a:lnTo>
                  <a:cubicBezTo>
                    <a:pt x="819625" y="0"/>
                    <a:pt x="853646" y="14092"/>
                    <a:pt x="878730" y="39176"/>
                  </a:cubicBezTo>
                  <a:cubicBezTo>
                    <a:pt x="903814" y="64260"/>
                    <a:pt x="917906" y="98281"/>
                    <a:pt x="917906" y="133755"/>
                  </a:cubicBezTo>
                  <a:lnTo>
                    <a:pt x="917906" y="133755"/>
                  </a:lnTo>
                  <a:cubicBezTo>
                    <a:pt x="917906" y="169230"/>
                    <a:pt x="903814" y="203251"/>
                    <a:pt x="878730" y="228335"/>
                  </a:cubicBezTo>
                  <a:cubicBezTo>
                    <a:pt x="853646" y="253419"/>
                    <a:pt x="819625" y="267511"/>
                    <a:pt x="784151" y="267511"/>
                  </a:cubicBezTo>
                  <a:lnTo>
                    <a:pt x="133755" y="267511"/>
                  </a:lnTo>
                  <a:cubicBezTo>
                    <a:pt x="98281" y="267511"/>
                    <a:pt x="64260" y="253419"/>
                    <a:pt x="39176" y="228335"/>
                  </a:cubicBezTo>
                  <a:cubicBezTo>
                    <a:pt x="14092" y="203251"/>
                    <a:pt x="0" y="169230"/>
                    <a:pt x="0" y="133755"/>
                  </a:cubicBezTo>
                  <a:lnTo>
                    <a:pt x="0" y="133755"/>
                  </a:lnTo>
                  <a:cubicBezTo>
                    <a:pt x="0" y="98281"/>
                    <a:pt x="14092" y="64260"/>
                    <a:pt x="39176" y="39176"/>
                  </a:cubicBezTo>
                  <a:cubicBezTo>
                    <a:pt x="64260" y="14092"/>
                    <a:pt x="98281" y="0"/>
                    <a:pt x="133755"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51" name="Google Shape;951;p54"/>
            <p:cNvSpPr txBox="1"/>
            <p:nvPr/>
          </p:nvSpPr>
          <p:spPr>
            <a:xfrm>
              <a:off x="0" y="-38100"/>
              <a:ext cx="917906" cy="30561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952" name="Google Shape;952;p54"/>
          <p:cNvSpPr txBox="1"/>
          <p:nvPr/>
        </p:nvSpPr>
        <p:spPr>
          <a:xfrm>
            <a:off x="4242539" y="1336782"/>
            <a:ext cx="945600" cy="184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200">
                <a:solidFill>
                  <a:srgbClr val="FFFFFF"/>
                </a:solidFill>
                <a:latin typeface="Inter"/>
                <a:ea typeface="Inter"/>
                <a:cs typeface="Inter"/>
                <a:sym typeface="Inter"/>
              </a:rPr>
              <a:t>Rule Based</a:t>
            </a:r>
            <a:endParaRPr sz="700"/>
          </a:p>
        </p:txBody>
      </p:sp>
      <p:sp>
        <p:nvSpPr>
          <p:cNvPr id="953" name="Google Shape;953;p54"/>
          <p:cNvSpPr txBox="1"/>
          <p:nvPr/>
        </p:nvSpPr>
        <p:spPr>
          <a:xfrm>
            <a:off x="491652" y="280473"/>
            <a:ext cx="8160600" cy="926400"/>
          </a:xfrm>
          <a:prstGeom prst="rect">
            <a:avLst/>
          </a:prstGeom>
          <a:noFill/>
          <a:ln>
            <a:noFill/>
          </a:ln>
        </p:spPr>
        <p:txBody>
          <a:bodyPr anchorCtr="0" anchor="t" bIns="0" lIns="0" spcFirstLastPara="1" rIns="0" wrap="square" tIns="0">
            <a:spAutoFit/>
          </a:bodyPr>
          <a:lstStyle/>
          <a:p>
            <a:pPr indent="0" lvl="0" marL="0" rtl="0" algn="ctr">
              <a:lnSpc>
                <a:spcPct val="127000"/>
              </a:lnSpc>
              <a:spcBef>
                <a:spcPts val="0"/>
              </a:spcBef>
              <a:spcAft>
                <a:spcPts val="0"/>
              </a:spcAft>
              <a:buNone/>
            </a:pPr>
            <a:r>
              <a:rPr b="1" lang="en" sz="1700">
                <a:solidFill>
                  <a:schemeClr val="dk1"/>
                </a:solidFill>
                <a:latin typeface="Inter"/>
                <a:ea typeface="Inter"/>
                <a:cs typeface="Inter"/>
                <a:sym typeface="Inter"/>
              </a:rPr>
              <a:t>Model rule based sebelumnya hanya mampu memprediksi dengan benar 21,12% dari 3.470 kelas 1 pada data train dan 20,53% dari 867 kelas 1 pada data tes, menunjukkan kebutuhan akan pendekatan yang lebih akurat</a:t>
            </a:r>
            <a:endParaRPr b="1" sz="1700">
              <a:latin typeface="Inter"/>
              <a:ea typeface="Inter"/>
              <a:cs typeface="Inter"/>
              <a:sym typeface="Inter"/>
            </a:endParaRPr>
          </a:p>
        </p:txBody>
      </p:sp>
      <p:grpSp>
        <p:nvGrpSpPr>
          <p:cNvPr id="954" name="Google Shape;954;p54"/>
          <p:cNvGrpSpPr/>
          <p:nvPr/>
        </p:nvGrpSpPr>
        <p:grpSpPr>
          <a:xfrm>
            <a:off x="1563661" y="1742152"/>
            <a:ext cx="5972350" cy="2519585"/>
            <a:chOff x="9350" y="398204"/>
            <a:chExt cx="11944699" cy="5039169"/>
          </a:xfrm>
        </p:grpSpPr>
        <p:sp>
          <p:nvSpPr>
            <p:cNvPr id="955" name="Google Shape;955;p54"/>
            <p:cNvSpPr/>
            <p:nvPr/>
          </p:nvSpPr>
          <p:spPr>
            <a:xfrm>
              <a:off x="9350" y="2544517"/>
              <a:ext cx="1493087" cy="746543"/>
            </a:xfrm>
            <a:prstGeom prst="roundRect">
              <a:avLst>
                <a:gd fmla="val 10000" name="adj"/>
              </a:avLst>
            </a:prstGeom>
            <a:solidFill>
              <a:srgbClr val="5B9BD5"/>
            </a:solidFill>
            <a:ln cap="flat" cmpd="sng" w="127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56" name="Google Shape;956;p54"/>
            <p:cNvSpPr txBox="1"/>
            <p:nvPr/>
          </p:nvSpPr>
          <p:spPr>
            <a:xfrm>
              <a:off x="31215" y="2566382"/>
              <a:ext cx="1449357" cy="702813"/>
            </a:xfrm>
            <a:prstGeom prst="rect">
              <a:avLst/>
            </a:prstGeom>
            <a:noFill/>
            <a:ln>
              <a:noFill/>
            </a:ln>
          </p:spPr>
          <p:txBody>
            <a:bodyPr anchorCtr="0" anchor="ctr" bIns="4450" lIns="4450" spcFirstLastPara="1" rIns="4450" wrap="square" tIns="4450">
              <a:noAutofit/>
            </a:bodyPr>
            <a:lstStyle/>
            <a:p>
              <a:pPr indent="0" lvl="0" marL="0" marR="0" rtl="0" algn="ctr">
                <a:lnSpc>
                  <a:spcPct val="90000"/>
                </a:lnSpc>
                <a:spcBef>
                  <a:spcPts val="0"/>
                </a:spcBef>
                <a:spcAft>
                  <a:spcPts val="0"/>
                </a:spcAft>
                <a:buClr>
                  <a:srgbClr val="000000"/>
                </a:buClr>
                <a:buSzPts val="700"/>
                <a:buFont typeface="Calibri"/>
                <a:buNone/>
              </a:pPr>
              <a:r>
                <a:rPr b="1" lang="en" sz="700">
                  <a:solidFill>
                    <a:srgbClr val="000000"/>
                  </a:solidFill>
                  <a:latin typeface="Calibri"/>
                  <a:ea typeface="Calibri"/>
                  <a:cs typeface="Calibri"/>
                  <a:sym typeface="Calibri"/>
                </a:rPr>
                <a:t>Dataset</a:t>
              </a:r>
              <a:endParaRPr b="1" sz="700">
                <a:solidFill>
                  <a:srgbClr val="000000"/>
                </a:solidFill>
                <a:latin typeface="Calibri"/>
                <a:ea typeface="Calibri"/>
                <a:cs typeface="Calibri"/>
                <a:sym typeface="Calibri"/>
              </a:endParaRPr>
            </a:p>
          </p:txBody>
        </p:sp>
        <p:sp>
          <p:nvSpPr>
            <p:cNvPr id="957" name="Google Shape;957;p54"/>
            <p:cNvSpPr/>
            <p:nvPr/>
          </p:nvSpPr>
          <p:spPr>
            <a:xfrm rot="-4467012">
              <a:off x="687126" y="1833118"/>
              <a:ext cx="2227857" cy="23027"/>
            </a:xfrm>
            <a:custGeom>
              <a:rect b="b" l="l" r="r" t="t"/>
              <a:pathLst>
                <a:path extrusionOk="0" h="120000" w="120000">
                  <a:moveTo>
                    <a:pt x="0" y="62290"/>
                  </a:moveTo>
                  <a:lnTo>
                    <a:pt x="105623" y="62290"/>
                  </a:lnTo>
                </a:path>
              </a:pathLst>
            </a:custGeom>
            <a:noFill/>
            <a:ln cap="flat" cmpd="sng" w="12700">
              <a:solidFill>
                <a:srgbClr val="345A99"/>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58" name="Google Shape;958;p54"/>
            <p:cNvSpPr txBox="1"/>
            <p:nvPr/>
          </p:nvSpPr>
          <p:spPr>
            <a:xfrm>
              <a:off x="1732467" y="1883359"/>
              <a:ext cx="0" cy="0"/>
            </a:xfrm>
            <a:prstGeom prst="rect">
              <a:avLst/>
            </a:prstGeom>
            <a:noFill/>
            <a:ln>
              <a:noFill/>
            </a:ln>
          </p:spPr>
          <p:txBody>
            <a:bodyPr anchorCtr="0" anchor="ctr" bIns="0" lIns="6350" spcFirstLastPara="1" rIns="6350" wrap="square" tIns="0">
              <a:noAutofit/>
            </a:bodyPr>
            <a:lstStyle/>
            <a:p>
              <a:pPr indent="0" lvl="0" marL="0" marR="0" rtl="0" algn="ctr">
                <a:lnSpc>
                  <a:spcPct val="90000"/>
                </a:lnSpc>
                <a:spcBef>
                  <a:spcPts val="0"/>
                </a:spcBef>
                <a:spcAft>
                  <a:spcPts val="0"/>
                </a:spcAft>
                <a:buClr>
                  <a:schemeClr val="dk1"/>
                </a:buClr>
                <a:buSzPts val="300"/>
                <a:buFont typeface="Calibri"/>
                <a:buNone/>
              </a:pPr>
              <a:r>
                <a:t/>
              </a:r>
              <a:endParaRPr sz="300">
                <a:solidFill>
                  <a:srgbClr val="000000"/>
                </a:solidFill>
                <a:latin typeface="Calibri"/>
                <a:ea typeface="Calibri"/>
                <a:cs typeface="Calibri"/>
                <a:sym typeface="Calibri"/>
              </a:endParaRPr>
            </a:p>
          </p:txBody>
        </p:sp>
        <p:sp>
          <p:nvSpPr>
            <p:cNvPr id="959" name="Google Shape;959;p54"/>
            <p:cNvSpPr/>
            <p:nvPr/>
          </p:nvSpPr>
          <p:spPr>
            <a:xfrm>
              <a:off x="2099672" y="398204"/>
              <a:ext cx="1493087" cy="746543"/>
            </a:xfrm>
            <a:prstGeom prst="roundRect">
              <a:avLst>
                <a:gd fmla="val 10000" name="adj"/>
              </a:avLst>
            </a:prstGeom>
            <a:solidFill>
              <a:srgbClr val="8DA9DB"/>
            </a:solidFill>
            <a:ln cap="flat" cmpd="sng" w="127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0" name="Google Shape;960;p54"/>
            <p:cNvSpPr txBox="1"/>
            <p:nvPr/>
          </p:nvSpPr>
          <p:spPr>
            <a:xfrm>
              <a:off x="2121537" y="420069"/>
              <a:ext cx="1449357" cy="702813"/>
            </a:xfrm>
            <a:prstGeom prst="rect">
              <a:avLst/>
            </a:prstGeom>
            <a:noFill/>
            <a:ln>
              <a:noFill/>
            </a:ln>
          </p:spPr>
          <p:txBody>
            <a:bodyPr anchorCtr="0" anchor="ctr" bIns="4450" lIns="4450" spcFirstLastPara="1" rIns="4450" wrap="square" tIns="4450">
              <a:noAutofit/>
            </a:bodyPr>
            <a:lstStyle/>
            <a:p>
              <a:pPr indent="0" lvl="0" marL="0" marR="0" rtl="0" algn="ctr">
                <a:lnSpc>
                  <a:spcPct val="90000"/>
                </a:lnSpc>
                <a:spcBef>
                  <a:spcPts val="0"/>
                </a:spcBef>
                <a:spcAft>
                  <a:spcPts val="0"/>
                </a:spcAft>
                <a:buClr>
                  <a:srgbClr val="000000"/>
                </a:buClr>
                <a:buSzPts val="700"/>
                <a:buFont typeface="Calibri"/>
                <a:buNone/>
              </a:pPr>
              <a:r>
                <a:rPr b="0" lang="en" sz="700">
                  <a:solidFill>
                    <a:srgbClr val="000000"/>
                  </a:solidFill>
                  <a:latin typeface="Calibri"/>
                  <a:ea typeface="Calibri"/>
                  <a:cs typeface="Calibri"/>
                  <a:sym typeface="Calibri"/>
                </a:rPr>
                <a:t>Poutcome</a:t>
              </a:r>
              <a:endParaRPr b="0" sz="700">
                <a:solidFill>
                  <a:srgbClr val="000000"/>
                </a:solidFill>
                <a:latin typeface="Calibri"/>
                <a:ea typeface="Calibri"/>
                <a:cs typeface="Calibri"/>
                <a:sym typeface="Calibri"/>
              </a:endParaRPr>
            </a:p>
            <a:p>
              <a:pPr indent="0" lvl="0" marL="0" marR="0" rtl="0" algn="ctr">
                <a:lnSpc>
                  <a:spcPct val="90000"/>
                </a:lnSpc>
                <a:spcBef>
                  <a:spcPts val="200"/>
                </a:spcBef>
                <a:spcAft>
                  <a:spcPts val="0"/>
                </a:spcAft>
                <a:buClr>
                  <a:srgbClr val="000000"/>
                </a:buClr>
                <a:buSzPts val="700"/>
                <a:buFont typeface="Calibri"/>
                <a:buNone/>
              </a:pPr>
              <a:r>
                <a:rPr b="0" lang="en" sz="700">
                  <a:solidFill>
                    <a:srgbClr val="000000"/>
                  </a:solidFill>
                  <a:latin typeface="Calibri"/>
                  <a:ea typeface="Calibri"/>
                  <a:cs typeface="Calibri"/>
                  <a:sym typeface="Calibri"/>
                </a:rPr>
                <a:t>Success</a:t>
              </a:r>
              <a:endParaRPr sz="700"/>
            </a:p>
          </p:txBody>
        </p:sp>
        <p:sp>
          <p:nvSpPr>
            <p:cNvPr id="961" name="Google Shape;961;p54"/>
            <p:cNvSpPr/>
            <p:nvPr/>
          </p:nvSpPr>
          <p:spPr>
            <a:xfrm>
              <a:off x="3592760" y="759962"/>
              <a:ext cx="597234" cy="23027"/>
            </a:xfrm>
            <a:custGeom>
              <a:rect b="b" l="l" r="r" t="t"/>
              <a:pathLst>
                <a:path extrusionOk="0" h="120000" w="120000">
                  <a:moveTo>
                    <a:pt x="0" y="62290"/>
                  </a:moveTo>
                  <a:lnTo>
                    <a:pt x="105623" y="62290"/>
                  </a:lnTo>
                </a:path>
              </a:pathLst>
            </a:custGeom>
            <a:noFill/>
            <a:ln cap="flat" cmpd="sng" w="12700">
              <a:solidFill>
                <a:srgbClr val="3A66B1"/>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2" name="Google Shape;962;p54"/>
            <p:cNvSpPr txBox="1"/>
            <p:nvPr/>
          </p:nvSpPr>
          <p:spPr>
            <a:xfrm>
              <a:off x="3876446" y="756545"/>
              <a:ext cx="0" cy="0"/>
            </a:xfrm>
            <a:prstGeom prst="rect">
              <a:avLst/>
            </a:prstGeom>
            <a:noFill/>
            <a:ln>
              <a:noFill/>
            </a:ln>
          </p:spPr>
          <p:txBody>
            <a:bodyPr anchorCtr="0" anchor="ctr" bIns="0" lIns="6350" spcFirstLastPara="1" rIns="6350" wrap="square" tIns="0">
              <a:noAutofit/>
            </a:bodyPr>
            <a:lstStyle/>
            <a:p>
              <a:pPr indent="0" lvl="0" marL="0" marR="0" rtl="0" algn="ctr">
                <a:lnSpc>
                  <a:spcPct val="90000"/>
                </a:lnSpc>
                <a:spcBef>
                  <a:spcPts val="0"/>
                </a:spcBef>
                <a:spcAft>
                  <a:spcPts val="0"/>
                </a:spcAft>
                <a:buClr>
                  <a:schemeClr val="dk1"/>
                </a:buClr>
                <a:buSzPts val="300"/>
                <a:buFont typeface="Calibri"/>
                <a:buNone/>
              </a:pPr>
              <a:r>
                <a:t/>
              </a:r>
              <a:endParaRPr sz="300">
                <a:solidFill>
                  <a:srgbClr val="000000"/>
                </a:solidFill>
                <a:latin typeface="Calibri"/>
                <a:ea typeface="Calibri"/>
                <a:cs typeface="Calibri"/>
                <a:sym typeface="Calibri"/>
              </a:endParaRPr>
            </a:p>
          </p:txBody>
        </p:sp>
        <p:sp>
          <p:nvSpPr>
            <p:cNvPr id="963" name="Google Shape;963;p54"/>
            <p:cNvSpPr/>
            <p:nvPr/>
          </p:nvSpPr>
          <p:spPr>
            <a:xfrm>
              <a:off x="4189995" y="398204"/>
              <a:ext cx="1493087" cy="746543"/>
            </a:xfrm>
            <a:prstGeom prst="roundRect">
              <a:avLst>
                <a:gd fmla="val 10000" name="adj"/>
              </a:avLst>
            </a:prstGeom>
            <a:solidFill>
              <a:srgbClr val="A8D08C"/>
            </a:solidFill>
            <a:ln cap="flat" cmpd="sng" w="127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4" name="Google Shape;964;p54"/>
            <p:cNvSpPr txBox="1"/>
            <p:nvPr/>
          </p:nvSpPr>
          <p:spPr>
            <a:xfrm>
              <a:off x="4211860" y="420069"/>
              <a:ext cx="1449357" cy="702813"/>
            </a:xfrm>
            <a:prstGeom prst="rect">
              <a:avLst/>
            </a:prstGeom>
            <a:noFill/>
            <a:ln>
              <a:noFill/>
            </a:ln>
          </p:spPr>
          <p:txBody>
            <a:bodyPr anchorCtr="0" anchor="ctr" bIns="4450" lIns="4450" spcFirstLastPara="1" rIns="4450" wrap="square" tIns="4450">
              <a:noAutofit/>
            </a:bodyPr>
            <a:lstStyle/>
            <a:p>
              <a:pPr indent="0" lvl="0" marL="0" marR="0" rtl="0" algn="ctr">
                <a:lnSpc>
                  <a:spcPct val="90000"/>
                </a:lnSpc>
                <a:spcBef>
                  <a:spcPts val="0"/>
                </a:spcBef>
                <a:spcAft>
                  <a:spcPts val="0"/>
                </a:spcAft>
                <a:buClr>
                  <a:srgbClr val="000000"/>
                </a:buClr>
                <a:buSzPts val="700"/>
                <a:buFont typeface="Calibri"/>
                <a:buNone/>
              </a:pPr>
              <a:r>
                <a:rPr b="0" lang="en" sz="700">
                  <a:solidFill>
                    <a:srgbClr val="000000"/>
                  </a:solidFill>
                  <a:latin typeface="Calibri"/>
                  <a:ea typeface="Calibri"/>
                  <a:cs typeface="Calibri"/>
                  <a:sym typeface="Calibri"/>
                </a:rPr>
                <a:t>Subscribe</a:t>
              </a:r>
              <a:endParaRPr b="0" sz="700">
                <a:solidFill>
                  <a:srgbClr val="000000"/>
                </a:solidFill>
                <a:latin typeface="Calibri"/>
                <a:ea typeface="Calibri"/>
                <a:cs typeface="Calibri"/>
                <a:sym typeface="Calibri"/>
              </a:endParaRPr>
            </a:p>
          </p:txBody>
        </p:sp>
        <p:sp>
          <p:nvSpPr>
            <p:cNvPr id="965" name="Google Shape;965;p54"/>
            <p:cNvSpPr/>
            <p:nvPr/>
          </p:nvSpPr>
          <p:spPr>
            <a:xfrm rot="2516263">
              <a:off x="1399618" y="3174564"/>
              <a:ext cx="802873" cy="23027"/>
            </a:xfrm>
            <a:custGeom>
              <a:rect b="b" l="l" r="r" t="t"/>
              <a:pathLst>
                <a:path extrusionOk="0" h="120000" w="120000">
                  <a:moveTo>
                    <a:pt x="0" y="62290"/>
                  </a:moveTo>
                  <a:lnTo>
                    <a:pt x="105623" y="62290"/>
                  </a:lnTo>
                </a:path>
              </a:pathLst>
            </a:custGeom>
            <a:noFill/>
            <a:ln cap="flat" cmpd="sng" w="12700">
              <a:solidFill>
                <a:srgbClr val="345A99"/>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6" name="Google Shape;966;p54"/>
            <p:cNvSpPr txBox="1"/>
            <p:nvPr/>
          </p:nvSpPr>
          <p:spPr>
            <a:xfrm>
              <a:off x="1799538" y="3157733"/>
              <a:ext cx="0" cy="0"/>
            </a:xfrm>
            <a:prstGeom prst="rect">
              <a:avLst/>
            </a:prstGeom>
            <a:noFill/>
            <a:ln>
              <a:noFill/>
            </a:ln>
          </p:spPr>
          <p:txBody>
            <a:bodyPr anchorCtr="0" anchor="ctr" bIns="0" lIns="6350" spcFirstLastPara="1" rIns="6350" wrap="square" tIns="0">
              <a:noAutofit/>
            </a:bodyPr>
            <a:lstStyle/>
            <a:p>
              <a:pPr indent="0" lvl="0" marL="0" marR="0" rtl="0" algn="ctr">
                <a:lnSpc>
                  <a:spcPct val="90000"/>
                </a:lnSpc>
                <a:spcBef>
                  <a:spcPts val="0"/>
                </a:spcBef>
                <a:spcAft>
                  <a:spcPts val="0"/>
                </a:spcAft>
                <a:buClr>
                  <a:schemeClr val="dk1"/>
                </a:buClr>
                <a:buSzPts val="300"/>
                <a:buFont typeface="Calibri"/>
                <a:buNone/>
              </a:pPr>
              <a:r>
                <a:t/>
              </a:r>
              <a:endParaRPr sz="300">
                <a:solidFill>
                  <a:srgbClr val="000000"/>
                </a:solidFill>
                <a:latin typeface="Calibri"/>
                <a:ea typeface="Calibri"/>
                <a:cs typeface="Calibri"/>
                <a:sym typeface="Calibri"/>
              </a:endParaRPr>
            </a:p>
          </p:txBody>
        </p:sp>
        <p:sp>
          <p:nvSpPr>
            <p:cNvPr id="967" name="Google Shape;967;p54"/>
            <p:cNvSpPr/>
            <p:nvPr/>
          </p:nvSpPr>
          <p:spPr>
            <a:xfrm>
              <a:off x="2099672" y="3081095"/>
              <a:ext cx="1493087" cy="746543"/>
            </a:xfrm>
            <a:prstGeom prst="roundRect">
              <a:avLst>
                <a:gd fmla="val 10000" name="adj"/>
              </a:avLst>
            </a:prstGeom>
            <a:solidFill>
              <a:srgbClr val="8DA9DB"/>
            </a:solidFill>
            <a:ln cap="flat" cmpd="sng" w="127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8" name="Google Shape;968;p54"/>
            <p:cNvSpPr txBox="1"/>
            <p:nvPr/>
          </p:nvSpPr>
          <p:spPr>
            <a:xfrm>
              <a:off x="2121537" y="3102960"/>
              <a:ext cx="1449357" cy="702813"/>
            </a:xfrm>
            <a:prstGeom prst="rect">
              <a:avLst/>
            </a:prstGeom>
            <a:noFill/>
            <a:ln>
              <a:noFill/>
            </a:ln>
          </p:spPr>
          <p:txBody>
            <a:bodyPr anchorCtr="0" anchor="ctr" bIns="4450" lIns="4450" spcFirstLastPara="1" rIns="4450" wrap="square" tIns="4450">
              <a:noAutofit/>
            </a:bodyPr>
            <a:lstStyle/>
            <a:p>
              <a:pPr indent="0" lvl="0" marL="0" marR="0" rtl="0" algn="ctr">
                <a:lnSpc>
                  <a:spcPct val="90000"/>
                </a:lnSpc>
                <a:spcBef>
                  <a:spcPts val="0"/>
                </a:spcBef>
                <a:spcAft>
                  <a:spcPts val="0"/>
                </a:spcAft>
                <a:buClr>
                  <a:srgbClr val="000000"/>
                </a:buClr>
                <a:buSzPts val="700"/>
                <a:buFont typeface="Calibri"/>
                <a:buNone/>
              </a:pPr>
              <a:r>
                <a:rPr b="0" lang="en" sz="700">
                  <a:solidFill>
                    <a:srgbClr val="000000"/>
                  </a:solidFill>
                  <a:latin typeface="Calibri"/>
                  <a:ea typeface="Calibri"/>
                  <a:cs typeface="Calibri"/>
                  <a:sym typeface="Calibri"/>
                </a:rPr>
                <a:t>Job</a:t>
              </a:r>
              <a:endParaRPr sz="700"/>
            </a:p>
            <a:p>
              <a:pPr indent="0" lvl="0" marL="0" marR="0" rtl="0" algn="ctr">
                <a:lnSpc>
                  <a:spcPct val="90000"/>
                </a:lnSpc>
                <a:spcBef>
                  <a:spcPts val="200"/>
                </a:spcBef>
                <a:spcAft>
                  <a:spcPts val="0"/>
                </a:spcAft>
                <a:buClr>
                  <a:srgbClr val="000000"/>
                </a:buClr>
                <a:buSzPts val="700"/>
                <a:buFont typeface="Calibri"/>
                <a:buNone/>
              </a:pPr>
              <a:r>
                <a:rPr b="0" lang="en" sz="700">
                  <a:solidFill>
                    <a:srgbClr val="000000"/>
                  </a:solidFill>
                  <a:latin typeface="Calibri"/>
                  <a:ea typeface="Calibri"/>
                  <a:cs typeface="Calibri"/>
                  <a:sym typeface="Calibri"/>
                </a:rPr>
                <a:t>'technician’, ''blue-collar’, admin.'</a:t>
              </a:r>
              <a:endParaRPr sz="700"/>
            </a:p>
          </p:txBody>
        </p:sp>
        <p:sp>
          <p:nvSpPr>
            <p:cNvPr id="969" name="Google Shape;969;p54"/>
            <p:cNvSpPr/>
            <p:nvPr/>
          </p:nvSpPr>
          <p:spPr>
            <a:xfrm rot="-3090853">
              <a:off x="3411532" y="3067248"/>
              <a:ext cx="959690" cy="23027"/>
            </a:xfrm>
            <a:custGeom>
              <a:rect b="b" l="l" r="r" t="t"/>
              <a:pathLst>
                <a:path extrusionOk="0" h="120000" w="120000">
                  <a:moveTo>
                    <a:pt x="0" y="62290"/>
                  </a:moveTo>
                  <a:lnTo>
                    <a:pt x="105623" y="62290"/>
                  </a:lnTo>
                </a:path>
              </a:pathLst>
            </a:custGeom>
            <a:noFill/>
            <a:ln cap="flat" cmpd="sng" w="12700">
              <a:solidFill>
                <a:srgbClr val="3A66B1"/>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70" name="Google Shape;970;p54"/>
            <p:cNvSpPr txBox="1"/>
            <p:nvPr/>
          </p:nvSpPr>
          <p:spPr>
            <a:xfrm>
              <a:off x="3857666" y="3082611"/>
              <a:ext cx="0" cy="0"/>
            </a:xfrm>
            <a:prstGeom prst="rect">
              <a:avLst/>
            </a:prstGeom>
            <a:noFill/>
            <a:ln>
              <a:noFill/>
            </a:ln>
          </p:spPr>
          <p:txBody>
            <a:bodyPr anchorCtr="0" anchor="ctr" bIns="0" lIns="6350" spcFirstLastPara="1" rIns="6350" wrap="square" tIns="0">
              <a:noAutofit/>
            </a:bodyPr>
            <a:lstStyle/>
            <a:p>
              <a:pPr indent="0" lvl="0" marL="0" marR="0" rtl="0" algn="ctr">
                <a:lnSpc>
                  <a:spcPct val="90000"/>
                </a:lnSpc>
                <a:spcBef>
                  <a:spcPts val="0"/>
                </a:spcBef>
                <a:spcAft>
                  <a:spcPts val="0"/>
                </a:spcAft>
                <a:buClr>
                  <a:schemeClr val="dk1"/>
                </a:buClr>
                <a:buSzPts val="300"/>
                <a:buFont typeface="Calibri"/>
                <a:buNone/>
              </a:pPr>
              <a:r>
                <a:t/>
              </a:r>
              <a:endParaRPr sz="300">
                <a:solidFill>
                  <a:srgbClr val="000000"/>
                </a:solidFill>
                <a:latin typeface="Calibri"/>
                <a:ea typeface="Calibri"/>
                <a:cs typeface="Calibri"/>
                <a:sym typeface="Calibri"/>
              </a:endParaRPr>
            </a:p>
          </p:txBody>
        </p:sp>
        <p:sp>
          <p:nvSpPr>
            <p:cNvPr id="971" name="Google Shape;971;p54"/>
            <p:cNvSpPr/>
            <p:nvPr/>
          </p:nvSpPr>
          <p:spPr>
            <a:xfrm>
              <a:off x="4189995" y="2329885"/>
              <a:ext cx="1493087" cy="746543"/>
            </a:xfrm>
            <a:prstGeom prst="roundRect">
              <a:avLst>
                <a:gd fmla="val 10000" name="adj"/>
              </a:avLst>
            </a:prstGeom>
            <a:solidFill>
              <a:srgbClr val="8DA9DB"/>
            </a:solidFill>
            <a:ln cap="flat" cmpd="sng" w="127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72" name="Google Shape;972;p54"/>
            <p:cNvSpPr txBox="1"/>
            <p:nvPr/>
          </p:nvSpPr>
          <p:spPr>
            <a:xfrm>
              <a:off x="4211860" y="2351750"/>
              <a:ext cx="1449357" cy="702813"/>
            </a:xfrm>
            <a:prstGeom prst="rect">
              <a:avLst/>
            </a:prstGeom>
            <a:noFill/>
            <a:ln>
              <a:noFill/>
            </a:ln>
          </p:spPr>
          <p:txBody>
            <a:bodyPr anchorCtr="0" anchor="ctr" bIns="4450" lIns="4450" spcFirstLastPara="1" rIns="4450" wrap="square" tIns="4450">
              <a:noAutofit/>
            </a:bodyPr>
            <a:lstStyle/>
            <a:p>
              <a:pPr indent="0" lvl="0" marL="0" marR="0" rtl="0" algn="ctr">
                <a:lnSpc>
                  <a:spcPct val="90000"/>
                </a:lnSpc>
                <a:spcBef>
                  <a:spcPts val="0"/>
                </a:spcBef>
                <a:spcAft>
                  <a:spcPts val="0"/>
                </a:spcAft>
                <a:buClr>
                  <a:srgbClr val="000000"/>
                </a:buClr>
                <a:buSzPts val="700"/>
                <a:buFont typeface="Calibri"/>
                <a:buNone/>
              </a:pPr>
              <a:r>
                <a:rPr lang="en" sz="700">
                  <a:solidFill>
                    <a:srgbClr val="000000"/>
                  </a:solidFill>
                  <a:latin typeface="Calibri"/>
                  <a:ea typeface="Calibri"/>
                  <a:cs typeface="Calibri"/>
                  <a:sym typeface="Calibri"/>
                </a:rPr>
                <a:t>Default</a:t>
              </a:r>
              <a:endParaRPr sz="700"/>
            </a:p>
            <a:p>
              <a:pPr indent="0" lvl="0" marL="0" marR="0" rtl="0" algn="ctr">
                <a:lnSpc>
                  <a:spcPct val="90000"/>
                </a:lnSpc>
                <a:spcBef>
                  <a:spcPts val="200"/>
                </a:spcBef>
                <a:spcAft>
                  <a:spcPts val="0"/>
                </a:spcAft>
                <a:buClr>
                  <a:srgbClr val="000000"/>
                </a:buClr>
                <a:buSzPts val="700"/>
                <a:buFont typeface="Calibri"/>
                <a:buNone/>
              </a:pPr>
              <a:r>
                <a:rPr lang="en" sz="700">
                  <a:solidFill>
                    <a:srgbClr val="000000"/>
                  </a:solidFill>
                  <a:latin typeface="Calibri"/>
                  <a:ea typeface="Calibri"/>
                  <a:cs typeface="Calibri"/>
                  <a:sym typeface="Calibri"/>
                </a:rPr>
                <a:t>No</a:t>
              </a:r>
              <a:endParaRPr sz="700"/>
            </a:p>
          </p:txBody>
        </p:sp>
        <p:sp>
          <p:nvSpPr>
            <p:cNvPr id="973" name="Google Shape;973;p54"/>
            <p:cNvSpPr/>
            <p:nvPr/>
          </p:nvSpPr>
          <p:spPr>
            <a:xfrm rot="-2829178">
              <a:off x="5542584" y="2369697"/>
              <a:ext cx="878230" cy="23027"/>
            </a:xfrm>
            <a:custGeom>
              <a:rect b="b" l="l" r="r" t="t"/>
              <a:pathLst>
                <a:path extrusionOk="0" h="120000" w="120000">
                  <a:moveTo>
                    <a:pt x="0" y="62290"/>
                  </a:moveTo>
                  <a:lnTo>
                    <a:pt x="105623" y="62290"/>
                  </a:lnTo>
                </a:path>
              </a:pathLst>
            </a:custGeom>
            <a:noFill/>
            <a:ln cap="flat" cmpd="sng" w="12700">
              <a:solidFill>
                <a:srgbClr val="3A66B1"/>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74" name="Google Shape;974;p54"/>
            <p:cNvSpPr txBox="1"/>
            <p:nvPr/>
          </p:nvSpPr>
          <p:spPr>
            <a:xfrm>
              <a:off x="5950672" y="2382376"/>
              <a:ext cx="0" cy="0"/>
            </a:xfrm>
            <a:prstGeom prst="rect">
              <a:avLst/>
            </a:prstGeom>
            <a:noFill/>
            <a:ln>
              <a:noFill/>
            </a:ln>
          </p:spPr>
          <p:txBody>
            <a:bodyPr anchorCtr="0" anchor="ctr" bIns="0" lIns="6350" spcFirstLastPara="1" rIns="6350" wrap="square" tIns="0">
              <a:noAutofit/>
            </a:bodyPr>
            <a:lstStyle/>
            <a:p>
              <a:pPr indent="0" lvl="0" marL="0" marR="0" rtl="0" algn="ctr">
                <a:lnSpc>
                  <a:spcPct val="90000"/>
                </a:lnSpc>
                <a:spcBef>
                  <a:spcPts val="0"/>
                </a:spcBef>
                <a:spcAft>
                  <a:spcPts val="0"/>
                </a:spcAft>
                <a:buClr>
                  <a:schemeClr val="dk1"/>
                </a:buClr>
                <a:buSzPts val="300"/>
                <a:buFont typeface="Calibri"/>
                <a:buNone/>
              </a:pPr>
              <a:r>
                <a:t/>
              </a:r>
              <a:endParaRPr sz="300">
                <a:solidFill>
                  <a:srgbClr val="000000"/>
                </a:solidFill>
                <a:latin typeface="Calibri"/>
                <a:ea typeface="Calibri"/>
                <a:cs typeface="Calibri"/>
                <a:sym typeface="Calibri"/>
              </a:endParaRPr>
            </a:p>
          </p:txBody>
        </p:sp>
        <p:sp>
          <p:nvSpPr>
            <p:cNvPr id="975" name="Google Shape;975;p54"/>
            <p:cNvSpPr/>
            <p:nvPr/>
          </p:nvSpPr>
          <p:spPr>
            <a:xfrm>
              <a:off x="6280317" y="1685991"/>
              <a:ext cx="1493087" cy="746543"/>
            </a:xfrm>
            <a:prstGeom prst="roundRect">
              <a:avLst>
                <a:gd fmla="val 10000" name="adj"/>
              </a:avLst>
            </a:prstGeom>
            <a:solidFill>
              <a:srgbClr val="8DA9DB"/>
            </a:solidFill>
            <a:ln cap="flat" cmpd="sng" w="127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76" name="Google Shape;976;p54"/>
            <p:cNvSpPr txBox="1"/>
            <p:nvPr/>
          </p:nvSpPr>
          <p:spPr>
            <a:xfrm>
              <a:off x="6302182" y="1707856"/>
              <a:ext cx="1449357" cy="702813"/>
            </a:xfrm>
            <a:prstGeom prst="rect">
              <a:avLst/>
            </a:prstGeom>
            <a:noFill/>
            <a:ln>
              <a:noFill/>
            </a:ln>
          </p:spPr>
          <p:txBody>
            <a:bodyPr anchorCtr="0" anchor="ctr" bIns="4450" lIns="4450" spcFirstLastPara="1" rIns="4450" wrap="square" tIns="4450">
              <a:noAutofit/>
            </a:bodyPr>
            <a:lstStyle/>
            <a:p>
              <a:pPr indent="0" lvl="0" marL="0" marR="0" rtl="0" algn="ctr">
                <a:lnSpc>
                  <a:spcPct val="90000"/>
                </a:lnSpc>
                <a:spcBef>
                  <a:spcPts val="0"/>
                </a:spcBef>
                <a:spcAft>
                  <a:spcPts val="0"/>
                </a:spcAft>
                <a:buClr>
                  <a:srgbClr val="000000"/>
                </a:buClr>
                <a:buSzPts val="700"/>
                <a:buFont typeface="Calibri"/>
                <a:buNone/>
              </a:pPr>
              <a:r>
                <a:rPr lang="en" sz="700">
                  <a:solidFill>
                    <a:srgbClr val="000000"/>
                  </a:solidFill>
                  <a:latin typeface="Calibri"/>
                  <a:ea typeface="Calibri"/>
                  <a:cs typeface="Calibri"/>
                  <a:sym typeface="Calibri"/>
                </a:rPr>
                <a:t>Housing</a:t>
              </a:r>
              <a:endParaRPr sz="700"/>
            </a:p>
            <a:p>
              <a:pPr indent="0" lvl="0" marL="0" marR="0" rtl="0" algn="ctr">
                <a:lnSpc>
                  <a:spcPct val="90000"/>
                </a:lnSpc>
                <a:spcBef>
                  <a:spcPts val="200"/>
                </a:spcBef>
                <a:spcAft>
                  <a:spcPts val="0"/>
                </a:spcAft>
                <a:buClr>
                  <a:srgbClr val="000000"/>
                </a:buClr>
                <a:buSzPts val="700"/>
                <a:buFont typeface="Calibri"/>
                <a:buNone/>
              </a:pPr>
              <a:r>
                <a:rPr lang="en" sz="700">
                  <a:solidFill>
                    <a:srgbClr val="000000"/>
                  </a:solidFill>
                  <a:latin typeface="Calibri"/>
                  <a:ea typeface="Calibri"/>
                  <a:cs typeface="Calibri"/>
                  <a:sym typeface="Calibri"/>
                </a:rPr>
                <a:t>No</a:t>
              </a:r>
              <a:endParaRPr sz="700"/>
            </a:p>
          </p:txBody>
        </p:sp>
        <p:sp>
          <p:nvSpPr>
            <p:cNvPr id="977" name="Google Shape;977;p54"/>
            <p:cNvSpPr/>
            <p:nvPr/>
          </p:nvSpPr>
          <p:spPr>
            <a:xfrm rot="-2142401">
              <a:off x="7704273" y="1833118"/>
              <a:ext cx="735497" cy="23027"/>
            </a:xfrm>
            <a:custGeom>
              <a:rect b="b" l="l" r="r" t="t"/>
              <a:pathLst>
                <a:path extrusionOk="0" h="120000" w="120000">
                  <a:moveTo>
                    <a:pt x="0" y="62290"/>
                  </a:moveTo>
                  <a:lnTo>
                    <a:pt x="105623" y="62290"/>
                  </a:lnTo>
                </a:path>
              </a:pathLst>
            </a:custGeom>
            <a:noFill/>
            <a:ln cap="flat" cmpd="sng" w="12700">
              <a:solidFill>
                <a:srgbClr val="3A66B1"/>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78" name="Google Shape;978;p54"/>
            <p:cNvSpPr txBox="1"/>
            <p:nvPr/>
          </p:nvSpPr>
          <p:spPr>
            <a:xfrm>
              <a:off x="8046359" y="1840433"/>
              <a:ext cx="0" cy="0"/>
            </a:xfrm>
            <a:prstGeom prst="rect">
              <a:avLst/>
            </a:prstGeom>
            <a:noFill/>
            <a:ln>
              <a:noFill/>
            </a:ln>
          </p:spPr>
          <p:txBody>
            <a:bodyPr anchorCtr="0" anchor="ctr" bIns="0" lIns="6350" spcFirstLastPara="1" rIns="6350" wrap="square" tIns="0">
              <a:noAutofit/>
            </a:bodyPr>
            <a:lstStyle/>
            <a:p>
              <a:pPr indent="0" lvl="0" marL="0" marR="0" rtl="0" algn="ctr">
                <a:lnSpc>
                  <a:spcPct val="90000"/>
                </a:lnSpc>
                <a:spcBef>
                  <a:spcPts val="0"/>
                </a:spcBef>
                <a:spcAft>
                  <a:spcPts val="0"/>
                </a:spcAft>
                <a:buClr>
                  <a:schemeClr val="dk1"/>
                </a:buClr>
                <a:buSzPts val="300"/>
                <a:buFont typeface="Calibri"/>
                <a:buNone/>
              </a:pPr>
              <a:r>
                <a:t/>
              </a:r>
              <a:endParaRPr sz="300">
                <a:solidFill>
                  <a:srgbClr val="000000"/>
                </a:solidFill>
                <a:latin typeface="Calibri"/>
                <a:ea typeface="Calibri"/>
                <a:cs typeface="Calibri"/>
                <a:sym typeface="Calibri"/>
              </a:endParaRPr>
            </a:p>
          </p:txBody>
        </p:sp>
        <p:sp>
          <p:nvSpPr>
            <p:cNvPr id="979" name="Google Shape;979;p54"/>
            <p:cNvSpPr/>
            <p:nvPr/>
          </p:nvSpPr>
          <p:spPr>
            <a:xfrm>
              <a:off x="8370639" y="1256729"/>
              <a:ext cx="1493087" cy="746543"/>
            </a:xfrm>
            <a:prstGeom prst="roundRect">
              <a:avLst>
                <a:gd fmla="val 10000" name="adj"/>
              </a:avLst>
            </a:prstGeom>
            <a:solidFill>
              <a:srgbClr val="8DA9DB"/>
            </a:solidFill>
            <a:ln cap="flat" cmpd="sng" w="127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80" name="Google Shape;980;p54"/>
            <p:cNvSpPr txBox="1"/>
            <p:nvPr/>
          </p:nvSpPr>
          <p:spPr>
            <a:xfrm>
              <a:off x="8392504" y="1278594"/>
              <a:ext cx="1449357" cy="702813"/>
            </a:xfrm>
            <a:prstGeom prst="rect">
              <a:avLst/>
            </a:prstGeom>
            <a:noFill/>
            <a:ln>
              <a:noFill/>
            </a:ln>
          </p:spPr>
          <p:txBody>
            <a:bodyPr anchorCtr="0" anchor="ctr" bIns="4450" lIns="4450" spcFirstLastPara="1" rIns="4450" wrap="square" tIns="4450">
              <a:noAutofit/>
            </a:bodyPr>
            <a:lstStyle/>
            <a:p>
              <a:pPr indent="0" lvl="0" marL="0" marR="0" rtl="0" algn="ctr">
                <a:lnSpc>
                  <a:spcPct val="90000"/>
                </a:lnSpc>
                <a:spcBef>
                  <a:spcPts val="0"/>
                </a:spcBef>
                <a:spcAft>
                  <a:spcPts val="0"/>
                </a:spcAft>
                <a:buClr>
                  <a:srgbClr val="000000"/>
                </a:buClr>
                <a:buSzPts val="700"/>
                <a:buFont typeface="Calibri"/>
                <a:buNone/>
              </a:pPr>
              <a:r>
                <a:rPr lang="en" sz="700">
                  <a:solidFill>
                    <a:srgbClr val="000000"/>
                  </a:solidFill>
                  <a:latin typeface="Calibri"/>
                  <a:ea typeface="Calibri"/>
                  <a:cs typeface="Calibri"/>
                  <a:sym typeface="Calibri"/>
                </a:rPr>
                <a:t>Loan</a:t>
              </a:r>
              <a:endParaRPr sz="700"/>
            </a:p>
            <a:p>
              <a:pPr indent="0" lvl="0" marL="0" marR="0" rtl="0" algn="ctr">
                <a:lnSpc>
                  <a:spcPct val="90000"/>
                </a:lnSpc>
                <a:spcBef>
                  <a:spcPts val="200"/>
                </a:spcBef>
                <a:spcAft>
                  <a:spcPts val="0"/>
                </a:spcAft>
                <a:buClr>
                  <a:srgbClr val="000000"/>
                </a:buClr>
                <a:buSzPts val="700"/>
                <a:buFont typeface="Calibri"/>
                <a:buNone/>
              </a:pPr>
              <a:r>
                <a:rPr lang="en" sz="700">
                  <a:solidFill>
                    <a:srgbClr val="000000"/>
                  </a:solidFill>
                  <a:latin typeface="Calibri"/>
                  <a:ea typeface="Calibri"/>
                  <a:cs typeface="Calibri"/>
                  <a:sym typeface="Calibri"/>
                </a:rPr>
                <a:t>No</a:t>
              </a:r>
              <a:endParaRPr sz="700"/>
            </a:p>
          </p:txBody>
        </p:sp>
        <p:sp>
          <p:nvSpPr>
            <p:cNvPr id="981" name="Google Shape;981;p54"/>
            <p:cNvSpPr/>
            <p:nvPr/>
          </p:nvSpPr>
          <p:spPr>
            <a:xfrm>
              <a:off x="9863727" y="1618487"/>
              <a:ext cx="597234" cy="23027"/>
            </a:xfrm>
            <a:custGeom>
              <a:rect b="b" l="l" r="r" t="t"/>
              <a:pathLst>
                <a:path extrusionOk="0" h="120000" w="120000">
                  <a:moveTo>
                    <a:pt x="0" y="62290"/>
                  </a:moveTo>
                  <a:lnTo>
                    <a:pt x="105623" y="62290"/>
                  </a:lnTo>
                </a:path>
              </a:pathLst>
            </a:custGeom>
            <a:noFill/>
            <a:ln cap="flat" cmpd="sng" w="12700">
              <a:solidFill>
                <a:srgbClr val="3A66B1"/>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82" name="Google Shape;982;p54"/>
            <p:cNvSpPr txBox="1"/>
            <p:nvPr/>
          </p:nvSpPr>
          <p:spPr>
            <a:xfrm>
              <a:off x="10147413" y="1615070"/>
              <a:ext cx="0" cy="0"/>
            </a:xfrm>
            <a:prstGeom prst="rect">
              <a:avLst/>
            </a:prstGeom>
            <a:noFill/>
            <a:ln>
              <a:noFill/>
            </a:ln>
          </p:spPr>
          <p:txBody>
            <a:bodyPr anchorCtr="0" anchor="ctr" bIns="0" lIns="6350" spcFirstLastPara="1" rIns="6350" wrap="square" tIns="0">
              <a:noAutofit/>
            </a:bodyPr>
            <a:lstStyle/>
            <a:p>
              <a:pPr indent="0" lvl="0" marL="0" marR="0" rtl="0" algn="ctr">
                <a:lnSpc>
                  <a:spcPct val="90000"/>
                </a:lnSpc>
                <a:spcBef>
                  <a:spcPts val="0"/>
                </a:spcBef>
                <a:spcAft>
                  <a:spcPts val="0"/>
                </a:spcAft>
                <a:buClr>
                  <a:schemeClr val="dk1"/>
                </a:buClr>
                <a:buSzPts val="300"/>
                <a:buFont typeface="Calibri"/>
                <a:buNone/>
              </a:pPr>
              <a:r>
                <a:t/>
              </a:r>
              <a:endParaRPr sz="300">
                <a:solidFill>
                  <a:srgbClr val="000000"/>
                </a:solidFill>
                <a:latin typeface="Calibri"/>
                <a:ea typeface="Calibri"/>
                <a:cs typeface="Calibri"/>
                <a:sym typeface="Calibri"/>
              </a:endParaRPr>
            </a:p>
          </p:txBody>
        </p:sp>
        <p:sp>
          <p:nvSpPr>
            <p:cNvPr id="983" name="Google Shape;983;p54"/>
            <p:cNvSpPr/>
            <p:nvPr/>
          </p:nvSpPr>
          <p:spPr>
            <a:xfrm>
              <a:off x="10460962" y="1256729"/>
              <a:ext cx="1493087" cy="746543"/>
            </a:xfrm>
            <a:prstGeom prst="roundRect">
              <a:avLst>
                <a:gd fmla="val 10000" name="adj"/>
              </a:avLst>
            </a:prstGeom>
            <a:solidFill>
              <a:srgbClr val="A8D08C"/>
            </a:solidFill>
            <a:ln cap="flat" cmpd="sng" w="127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84" name="Google Shape;984;p54"/>
            <p:cNvSpPr txBox="1"/>
            <p:nvPr/>
          </p:nvSpPr>
          <p:spPr>
            <a:xfrm>
              <a:off x="10482827" y="1278594"/>
              <a:ext cx="1449357" cy="702813"/>
            </a:xfrm>
            <a:prstGeom prst="rect">
              <a:avLst/>
            </a:prstGeom>
            <a:noFill/>
            <a:ln>
              <a:noFill/>
            </a:ln>
          </p:spPr>
          <p:txBody>
            <a:bodyPr anchorCtr="0" anchor="ctr" bIns="4450" lIns="4450" spcFirstLastPara="1" rIns="4450" wrap="square" tIns="4450">
              <a:noAutofit/>
            </a:bodyPr>
            <a:lstStyle/>
            <a:p>
              <a:pPr indent="0" lvl="0" marL="0" marR="0" rtl="0" algn="ctr">
                <a:lnSpc>
                  <a:spcPct val="90000"/>
                </a:lnSpc>
                <a:spcBef>
                  <a:spcPts val="0"/>
                </a:spcBef>
                <a:spcAft>
                  <a:spcPts val="0"/>
                </a:spcAft>
                <a:buClr>
                  <a:srgbClr val="000000"/>
                </a:buClr>
                <a:buSzPts val="700"/>
                <a:buFont typeface="Calibri"/>
                <a:buNone/>
              </a:pPr>
              <a:r>
                <a:rPr lang="en" sz="700">
                  <a:solidFill>
                    <a:srgbClr val="000000"/>
                  </a:solidFill>
                  <a:latin typeface="Calibri"/>
                  <a:ea typeface="Calibri"/>
                  <a:cs typeface="Calibri"/>
                  <a:sym typeface="Calibri"/>
                </a:rPr>
                <a:t>Subscribe</a:t>
              </a:r>
              <a:endParaRPr sz="700"/>
            </a:p>
          </p:txBody>
        </p:sp>
        <p:sp>
          <p:nvSpPr>
            <p:cNvPr id="985" name="Google Shape;985;p54"/>
            <p:cNvSpPr/>
            <p:nvPr/>
          </p:nvSpPr>
          <p:spPr>
            <a:xfrm rot="2142401">
              <a:off x="7704273" y="2262381"/>
              <a:ext cx="735497" cy="23027"/>
            </a:xfrm>
            <a:custGeom>
              <a:rect b="b" l="l" r="r" t="t"/>
              <a:pathLst>
                <a:path extrusionOk="0" h="120000" w="120000">
                  <a:moveTo>
                    <a:pt x="0" y="62290"/>
                  </a:moveTo>
                  <a:lnTo>
                    <a:pt x="105623" y="62290"/>
                  </a:lnTo>
                </a:path>
              </a:pathLst>
            </a:custGeom>
            <a:noFill/>
            <a:ln cap="flat" cmpd="sng" w="12700">
              <a:solidFill>
                <a:srgbClr val="3A66B1"/>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86" name="Google Shape;986;p54"/>
            <p:cNvSpPr txBox="1"/>
            <p:nvPr/>
          </p:nvSpPr>
          <p:spPr>
            <a:xfrm>
              <a:off x="8067822" y="2248232"/>
              <a:ext cx="0" cy="0"/>
            </a:xfrm>
            <a:prstGeom prst="rect">
              <a:avLst/>
            </a:prstGeom>
            <a:noFill/>
            <a:ln>
              <a:noFill/>
            </a:ln>
          </p:spPr>
          <p:txBody>
            <a:bodyPr anchorCtr="0" anchor="ctr" bIns="0" lIns="6350" spcFirstLastPara="1" rIns="6350" wrap="square" tIns="0">
              <a:noAutofit/>
            </a:bodyPr>
            <a:lstStyle/>
            <a:p>
              <a:pPr indent="0" lvl="0" marL="0" marR="0" rtl="0" algn="ctr">
                <a:lnSpc>
                  <a:spcPct val="90000"/>
                </a:lnSpc>
                <a:spcBef>
                  <a:spcPts val="0"/>
                </a:spcBef>
                <a:spcAft>
                  <a:spcPts val="0"/>
                </a:spcAft>
                <a:buClr>
                  <a:schemeClr val="dk1"/>
                </a:buClr>
                <a:buSzPts val="300"/>
                <a:buFont typeface="Calibri"/>
                <a:buNone/>
              </a:pPr>
              <a:r>
                <a:t/>
              </a:r>
              <a:endParaRPr sz="300">
                <a:solidFill>
                  <a:srgbClr val="000000"/>
                </a:solidFill>
                <a:latin typeface="Calibri"/>
                <a:ea typeface="Calibri"/>
                <a:cs typeface="Calibri"/>
                <a:sym typeface="Calibri"/>
              </a:endParaRPr>
            </a:p>
          </p:txBody>
        </p:sp>
        <p:sp>
          <p:nvSpPr>
            <p:cNvPr id="987" name="Google Shape;987;p54"/>
            <p:cNvSpPr/>
            <p:nvPr/>
          </p:nvSpPr>
          <p:spPr>
            <a:xfrm>
              <a:off x="8370639" y="2115254"/>
              <a:ext cx="1493087" cy="746543"/>
            </a:xfrm>
            <a:prstGeom prst="roundRect">
              <a:avLst>
                <a:gd fmla="val 10000" name="adj"/>
              </a:avLst>
            </a:prstGeom>
            <a:solidFill>
              <a:srgbClr val="8DA9DB"/>
            </a:solidFill>
            <a:ln cap="flat" cmpd="sng" w="127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88" name="Google Shape;988;p54"/>
            <p:cNvSpPr txBox="1"/>
            <p:nvPr/>
          </p:nvSpPr>
          <p:spPr>
            <a:xfrm>
              <a:off x="8392504" y="2137119"/>
              <a:ext cx="1449357" cy="702813"/>
            </a:xfrm>
            <a:prstGeom prst="rect">
              <a:avLst/>
            </a:prstGeom>
            <a:noFill/>
            <a:ln>
              <a:noFill/>
            </a:ln>
          </p:spPr>
          <p:txBody>
            <a:bodyPr anchorCtr="0" anchor="ctr" bIns="4450" lIns="4450" spcFirstLastPara="1" rIns="4450" wrap="square" tIns="4450">
              <a:noAutofit/>
            </a:bodyPr>
            <a:lstStyle/>
            <a:p>
              <a:pPr indent="0" lvl="0" marL="0" marR="0" rtl="0" algn="ctr">
                <a:lnSpc>
                  <a:spcPct val="90000"/>
                </a:lnSpc>
                <a:spcBef>
                  <a:spcPts val="0"/>
                </a:spcBef>
                <a:spcAft>
                  <a:spcPts val="0"/>
                </a:spcAft>
                <a:buClr>
                  <a:srgbClr val="000000"/>
                </a:buClr>
                <a:buSzPts val="700"/>
                <a:buFont typeface="Calibri"/>
                <a:buNone/>
              </a:pPr>
              <a:r>
                <a:rPr lang="en" sz="700">
                  <a:solidFill>
                    <a:srgbClr val="000000"/>
                  </a:solidFill>
                  <a:latin typeface="Calibri"/>
                  <a:ea typeface="Calibri"/>
                  <a:cs typeface="Calibri"/>
                  <a:sym typeface="Calibri"/>
                </a:rPr>
                <a:t>Loan</a:t>
              </a:r>
              <a:endParaRPr sz="700"/>
            </a:p>
            <a:p>
              <a:pPr indent="0" lvl="0" marL="0" marR="0" rtl="0" algn="ctr">
                <a:lnSpc>
                  <a:spcPct val="90000"/>
                </a:lnSpc>
                <a:spcBef>
                  <a:spcPts val="200"/>
                </a:spcBef>
                <a:spcAft>
                  <a:spcPts val="0"/>
                </a:spcAft>
                <a:buClr>
                  <a:srgbClr val="000000"/>
                </a:buClr>
                <a:buSzPts val="700"/>
                <a:buFont typeface="Calibri"/>
                <a:buNone/>
              </a:pPr>
              <a:r>
                <a:rPr lang="en" sz="700">
                  <a:solidFill>
                    <a:srgbClr val="000000"/>
                  </a:solidFill>
                  <a:latin typeface="Calibri"/>
                  <a:ea typeface="Calibri"/>
                  <a:cs typeface="Calibri"/>
                  <a:sym typeface="Calibri"/>
                </a:rPr>
                <a:t>Yes</a:t>
              </a:r>
              <a:endParaRPr sz="700"/>
            </a:p>
          </p:txBody>
        </p:sp>
        <p:sp>
          <p:nvSpPr>
            <p:cNvPr id="989" name="Google Shape;989;p54"/>
            <p:cNvSpPr/>
            <p:nvPr/>
          </p:nvSpPr>
          <p:spPr>
            <a:xfrm>
              <a:off x="9863727" y="2477012"/>
              <a:ext cx="597234" cy="23027"/>
            </a:xfrm>
            <a:custGeom>
              <a:rect b="b" l="l" r="r" t="t"/>
              <a:pathLst>
                <a:path extrusionOk="0" h="120000" w="120000">
                  <a:moveTo>
                    <a:pt x="0" y="62290"/>
                  </a:moveTo>
                  <a:lnTo>
                    <a:pt x="105623" y="62290"/>
                  </a:lnTo>
                </a:path>
              </a:pathLst>
            </a:custGeom>
            <a:noFill/>
            <a:ln cap="flat" cmpd="sng" w="12700">
              <a:solidFill>
                <a:srgbClr val="3A66B1"/>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90" name="Google Shape;990;p54"/>
            <p:cNvSpPr txBox="1"/>
            <p:nvPr/>
          </p:nvSpPr>
          <p:spPr>
            <a:xfrm>
              <a:off x="10147413" y="2473595"/>
              <a:ext cx="0" cy="0"/>
            </a:xfrm>
            <a:prstGeom prst="rect">
              <a:avLst/>
            </a:prstGeom>
            <a:noFill/>
            <a:ln>
              <a:noFill/>
            </a:ln>
          </p:spPr>
          <p:txBody>
            <a:bodyPr anchorCtr="0" anchor="ctr" bIns="0" lIns="6350" spcFirstLastPara="1" rIns="6350" wrap="square" tIns="0">
              <a:noAutofit/>
            </a:bodyPr>
            <a:lstStyle/>
            <a:p>
              <a:pPr indent="0" lvl="0" marL="0" marR="0" rtl="0" algn="ctr">
                <a:lnSpc>
                  <a:spcPct val="90000"/>
                </a:lnSpc>
                <a:spcBef>
                  <a:spcPts val="0"/>
                </a:spcBef>
                <a:spcAft>
                  <a:spcPts val="0"/>
                </a:spcAft>
                <a:buClr>
                  <a:schemeClr val="dk1"/>
                </a:buClr>
                <a:buSzPts val="300"/>
                <a:buFont typeface="Calibri"/>
                <a:buNone/>
              </a:pPr>
              <a:r>
                <a:t/>
              </a:r>
              <a:endParaRPr sz="300">
                <a:solidFill>
                  <a:srgbClr val="000000"/>
                </a:solidFill>
                <a:latin typeface="Calibri"/>
                <a:ea typeface="Calibri"/>
                <a:cs typeface="Calibri"/>
                <a:sym typeface="Calibri"/>
              </a:endParaRPr>
            </a:p>
          </p:txBody>
        </p:sp>
        <p:sp>
          <p:nvSpPr>
            <p:cNvPr id="991" name="Google Shape;991;p54"/>
            <p:cNvSpPr/>
            <p:nvPr/>
          </p:nvSpPr>
          <p:spPr>
            <a:xfrm>
              <a:off x="10460962" y="2115254"/>
              <a:ext cx="1493087" cy="746543"/>
            </a:xfrm>
            <a:prstGeom prst="roundRect">
              <a:avLst>
                <a:gd fmla="val 10000" name="adj"/>
              </a:avLst>
            </a:prstGeom>
            <a:solidFill>
              <a:srgbClr val="F4B081"/>
            </a:solidFill>
            <a:ln cap="flat" cmpd="sng" w="127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92" name="Google Shape;992;p54"/>
            <p:cNvSpPr txBox="1"/>
            <p:nvPr/>
          </p:nvSpPr>
          <p:spPr>
            <a:xfrm>
              <a:off x="10482827" y="2137119"/>
              <a:ext cx="1449357" cy="702813"/>
            </a:xfrm>
            <a:prstGeom prst="rect">
              <a:avLst/>
            </a:prstGeom>
            <a:noFill/>
            <a:ln>
              <a:noFill/>
            </a:ln>
          </p:spPr>
          <p:txBody>
            <a:bodyPr anchorCtr="0" anchor="ctr" bIns="4450" lIns="4450" spcFirstLastPara="1" rIns="4450" wrap="square" tIns="4450">
              <a:noAutofit/>
            </a:bodyPr>
            <a:lstStyle/>
            <a:p>
              <a:pPr indent="0" lvl="0" marL="0" marR="0" rtl="0" algn="ctr">
                <a:lnSpc>
                  <a:spcPct val="90000"/>
                </a:lnSpc>
                <a:spcBef>
                  <a:spcPts val="0"/>
                </a:spcBef>
                <a:spcAft>
                  <a:spcPts val="0"/>
                </a:spcAft>
                <a:buClr>
                  <a:srgbClr val="000000"/>
                </a:buClr>
                <a:buSzPts val="700"/>
                <a:buFont typeface="Calibri"/>
                <a:buNone/>
              </a:pPr>
              <a:r>
                <a:rPr lang="en" sz="700">
                  <a:solidFill>
                    <a:srgbClr val="000000"/>
                  </a:solidFill>
                  <a:latin typeface="Calibri"/>
                  <a:ea typeface="Calibri"/>
                  <a:cs typeface="Calibri"/>
                  <a:sym typeface="Calibri"/>
                </a:rPr>
                <a:t>Unsubscribe</a:t>
              </a:r>
              <a:endParaRPr sz="700"/>
            </a:p>
          </p:txBody>
        </p:sp>
        <p:sp>
          <p:nvSpPr>
            <p:cNvPr id="993" name="Google Shape;993;p54"/>
            <p:cNvSpPr/>
            <p:nvPr/>
          </p:nvSpPr>
          <p:spPr>
            <a:xfrm rot="2829178">
              <a:off x="5542584" y="3013590"/>
              <a:ext cx="878230" cy="23027"/>
            </a:xfrm>
            <a:custGeom>
              <a:rect b="b" l="l" r="r" t="t"/>
              <a:pathLst>
                <a:path extrusionOk="0" h="120000" w="120000">
                  <a:moveTo>
                    <a:pt x="0" y="62290"/>
                  </a:moveTo>
                  <a:lnTo>
                    <a:pt x="105623" y="62290"/>
                  </a:lnTo>
                </a:path>
              </a:pathLst>
            </a:custGeom>
            <a:noFill/>
            <a:ln cap="flat" cmpd="sng" w="12700">
              <a:solidFill>
                <a:srgbClr val="3A66B1"/>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94" name="Google Shape;994;p54"/>
            <p:cNvSpPr txBox="1"/>
            <p:nvPr/>
          </p:nvSpPr>
          <p:spPr>
            <a:xfrm>
              <a:off x="5982866" y="2994076"/>
              <a:ext cx="0" cy="0"/>
            </a:xfrm>
            <a:prstGeom prst="rect">
              <a:avLst/>
            </a:prstGeom>
            <a:noFill/>
            <a:ln>
              <a:noFill/>
            </a:ln>
          </p:spPr>
          <p:txBody>
            <a:bodyPr anchorCtr="0" anchor="ctr" bIns="0" lIns="6350" spcFirstLastPara="1" rIns="6350" wrap="square" tIns="0">
              <a:noAutofit/>
            </a:bodyPr>
            <a:lstStyle/>
            <a:p>
              <a:pPr indent="0" lvl="0" marL="0" marR="0" rtl="0" algn="ctr">
                <a:lnSpc>
                  <a:spcPct val="90000"/>
                </a:lnSpc>
                <a:spcBef>
                  <a:spcPts val="0"/>
                </a:spcBef>
                <a:spcAft>
                  <a:spcPts val="0"/>
                </a:spcAft>
                <a:buClr>
                  <a:schemeClr val="dk1"/>
                </a:buClr>
                <a:buSzPts val="300"/>
                <a:buFont typeface="Calibri"/>
                <a:buNone/>
              </a:pPr>
              <a:r>
                <a:t/>
              </a:r>
              <a:endParaRPr sz="300">
                <a:solidFill>
                  <a:srgbClr val="000000"/>
                </a:solidFill>
                <a:latin typeface="Calibri"/>
                <a:ea typeface="Calibri"/>
                <a:cs typeface="Calibri"/>
                <a:sym typeface="Calibri"/>
              </a:endParaRPr>
            </a:p>
          </p:txBody>
        </p:sp>
        <p:sp>
          <p:nvSpPr>
            <p:cNvPr id="995" name="Google Shape;995;p54"/>
            <p:cNvSpPr/>
            <p:nvPr/>
          </p:nvSpPr>
          <p:spPr>
            <a:xfrm>
              <a:off x="6280317" y="2973779"/>
              <a:ext cx="1493087" cy="746543"/>
            </a:xfrm>
            <a:prstGeom prst="roundRect">
              <a:avLst>
                <a:gd fmla="val 10000" name="adj"/>
              </a:avLst>
            </a:prstGeom>
            <a:solidFill>
              <a:srgbClr val="8DA9DB"/>
            </a:solidFill>
            <a:ln cap="flat" cmpd="sng" w="127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96" name="Google Shape;996;p54"/>
            <p:cNvSpPr txBox="1"/>
            <p:nvPr/>
          </p:nvSpPr>
          <p:spPr>
            <a:xfrm>
              <a:off x="6302182" y="2995644"/>
              <a:ext cx="1449357" cy="702813"/>
            </a:xfrm>
            <a:prstGeom prst="rect">
              <a:avLst/>
            </a:prstGeom>
            <a:noFill/>
            <a:ln>
              <a:noFill/>
            </a:ln>
          </p:spPr>
          <p:txBody>
            <a:bodyPr anchorCtr="0" anchor="ctr" bIns="4450" lIns="4450" spcFirstLastPara="1" rIns="4450" wrap="square" tIns="4450">
              <a:noAutofit/>
            </a:bodyPr>
            <a:lstStyle/>
            <a:p>
              <a:pPr indent="0" lvl="0" marL="0" marR="0" rtl="0" algn="ctr">
                <a:lnSpc>
                  <a:spcPct val="90000"/>
                </a:lnSpc>
                <a:spcBef>
                  <a:spcPts val="0"/>
                </a:spcBef>
                <a:spcAft>
                  <a:spcPts val="0"/>
                </a:spcAft>
                <a:buClr>
                  <a:srgbClr val="000000"/>
                </a:buClr>
                <a:buSzPts val="700"/>
                <a:buFont typeface="Calibri"/>
                <a:buNone/>
              </a:pPr>
              <a:r>
                <a:rPr lang="en" sz="700">
                  <a:solidFill>
                    <a:srgbClr val="000000"/>
                  </a:solidFill>
                  <a:latin typeface="Calibri"/>
                  <a:ea typeface="Calibri"/>
                  <a:cs typeface="Calibri"/>
                  <a:sym typeface="Calibri"/>
                </a:rPr>
                <a:t>Housing</a:t>
              </a:r>
              <a:endParaRPr sz="700"/>
            </a:p>
            <a:p>
              <a:pPr indent="0" lvl="0" marL="0" marR="0" rtl="0" algn="ctr">
                <a:lnSpc>
                  <a:spcPct val="90000"/>
                </a:lnSpc>
                <a:spcBef>
                  <a:spcPts val="200"/>
                </a:spcBef>
                <a:spcAft>
                  <a:spcPts val="0"/>
                </a:spcAft>
                <a:buClr>
                  <a:srgbClr val="000000"/>
                </a:buClr>
                <a:buSzPts val="700"/>
                <a:buFont typeface="Calibri"/>
                <a:buNone/>
              </a:pPr>
              <a:r>
                <a:rPr lang="en" sz="700">
                  <a:solidFill>
                    <a:srgbClr val="000000"/>
                  </a:solidFill>
                  <a:latin typeface="Calibri"/>
                  <a:ea typeface="Calibri"/>
                  <a:cs typeface="Calibri"/>
                  <a:sym typeface="Calibri"/>
                </a:rPr>
                <a:t>Yes</a:t>
              </a:r>
              <a:endParaRPr sz="700"/>
            </a:p>
          </p:txBody>
        </p:sp>
        <p:sp>
          <p:nvSpPr>
            <p:cNvPr id="997" name="Google Shape;997;p54"/>
            <p:cNvSpPr/>
            <p:nvPr/>
          </p:nvSpPr>
          <p:spPr>
            <a:xfrm>
              <a:off x="7773404" y="3335537"/>
              <a:ext cx="597234" cy="23027"/>
            </a:xfrm>
            <a:custGeom>
              <a:rect b="b" l="l" r="r" t="t"/>
              <a:pathLst>
                <a:path extrusionOk="0" h="120000" w="120000">
                  <a:moveTo>
                    <a:pt x="0" y="62290"/>
                  </a:moveTo>
                  <a:lnTo>
                    <a:pt x="105623" y="62290"/>
                  </a:lnTo>
                </a:path>
              </a:pathLst>
            </a:custGeom>
            <a:noFill/>
            <a:ln cap="flat" cmpd="sng" w="12700">
              <a:solidFill>
                <a:srgbClr val="3A66B1"/>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98" name="Google Shape;998;p54"/>
            <p:cNvSpPr txBox="1"/>
            <p:nvPr/>
          </p:nvSpPr>
          <p:spPr>
            <a:xfrm>
              <a:off x="8057091" y="3332120"/>
              <a:ext cx="0" cy="0"/>
            </a:xfrm>
            <a:prstGeom prst="rect">
              <a:avLst/>
            </a:prstGeom>
            <a:noFill/>
            <a:ln>
              <a:noFill/>
            </a:ln>
          </p:spPr>
          <p:txBody>
            <a:bodyPr anchorCtr="0" anchor="ctr" bIns="0" lIns="6350" spcFirstLastPara="1" rIns="6350" wrap="square" tIns="0">
              <a:noAutofit/>
            </a:bodyPr>
            <a:lstStyle/>
            <a:p>
              <a:pPr indent="0" lvl="0" marL="0" marR="0" rtl="0" algn="ctr">
                <a:lnSpc>
                  <a:spcPct val="90000"/>
                </a:lnSpc>
                <a:spcBef>
                  <a:spcPts val="0"/>
                </a:spcBef>
                <a:spcAft>
                  <a:spcPts val="0"/>
                </a:spcAft>
                <a:buClr>
                  <a:schemeClr val="dk1"/>
                </a:buClr>
                <a:buSzPts val="300"/>
                <a:buFont typeface="Calibri"/>
                <a:buNone/>
              </a:pPr>
              <a:r>
                <a:t/>
              </a:r>
              <a:endParaRPr sz="300">
                <a:solidFill>
                  <a:srgbClr val="000000"/>
                </a:solidFill>
                <a:latin typeface="Calibri"/>
                <a:ea typeface="Calibri"/>
                <a:cs typeface="Calibri"/>
                <a:sym typeface="Calibri"/>
              </a:endParaRPr>
            </a:p>
          </p:txBody>
        </p:sp>
        <p:sp>
          <p:nvSpPr>
            <p:cNvPr id="999" name="Google Shape;999;p54"/>
            <p:cNvSpPr/>
            <p:nvPr/>
          </p:nvSpPr>
          <p:spPr>
            <a:xfrm>
              <a:off x="8370639" y="2973779"/>
              <a:ext cx="1493087" cy="746543"/>
            </a:xfrm>
            <a:prstGeom prst="roundRect">
              <a:avLst>
                <a:gd fmla="val 10000" name="adj"/>
              </a:avLst>
            </a:prstGeom>
            <a:solidFill>
              <a:srgbClr val="F4B081"/>
            </a:solidFill>
            <a:ln cap="flat" cmpd="sng" w="127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00" name="Google Shape;1000;p54"/>
            <p:cNvSpPr txBox="1"/>
            <p:nvPr/>
          </p:nvSpPr>
          <p:spPr>
            <a:xfrm>
              <a:off x="8392504" y="2995644"/>
              <a:ext cx="1449357" cy="702813"/>
            </a:xfrm>
            <a:prstGeom prst="rect">
              <a:avLst/>
            </a:prstGeom>
            <a:noFill/>
            <a:ln>
              <a:noFill/>
            </a:ln>
          </p:spPr>
          <p:txBody>
            <a:bodyPr anchorCtr="0" anchor="ctr" bIns="4450" lIns="4450" spcFirstLastPara="1" rIns="4450" wrap="square" tIns="4450">
              <a:noAutofit/>
            </a:bodyPr>
            <a:lstStyle/>
            <a:p>
              <a:pPr indent="0" lvl="0" marL="0" marR="0" rtl="0" algn="ctr">
                <a:lnSpc>
                  <a:spcPct val="90000"/>
                </a:lnSpc>
                <a:spcBef>
                  <a:spcPts val="0"/>
                </a:spcBef>
                <a:spcAft>
                  <a:spcPts val="0"/>
                </a:spcAft>
                <a:buClr>
                  <a:srgbClr val="000000"/>
                </a:buClr>
                <a:buSzPts val="700"/>
                <a:buFont typeface="Calibri"/>
                <a:buNone/>
              </a:pPr>
              <a:r>
                <a:rPr lang="en" sz="700">
                  <a:solidFill>
                    <a:srgbClr val="000000"/>
                  </a:solidFill>
                  <a:latin typeface="Calibri"/>
                  <a:ea typeface="Calibri"/>
                  <a:cs typeface="Calibri"/>
                  <a:sym typeface="Calibri"/>
                </a:rPr>
                <a:t>Unsubscribe</a:t>
              </a:r>
              <a:endParaRPr sz="700"/>
            </a:p>
          </p:txBody>
        </p:sp>
        <p:sp>
          <p:nvSpPr>
            <p:cNvPr id="1001" name="Google Shape;1001;p54"/>
            <p:cNvSpPr/>
            <p:nvPr/>
          </p:nvSpPr>
          <p:spPr>
            <a:xfrm rot="3090853">
              <a:off x="3411532" y="3818458"/>
              <a:ext cx="959690" cy="23027"/>
            </a:xfrm>
            <a:custGeom>
              <a:rect b="b" l="l" r="r" t="t"/>
              <a:pathLst>
                <a:path extrusionOk="0" h="120000" w="120000">
                  <a:moveTo>
                    <a:pt x="0" y="62290"/>
                  </a:moveTo>
                  <a:lnTo>
                    <a:pt x="105623" y="62290"/>
                  </a:lnTo>
                </a:path>
              </a:pathLst>
            </a:custGeom>
            <a:noFill/>
            <a:ln cap="flat" cmpd="sng" w="12700">
              <a:solidFill>
                <a:srgbClr val="3A66B1"/>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02" name="Google Shape;1002;p54"/>
            <p:cNvSpPr txBox="1"/>
            <p:nvPr/>
          </p:nvSpPr>
          <p:spPr>
            <a:xfrm>
              <a:off x="3895226" y="3796260"/>
              <a:ext cx="0" cy="0"/>
            </a:xfrm>
            <a:prstGeom prst="rect">
              <a:avLst/>
            </a:prstGeom>
            <a:noFill/>
            <a:ln>
              <a:noFill/>
            </a:ln>
          </p:spPr>
          <p:txBody>
            <a:bodyPr anchorCtr="0" anchor="ctr" bIns="0" lIns="6350" spcFirstLastPara="1" rIns="6350" wrap="square" tIns="0">
              <a:noAutofit/>
            </a:bodyPr>
            <a:lstStyle/>
            <a:p>
              <a:pPr indent="0" lvl="0" marL="0" marR="0" rtl="0" algn="ctr">
                <a:lnSpc>
                  <a:spcPct val="90000"/>
                </a:lnSpc>
                <a:spcBef>
                  <a:spcPts val="0"/>
                </a:spcBef>
                <a:spcAft>
                  <a:spcPts val="0"/>
                </a:spcAft>
                <a:buClr>
                  <a:schemeClr val="dk1"/>
                </a:buClr>
                <a:buSzPts val="300"/>
                <a:buFont typeface="Calibri"/>
                <a:buNone/>
              </a:pPr>
              <a:r>
                <a:t/>
              </a:r>
              <a:endParaRPr sz="300">
                <a:solidFill>
                  <a:srgbClr val="000000"/>
                </a:solidFill>
                <a:latin typeface="Calibri"/>
                <a:ea typeface="Calibri"/>
                <a:cs typeface="Calibri"/>
                <a:sym typeface="Calibri"/>
              </a:endParaRPr>
            </a:p>
          </p:txBody>
        </p:sp>
        <p:sp>
          <p:nvSpPr>
            <p:cNvPr id="1003" name="Google Shape;1003;p54"/>
            <p:cNvSpPr/>
            <p:nvPr/>
          </p:nvSpPr>
          <p:spPr>
            <a:xfrm>
              <a:off x="4189995" y="3832304"/>
              <a:ext cx="1493087" cy="746543"/>
            </a:xfrm>
            <a:prstGeom prst="roundRect">
              <a:avLst>
                <a:gd fmla="val 10000" name="adj"/>
              </a:avLst>
            </a:prstGeom>
            <a:solidFill>
              <a:srgbClr val="8DA9DB"/>
            </a:solidFill>
            <a:ln cap="flat" cmpd="sng" w="127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04" name="Google Shape;1004;p54"/>
            <p:cNvSpPr txBox="1"/>
            <p:nvPr/>
          </p:nvSpPr>
          <p:spPr>
            <a:xfrm>
              <a:off x="4211860" y="3854169"/>
              <a:ext cx="1449357" cy="702813"/>
            </a:xfrm>
            <a:prstGeom prst="rect">
              <a:avLst/>
            </a:prstGeom>
            <a:noFill/>
            <a:ln>
              <a:noFill/>
            </a:ln>
          </p:spPr>
          <p:txBody>
            <a:bodyPr anchorCtr="0" anchor="ctr" bIns="4450" lIns="4450" spcFirstLastPara="1" rIns="4450" wrap="square" tIns="4450">
              <a:noAutofit/>
            </a:bodyPr>
            <a:lstStyle/>
            <a:p>
              <a:pPr indent="0" lvl="0" marL="0" marR="0" rtl="0" algn="ctr">
                <a:lnSpc>
                  <a:spcPct val="90000"/>
                </a:lnSpc>
                <a:spcBef>
                  <a:spcPts val="0"/>
                </a:spcBef>
                <a:spcAft>
                  <a:spcPts val="0"/>
                </a:spcAft>
                <a:buClr>
                  <a:srgbClr val="000000"/>
                </a:buClr>
                <a:buSzPts val="700"/>
                <a:buFont typeface="Calibri"/>
                <a:buNone/>
              </a:pPr>
              <a:r>
                <a:rPr lang="en" sz="700">
                  <a:solidFill>
                    <a:srgbClr val="000000"/>
                  </a:solidFill>
                  <a:latin typeface="Calibri"/>
                  <a:ea typeface="Calibri"/>
                  <a:cs typeface="Calibri"/>
                  <a:sym typeface="Calibri"/>
                </a:rPr>
                <a:t>Default</a:t>
              </a:r>
              <a:endParaRPr sz="700"/>
            </a:p>
            <a:p>
              <a:pPr indent="0" lvl="0" marL="0" marR="0" rtl="0" algn="ctr">
                <a:lnSpc>
                  <a:spcPct val="90000"/>
                </a:lnSpc>
                <a:spcBef>
                  <a:spcPts val="200"/>
                </a:spcBef>
                <a:spcAft>
                  <a:spcPts val="0"/>
                </a:spcAft>
                <a:buClr>
                  <a:srgbClr val="000000"/>
                </a:buClr>
                <a:buSzPts val="700"/>
                <a:buFont typeface="Calibri"/>
                <a:buNone/>
              </a:pPr>
              <a:r>
                <a:rPr lang="en" sz="700">
                  <a:solidFill>
                    <a:srgbClr val="000000"/>
                  </a:solidFill>
                  <a:latin typeface="Calibri"/>
                  <a:ea typeface="Calibri"/>
                  <a:cs typeface="Calibri"/>
                  <a:sym typeface="Calibri"/>
                </a:rPr>
                <a:t>Yes</a:t>
              </a:r>
              <a:endParaRPr sz="700"/>
            </a:p>
          </p:txBody>
        </p:sp>
        <p:sp>
          <p:nvSpPr>
            <p:cNvPr id="1005" name="Google Shape;1005;p54"/>
            <p:cNvSpPr/>
            <p:nvPr/>
          </p:nvSpPr>
          <p:spPr>
            <a:xfrm>
              <a:off x="5683082" y="4194063"/>
              <a:ext cx="597234" cy="23027"/>
            </a:xfrm>
            <a:custGeom>
              <a:rect b="b" l="l" r="r" t="t"/>
              <a:pathLst>
                <a:path extrusionOk="0" h="120000" w="120000">
                  <a:moveTo>
                    <a:pt x="0" y="62290"/>
                  </a:moveTo>
                  <a:lnTo>
                    <a:pt x="105623" y="62290"/>
                  </a:lnTo>
                </a:path>
              </a:pathLst>
            </a:custGeom>
            <a:noFill/>
            <a:ln cap="flat" cmpd="sng" w="12700">
              <a:solidFill>
                <a:srgbClr val="3A66B1"/>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06" name="Google Shape;1006;p54"/>
            <p:cNvSpPr txBox="1"/>
            <p:nvPr/>
          </p:nvSpPr>
          <p:spPr>
            <a:xfrm>
              <a:off x="5966769" y="4190645"/>
              <a:ext cx="0" cy="0"/>
            </a:xfrm>
            <a:prstGeom prst="rect">
              <a:avLst/>
            </a:prstGeom>
            <a:noFill/>
            <a:ln>
              <a:noFill/>
            </a:ln>
          </p:spPr>
          <p:txBody>
            <a:bodyPr anchorCtr="0" anchor="ctr" bIns="0" lIns="6350" spcFirstLastPara="1" rIns="6350" wrap="square" tIns="0">
              <a:noAutofit/>
            </a:bodyPr>
            <a:lstStyle/>
            <a:p>
              <a:pPr indent="0" lvl="0" marL="0" marR="0" rtl="0" algn="ctr">
                <a:lnSpc>
                  <a:spcPct val="90000"/>
                </a:lnSpc>
                <a:spcBef>
                  <a:spcPts val="0"/>
                </a:spcBef>
                <a:spcAft>
                  <a:spcPts val="0"/>
                </a:spcAft>
                <a:buClr>
                  <a:schemeClr val="dk1"/>
                </a:buClr>
                <a:buSzPts val="300"/>
                <a:buFont typeface="Calibri"/>
                <a:buNone/>
              </a:pPr>
              <a:r>
                <a:t/>
              </a:r>
              <a:endParaRPr sz="300">
                <a:solidFill>
                  <a:srgbClr val="000000"/>
                </a:solidFill>
                <a:latin typeface="Calibri"/>
                <a:ea typeface="Calibri"/>
                <a:cs typeface="Calibri"/>
                <a:sym typeface="Calibri"/>
              </a:endParaRPr>
            </a:p>
          </p:txBody>
        </p:sp>
        <p:sp>
          <p:nvSpPr>
            <p:cNvPr id="1007" name="Google Shape;1007;p54"/>
            <p:cNvSpPr/>
            <p:nvPr/>
          </p:nvSpPr>
          <p:spPr>
            <a:xfrm>
              <a:off x="6280317" y="3832304"/>
              <a:ext cx="1493087" cy="746543"/>
            </a:xfrm>
            <a:prstGeom prst="roundRect">
              <a:avLst>
                <a:gd fmla="val 10000" name="adj"/>
              </a:avLst>
            </a:prstGeom>
            <a:solidFill>
              <a:srgbClr val="F4B081"/>
            </a:solidFill>
            <a:ln cap="flat" cmpd="sng" w="127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08" name="Google Shape;1008;p54"/>
            <p:cNvSpPr txBox="1"/>
            <p:nvPr/>
          </p:nvSpPr>
          <p:spPr>
            <a:xfrm>
              <a:off x="6302182" y="3854169"/>
              <a:ext cx="1449357" cy="702813"/>
            </a:xfrm>
            <a:prstGeom prst="rect">
              <a:avLst/>
            </a:prstGeom>
            <a:noFill/>
            <a:ln>
              <a:noFill/>
            </a:ln>
          </p:spPr>
          <p:txBody>
            <a:bodyPr anchorCtr="0" anchor="ctr" bIns="4450" lIns="4450" spcFirstLastPara="1" rIns="4450" wrap="square" tIns="4450">
              <a:noAutofit/>
            </a:bodyPr>
            <a:lstStyle/>
            <a:p>
              <a:pPr indent="0" lvl="0" marL="0" marR="0" rtl="0" algn="ctr">
                <a:lnSpc>
                  <a:spcPct val="90000"/>
                </a:lnSpc>
                <a:spcBef>
                  <a:spcPts val="0"/>
                </a:spcBef>
                <a:spcAft>
                  <a:spcPts val="0"/>
                </a:spcAft>
                <a:buClr>
                  <a:srgbClr val="000000"/>
                </a:buClr>
                <a:buSzPts val="700"/>
                <a:buFont typeface="Calibri"/>
                <a:buNone/>
              </a:pPr>
              <a:r>
                <a:rPr lang="en" sz="700">
                  <a:solidFill>
                    <a:srgbClr val="000000"/>
                  </a:solidFill>
                  <a:latin typeface="Calibri"/>
                  <a:ea typeface="Calibri"/>
                  <a:cs typeface="Calibri"/>
                  <a:sym typeface="Calibri"/>
                </a:rPr>
                <a:t>Unsubscribe</a:t>
              </a:r>
              <a:endParaRPr sz="700"/>
            </a:p>
          </p:txBody>
        </p:sp>
        <p:sp>
          <p:nvSpPr>
            <p:cNvPr id="1009" name="Google Shape;1009;p54"/>
            <p:cNvSpPr/>
            <p:nvPr/>
          </p:nvSpPr>
          <p:spPr>
            <a:xfrm rot="4467012">
              <a:off x="687126" y="3979431"/>
              <a:ext cx="2227857" cy="23027"/>
            </a:xfrm>
            <a:custGeom>
              <a:rect b="b" l="l" r="r" t="t"/>
              <a:pathLst>
                <a:path extrusionOk="0" h="120000" w="120000">
                  <a:moveTo>
                    <a:pt x="0" y="62290"/>
                  </a:moveTo>
                  <a:lnTo>
                    <a:pt x="105623" y="62290"/>
                  </a:lnTo>
                </a:path>
              </a:pathLst>
            </a:custGeom>
            <a:noFill/>
            <a:ln cap="flat" cmpd="sng" w="12700">
              <a:solidFill>
                <a:srgbClr val="345A99"/>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10" name="Google Shape;1010;p54"/>
            <p:cNvSpPr txBox="1"/>
            <p:nvPr/>
          </p:nvSpPr>
          <p:spPr>
            <a:xfrm>
              <a:off x="1839782" y="3922357"/>
              <a:ext cx="0" cy="0"/>
            </a:xfrm>
            <a:prstGeom prst="rect">
              <a:avLst/>
            </a:prstGeom>
            <a:noFill/>
            <a:ln>
              <a:noFill/>
            </a:ln>
          </p:spPr>
          <p:txBody>
            <a:bodyPr anchorCtr="0" anchor="ctr" bIns="0" lIns="6350" spcFirstLastPara="1" rIns="6350" wrap="square" tIns="0">
              <a:noAutofit/>
            </a:bodyPr>
            <a:lstStyle/>
            <a:p>
              <a:pPr indent="0" lvl="0" marL="0" marR="0" rtl="0" algn="ctr">
                <a:lnSpc>
                  <a:spcPct val="90000"/>
                </a:lnSpc>
                <a:spcBef>
                  <a:spcPts val="0"/>
                </a:spcBef>
                <a:spcAft>
                  <a:spcPts val="0"/>
                </a:spcAft>
                <a:buClr>
                  <a:schemeClr val="dk1"/>
                </a:buClr>
                <a:buSzPts val="300"/>
                <a:buFont typeface="Calibri"/>
                <a:buNone/>
              </a:pPr>
              <a:r>
                <a:t/>
              </a:r>
              <a:endParaRPr sz="300">
                <a:solidFill>
                  <a:srgbClr val="000000"/>
                </a:solidFill>
                <a:latin typeface="Calibri"/>
                <a:ea typeface="Calibri"/>
                <a:cs typeface="Calibri"/>
                <a:sym typeface="Calibri"/>
              </a:endParaRPr>
            </a:p>
          </p:txBody>
        </p:sp>
        <p:sp>
          <p:nvSpPr>
            <p:cNvPr id="1011" name="Google Shape;1011;p54"/>
            <p:cNvSpPr/>
            <p:nvPr/>
          </p:nvSpPr>
          <p:spPr>
            <a:xfrm>
              <a:off x="2099672" y="4690830"/>
              <a:ext cx="1493087" cy="746543"/>
            </a:xfrm>
            <a:prstGeom prst="roundRect">
              <a:avLst>
                <a:gd fmla="val 10000" name="adj"/>
              </a:avLst>
            </a:prstGeom>
            <a:solidFill>
              <a:srgbClr val="8DA9DB"/>
            </a:solidFill>
            <a:ln cap="flat" cmpd="sng" w="127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12" name="Google Shape;1012;p54"/>
            <p:cNvSpPr txBox="1"/>
            <p:nvPr/>
          </p:nvSpPr>
          <p:spPr>
            <a:xfrm>
              <a:off x="2121537" y="4712695"/>
              <a:ext cx="1449357" cy="702813"/>
            </a:xfrm>
            <a:prstGeom prst="rect">
              <a:avLst/>
            </a:prstGeom>
            <a:noFill/>
            <a:ln>
              <a:noFill/>
            </a:ln>
          </p:spPr>
          <p:txBody>
            <a:bodyPr anchorCtr="0" anchor="ctr" bIns="4450" lIns="4450" spcFirstLastPara="1" rIns="4450" wrap="square" tIns="4450">
              <a:noAutofit/>
            </a:bodyPr>
            <a:lstStyle/>
            <a:p>
              <a:pPr indent="0" lvl="0" marL="0" marR="0" rtl="0" algn="ctr">
                <a:lnSpc>
                  <a:spcPct val="90000"/>
                </a:lnSpc>
                <a:spcBef>
                  <a:spcPts val="0"/>
                </a:spcBef>
                <a:spcAft>
                  <a:spcPts val="0"/>
                </a:spcAft>
                <a:buClr>
                  <a:srgbClr val="000000"/>
                </a:buClr>
                <a:buSzPts val="700"/>
                <a:buFont typeface="Calibri"/>
                <a:buNone/>
              </a:pPr>
              <a:r>
                <a:rPr lang="en" sz="700">
                  <a:solidFill>
                    <a:srgbClr val="000000"/>
                  </a:solidFill>
                  <a:latin typeface="Calibri"/>
                  <a:ea typeface="Calibri"/>
                  <a:cs typeface="Calibri"/>
                  <a:sym typeface="Calibri"/>
                </a:rPr>
                <a:t>Others</a:t>
              </a:r>
              <a:endParaRPr sz="700"/>
            </a:p>
          </p:txBody>
        </p:sp>
        <p:sp>
          <p:nvSpPr>
            <p:cNvPr id="1013" name="Google Shape;1013;p54"/>
            <p:cNvSpPr/>
            <p:nvPr/>
          </p:nvSpPr>
          <p:spPr>
            <a:xfrm>
              <a:off x="3592760" y="5052588"/>
              <a:ext cx="597234" cy="23027"/>
            </a:xfrm>
            <a:custGeom>
              <a:rect b="b" l="l" r="r" t="t"/>
              <a:pathLst>
                <a:path extrusionOk="0" h="120000" w="120000">
                  <a:moveTo>
                    <a:pt x="0" y="62290"/>
                  </a:moveTo>
                  <a:lnTo>
                    <a:pt x="105623" y="62290"/>
                  </a:lnTo>
                </a:path>
              </a:pathLst>
            </a:custGeom>
            <a:noFill/>
            <a:ln cap="flat" cmpd="sng" w="12700">
              <a:solidFill>
                <a:srgbClr val="3A66B1"/>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14" name="Google Shape;1014;p54"/>
            <p:cNvSpPr txBox="1"/>
            <p:nvPr/>
          </p:nvSpPr>
          <p:spPr>
            <a:xfrm>
              <a:off x="3876446" y="5049171"/>
              <a:ext cx="0" cy="0"/>
            </a:xfrm>
            <a:prstGeom prst="rect">
              <a:avLst/>
            </a:prstGeom>
            <a:noFill/>
            <a:ln>
              <a:noFill/>
            </a:ln>
          </p:spPr>
          <p:txBody>
            <a:bodyPr anchorCtr="0" anchor="ctr" bIns="0" lIns="6350" spcFirstLastPara="1" rIns="6350" wrap="square" tIns="0">
              <a:noAutofit/>
            </a:bodyPr>
            <a:lstStyle/>
            <a:p>
              <a:pPr indent="0" lvl="0" marL="0" marR="0" rtl="0" algn="ctr">
                <a:lnSpc>
                  <a:spcPct val="90000"/>
                </a:lnSpc>
                <a:spcBef>
                  <a:spcPts val="0"/>
                </a:spcBef>
                <a:spcAft>
                  <a:spcPts val="0"/>
                </a:spcAft>
                <a:buClr>
                  <a:schemeClr val="dk1"/>
                </a:buClr>
                <a:buSzPts val="300"/>
                <a:buFont typeface="Calibri"/>
                <a:buNone/>
              </a:pPr>
              <a:r>
                <a:t/>
              </a:r>
              <a:endParaRPr sz="300">
                <a:solidFill>
                  <a:srgbClr val="000000"/>
                </a:solidFill>
                <a:latin typeface="Calibri"/>
                <a:ea typeface="Calibri"/>
                <a:cs typeface="Calibri"/>
                <a:sym typeface="Calibri"/>
              </a:endParaRPr>
            </a:p>
          </p:txBody>
        </p:sp>
        <p:sp>
          <p:nvSpPr>
            <p:cNvPr id="1015" name="Google Shape;1015;p54"/>
            <p:cNvSpPr/>
            <p:nvPr/>
          </p:nvSpPr>
          <p:spPr>
            <a:xfrm>
              <a:off x="4189995" y="4690830"/>
              <a:ext cx="1493087" cy="746543"/>
            </a:xfrm>
            <a:prstGeom prst="roundRect">
              <a:avLst>
                <a:gd fmla="val 10000" name="adj"/>
              </a:avLst>
            </a:prstGeom>
            <a:solidFill>
              <a:srgbClr val="F4B081"/>
            </a:solidFill>
            <a:ln cap="flat" cmpd="sng" w="127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16" name="Google Shape;1016;p54"/>
            <p:cNvSpPr txBox="1"/>
            <p:nvPr/>
          </p:nvSpPr>
          <p:spPr>
            <a:xfrm>
              <a:off x="4211860" y="4712695"/>
              <a:ext cx="1449357" cy="702813"/>
            </a:xfrm>
            <a:prstGeom prst="rect">
              <a:avLst/>
            </a:prstGeom>
            <a:noFill/>
            <a:ln>
              <a:noFill/>
            </a:ln>
          </p:spPr>
          <p:txBody>
            <a:bodyPr anchorCtr="0" anchor="ctr" bIns="4450" lIns="4450" spcFirstLastPara="1" rIns="4450" wrap="square" tIns="4450">
              <a:noAutofit/>
            </a:bodyPr>
            <a:lstStyle/>
            <a:p>
              <a:pPr indent="0" lvl="0" marL="0" marR="0" rtl="0" algn="ctr">
                <a:lnSpc>
                  <a:spcPct val="90000"/>
                </a:lnSpc>
                <a:spcBef>
                  <a:spcPts val="0"/>
                </a:spcBef>
                <a:spcAft>
                  <a:spcPts val="0"/>
                </a:spcAft>
                <a:buClr>
                  <a:srgbClr val="000000"/>
                </a:buClr>
                <a:buSzPts val="700"/>
                <a:buFont typeface="Calibri"/>
                <a:buNone/>
              </a:pPr>
              <a:r>
                <a:rPr lang="en" sz="700">
                  <a:solidFill>
                    <a:srgbClr val="000000"/>
                  </a:solidFill>
                  <a:latin typeface="Calibri"/>
                  <a:ea typeface="Calibri"/>
                  <a:cs typeface="Calibri"/>
                  <a:sym typeface="Calibri"/>
                </a:rPr>
                <a:t>Unsubscribe</a:t>
              </a:r>
              <a:endParaRPr sz="700"/>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1020" name="Shape 1020"/>
        <p:cNvGrpSpPr/>
        <p:nvPr/>
      </p:nvGrpSpPr>
      <p:grpSpPr>
        <a:xfrm>
          <a:off x="0" y="0"/>
          <a:ext cx="0" cy="0"/>
          <a:chOff x="0" y="0"/>
          <a:chExt cx="0" cy="0"/>
        </a:xfrm>
      </p:grpSpPr>
      <p:grpSp>
        <p:nvGrpSpPr>
          <p:cNvPr id="1021" name="Google Shape;1021;p55"/>
          <p:cNvGrpSpPr/>
          <p:nvPr/>
        </p:nvGrpSpPr>
        <p:grpSpPr>
          <a:xfrm>
            <a:off x="-1567083" y="-734814"/>
            <a:ext cx="4162867" cy="3234511"/>
            <a:chOff x="0" y="0"/>
            <a:chExt cx="740613" cy="575450"/>
          </a:xfrm>
        </p:grpSpPr>
        <p:sp>
          <p:nvSpPr>
            <p:cNvPr id="1022" name="Google Shape;1022;p55"/>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1023" name="Google Shape;1023;p55"/>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024" name="Google Shape;1024;p55"/>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sp>
        <p:nvSpPr>
          <p:cNvPr id="1025" name="Google Shape;1025;p55"/>
          <p:cNvSpPr/>
          <p:nvPr/>
        </p:nvSpPr>
        <p:spPr>
          <a:xfrm>
            <a:off x="-564621" y="3556238"/>
            <a:ext cx="3627619" cy="1828579"/>
          </a:xfrm>
          <a:custGeom>
            <a:rect b="b" l="l" r="r" t="t"/>
            <a:pathLst>
              <a:path extrusionOk="0" h="3657158" w="7255238">
                <a:moveTo>
                  <a:pt x="0" y="0"/>
                </a:moveTo>
                <a:lnTo>
                  <a:pt x="7255238" y="0"/>
                </a:lnTo>
                <a:lnTo>
                  <a:pt x="7255238" y="3657158"/>
                </a:lnTo>
                <a:lnTo>
                  <a:pt x="0" y="3657158"/>
                </a:lnTo>
                <a:lnTo>
                  <a:pt x="0" y="0"/>
                </a:lnTo>
                <a:close/>
              </a:path>
            </a:pathLst>
          </a:custGeom>
          <a:blipFill rotWithShape="1">
            <a:blip r:embed="rId4">
              <a:alphaModFix/>
            </a:blip>
            <a:stretch>
              <a:fillRect b="-160162" l="0" r="0" t="-45031"/>
            </a:stretch>
          </a:blipFill>
          <a:ln>
            <a:noFill/>
          </a:ln>
        </p:spPr>
      </p:sp>
      <p:grpSp>
        <p:nvGrpSpPr>
          <p:cNvPr id="1026" name="Google Shape;1026;p55"/>
          <p:cNvGrpSpPr/>
          <p:nvPr/>
        </p:nvGrpSpPr>
        <p:grpSpPr>
          <a:xfrm>
            <a:off x="2564580" y="-343638"/>
            <a:ext cx="996835" cy="774532"/>
            <a:chOff x="0" y="0"/>
            <a:chExt cx="740613" cy="575450"/>
          </a:xfrm>
        </p:grpSpPr>
        <p:sp>
          <p:nvSpPr>
            <p:cNvPr id="1027" name="Google Shape;1027;p55"/>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348311"/>
            </a:solidFill>
            <a:ln>
              <a:noFill/>
            </a:ln>
          </p:spPr>
        </p:sp>
        <p:sp>
          <p:nvSpPr>
            <p:cNvPr id="1028" name="Google Shape;1028;p55"/>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1029" name="Google Shape;1029;p55"/>
          <p:cNvGrpSpPr/>
          <p:nvPr/>
        </p:nvGrpSpPr>
        <p:grpSpPr>
          <a:xfrm>
            <a:off x="4043149" y="386991"/>
            <a:ext cx="1057703" cy="352155"/>
            <a:chOff x="0" y="-38100"/>
            <a:chExt cx="917906" cy="305611"/>
          </a:xfrm>
        </p:grpSpPr>
        <p:sp>
          <p:nvSpPr>
            <p:cNvPr id="1030" name="Google Shape;1030;p55"/>
            <p:cNvSpPr/>
            <p:nvPr/>
          </p:nvSpPr>
          <p:spPr>
            <a:xfrm>
              <a:off x="0" y="0"/>
              <a:ext cx="917906" cy="267511"/>
            </a:xfrm>
            <a:custGeom>
              <a:rect b="b" l="l" r="r" t="t"/>
              <a:pathLst>
                <a:path extrusionOk="0" h="267511" w="917906">
                  <a:moveTo>
                    <a:pt x="133755" y="0"/>
                  </a:moveTo>
                  <a:lnTo>
                    <a:pt x="784151" y="0"/>
                  </a:lnTo>
                  <a:cubicBezTo>
                    <a:pt x="819625" y="0"/>
                    <a:pt x="853646" y="14092"/>
                    <a:pt x="878730" y="39176"/>
                  </a:cubicBezTo>
                  <a:cubicBezTo>
                    <a:pt x="903814" y="64260"/>
                    <a:pt x="917906" y="98281"/>
                    <a:pt x="917906" y="133755"/>
                  </a:cubicBezTo>
                  <a:lnTo>
                    <a:pt x="917906" y="133755"/>
                  </a:lnTo>
                  <a:cubicBezTo>
                    <a:pt x="917906" y="169230"/>
                    <a:pt x="903814" y="203251"/>
                    <a:pt x="878730" y="228335"/>
                  </a:cubicBezTo>
                  <a:cubicBezTo>
                    <a:pt x="853646" y="253419"/>
                    <a:pt x="819625" y="267511"/>
                    <a:pt x="784151" y="267511"/>
                  </a:cubicBezTo>
                  <a:lnTo>
                    <a:pt x="133755" y="267511"/>
                  </a:lnTo>
                  <a:cubicBezTo>
                    <a:pt x="98281" y="267511"/>
                    <a:pt x="64260" y="253419"/>
                    <a:pt x="39176" y="228335"/>
                  </a:cubicBezTo>
                  <a:cubicBezTo>
                    <a:pt x="14092" y="203251"/>
                    <a:pt x="0" y="169230"/>
                    <a:pt x="0" y="133755"/>
                  </a:cubicBezTo>
                  <a:lnTo>
                    <a:pt x="0" y="133755"/>
                  </a:lnTo>
                  <a:cubicBezTo>
                    <a:pt x="0" y="98281"/>
                    <a:pt x="14092" y="64260"/>
                    <a:pt x="39176" y="39176"/>
                  </a:cubicBezTo>
                  <a:cubicBezTo>
                    <a:pt x="64260" y="14092"/>
                    <a:pt x="98281" y="0"/>
                    <a:pt x="133755"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31" name="Google Shape;1031;p55"/>
            <p:cNvSpPr txBox="1"/>
            <p:nvPr/>
          </p:nvSpPr>
          <p:spPr>
            <a:xfrm>
              <a:off x="0" y="-38100"/>
              <a:ext cx="917906" cy="30561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032" name="Google Shape;1032;p55"/>
          <p:cNvSpPr txBox="1"/>
          <p:nvPr/>
        </p:nvSpPr>
        <p:spPr>
          <a:xfrm>
            <a:off x="4099167" y="475800"/>
            <a:ext cx="945666" cy="19462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200">
                <a:solidFill>
                  <a:srgbClr val="FFFFFF"/>
                </a:solidFill>
                <a:latin typeface="Inter"/>
                <a:ea typeface="Inter"/>
                <a:cs typeface="Inter"/>
                <a:sym typeface="Inter"/>
              </a:rPr>
              <a:t>Modeling</a:t>
            </a:r>
            <a:endParaRPr sz="700"/>
          </a:p>
        </p:txBody>
      </p:sp>
      <p:grpSp>
        <p:nvGrpSpPr>
          <p:cNvPr id="1033" name="Google Shape;1033;p55"/>
          <p:cNvGrpSpPr/>
          <p:nvPr/>
        </p:nvGrpSpPr>
        <p:grpSpPr>
          <a:xfrm>
            <a:off x="991190" y="1020420"/>
            <a:ext cx="7167925" cy="728408"/>
            <a:chOff x="12610" y="0"/>
            <a:chExt cx="14335849" cy="1456817"/>
          </a:xfrm>
        </p:grpSpPr>
        <p:sp>
          <p:nvSpPr>
            <p:cNvPr id="1034" name="Google Shape;1034;p55"/>
            <p:cNvSpPr/>
            <p:nvPr/>
          </p:nvSpPr>
          <p:spPr>
            <a:xfrm>
              <a:off x="12610" y="0"/>
              <a:ext cx="3769273" cy="1456817"/>
            </a:xfrm>
            <a:prstGeom prst="roundRect">
              <a:avLst>
                <a:gd fmla="val 10000" name="adj"/>
              </a:avLst>
            </a:prstGeom>
            <a:solidFill>
              <a:srgbClr val="38562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35" name="Google Shape;1035;p55"/>
            <p:cNvSpPr txBox="1"/>
            <p:nvPr/>
          </p:nvSpPr>
          <p:spPr>
            <a:xfrm>
              <a:off x="55279" y="42669"/>
              <a:ext cx="3683935" cy="1371479"/>
            </a:xfrm>
            <a:prstGeom prst="rect">
              <a:avLst/>
            </a:prstGeom>
            <a:noFill/>
            <a:ln>
              <a:noFill/>
            </a:ln>
          </p:spPr>
          <p:txBody>
            <a:bodyPr anchorCtr="0" anchor="ctr" bIns="72400" lIns="72400" spcFirstLastPara="1" rIns="72400" wrap="square" tIns="72400">
              <a:noAutofit/>
            </a:bodyPr>
            <a:lstStyle/>
            <a:p>
              <a:pPr indent="0" lvl="0" marL="0" marR="0" rtl="0" algn="ctr">
                <a:lnSpc>
                  <a:spcPct val="90000"/>
                </a:lnSpc>
                <a:spcBef>
                  <a:spcPts val="0"/>
                </a:spcBef>
                <a:spcAft>
                  <a:spcPts val="0"/>
                </a:spcAft>
                <a:buClr>
                  <a:srgbClr val="FFFFFF"/>
                </a:buClr>
                <a:buSzPts val="1900"/>
                <a:buFont typeface="Calibri"/>
                <a:buNone/>
              </a:pPr>
              <a:r>
                <a:rPr lang="en" sz="1900">
                  <a:solidFill>
                    <a:srgbClr val="FFFFFF"/>
                  </a:solidFill>
                  <a:latin typeface="Calibri"/>
                  <a:ea typeface="Calibri"/>
                  <a:cs typeface="Calibri"/>
                  <a:sym typeface="Calibri"/>
                </a:rPr>
                <a:t>Data Splitting</a:t>
              </a:r>
              <a:endParaRPr sz="1900">
                <a:solidFill>
                  <a:srgbClr val="FFFFFF"/>
                </a:solidFill>
                <a:latin typeface="Calibri"/>
                <a:ea typeface="Calibri"/>
                <a:cs typeface="Calibri"/>
                <a:sym typeface="Calibri"/>
              </a:endParaRPr>
            </a:p>
          </p:txBody>
        </p:sp>
        <p:sp>
          <p:nvSpPr>
            <p:cNvPr id="1036" name="Google Shape;1036;p55"/>
            <p:cNvSpPr/>
            <p:nvPr/>
          </p:nvSpPr>
          <p:spPr>
            <a:xfrm>
              <a:off x="4158811" y="261018"/>
              <a:ext cx="799085" cy="934779"/>
            </a:xfrm>
            <a:prstGeom prst="rightArrow">
              <a:avLst>
                <a:gd fmla="val 60000" name="adj1"/>
                <a:gd fmla="val 50000" name="adj2"/>
              </a:avLst>
            </a:prstGeom>
            <a:solidFill>
              <a:srgbClr val="8296B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37" name="Google Shape;1037;p55"/>
            <p:cNvSpPr txBox="1"/>
            <p:nvPr/>
          </p:nvSpPr>
          <p:spPr>
            <a:xfrm>
              <a:off x="4158811" y="447974"/>
              <a:ext cx="559360" cy="560867"/>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Calibri"/>
                <a:buNone/>
              </a:pPr>
              <a:r>
                <a:t/>
              </a:r>
              <a:endParaRPr sz="1500">
                <a:solidFill>
                  <a:srgbClr val="FFFFFF"/>
                </a:solidFill>
                <a:latin typeface="Calibri"/>
                <a:ea typeface="Calibri"/>
                <a:cs typeface="Calibri"/>
                <a:sym typeface="Calibri"/>
              </a:endParaRPr>
            </a:p>
          </p:txBody>
        </p:sp>
        <p:sp>
          <p:nvSpPr>
            <p:cNvPr id="1038" name="Google Shape;1038;p55"/>
            <p:cNvSpPr/>
            <p:nvPr/>
          </p:nvSpPr>
          <p:spPr>
            <a:xfrm>
              <a:off x="5289593" y="0"/>
              <a:ext cx="3769273" cy="1456817"/>
            </a:xfrm>
            <a:prstGeom prst="roundRect">
              <a:avLst>
                <a:gd fmla="val 10000" name="adj"/>
              </a:avLst>
            </a:prstGeom>
            <a:solidFill>
              <a:srgbClr val="38562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39" name="Google Shape;1039;p55"/>
            <p:cNvSpPr txBox="1"/>
            <p:nvPr/>
          </p:nvSpPr>
          <p:spPr>
            <a:xfrm>
              <a:off x="5332262" y="42669"/>
              <a:ext cx="3683935" cy="1371479"/>
            </a:xfrm>
            <a:prstGeom prst="rect">
              <a:avLst/>
            </a:prstGeom>
            <a:noFill/>
            <a:ln>
              <a:noFill/>
            </a:ln>
          </p:spPr>
          <p:txBody>
            <a:bodyPr anchorCtr="0" anchor="ctr" bIns="72400" lIns="72400" spcFirstLastPara="1" rIns="72400" wrap="square" tIns="72400">
              <a:noAutofit/>
            </a:bodyPr>
            <a:lstStyle/>
            <a:p>
              <a:pPr indent="0" lvl="0" marL="0" marR="0" rtl="0" algn="ctr">
                <a:lnSpc>
                  <a:spcPct val="90000"/>
                </a:lnSpc>
                <a:spcBef>
                  <a:spcPts val="0"/>
                </a:spcBef>
                <a:spcAft>
                  <a:spcPts val="0"/>
                </a:spcAft>
                <a:buClr>
                  <a:srgbClr val="FFFFFF"/>
                </a:buClr>
                <a:buSzPts val="1900"/>
                <a:buFont typeface="Calibri"/>
                <a:buNone/>
              </a:pPr>
              <a:r>
                <a:rPr lang="en" sz="1900">
                  <a:solidFill>
                    <a:srgbClr val="FFFFFF"/>
                  </a:solidFill>
                  <a:latin typeface="Calibri"/>
                  <a:ea typeface="Calibri"/>
                  <a:cs typeface="Calibri"/>
                  <a:sym typeface="Calibri"/>
                </a:rPr>
                <a:t>Data Preparation</a:t>
              </a:r>
              <a:endParaRPr sz="1900">
                <a:solidFill>
                  <a:srgbClr val="FFFFFF"/>
                </a:solidFill>
                <a:latin typeface="Calibri"/>
                <a:ea typeface="Calibri"/>
                <a:cs typeface="Calibri"/>
                <a:sym typeface="Calibri"/>
              </a:endParaRPr>
            </a:p>
          </p:txBody>
        </p:sp>
        <p:sp>
          <p:nvSpPr>
            <p:cNvPr id="1040" name="Google Shape;1040;p55"/>
            <p:cNvSpPr/>
            <p:nvPr/>
          </p:nvSpPr>
          <p:spPr>
            <a:xfrm>
              <a:off x="9438946" y="261018"/>
              <a:ext cx="805769" cy="934779"/>
            </a:xfrm>
            <a:prstGeom prst="rightArrow">
              <a:avLst>
                <a:gd fmla="val 60000" name="adj1"/>
                <a:gd fmla="val 50000" name="adj2"/>
              </a:avLst>
            </a:prstGeom>
            <a:solidFill>
              <a:srgbClr val="8296B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41" name="Google Shape;1041;p55"/>
            <p:cNvSpPr txBox="1"/>
            <p:nvPr/>
          </p:nvSpPr>
          <p:spPr>
            <a:xfrm>
              <a:off x="9438946" y="447974"/>
              <a:ext cx="564038" cy="560867"/>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Calibri"/>
                <a:buNone/>
              </a:pPr>
              <a:r>
                <a:t/>
              </a:r>
              <a:endParaRPr sz="1500">
                <a:solidFill>
                  <a:srgbClr val="FFFFFF"/>
                </a:solidFill>
                <a:latin typeface="Calibri"/>
                <a:ea typeface="Calibri"/>
                <a:cs typeface="Calibri"/>
                <a:sym typeface="Calibri"/>
              </a:endParaRPr>
            </a:p>
          </p:txBody>
        </p:sp>
        <p:sp>
          <p:nvSpPr>
            <p:cNvPr id="1042" name="Google Shape;1042;p55"/>
            <p:cNvSpPr/>
            <p:nvPr/>
          </p:nvSpPr>
          <p:spPr>
            <a:xfrm>
              <a:off x="10579186" y="0"/>
              <a:ext cx="3769273" cy="1456817"/>
            </a:xfrm>
            <a:prstGeom prst="roundRect">
              <a:avLst>
                <a:gd fmla="val 10000" name="adj"/>
              </a:avLst>
            </a:prstGeom>
            <a:solidFill>
              <a:srgbClr val="38562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43" name="Google Shape;1043;p55"/>
            <p:cNvSpPr txBox="1"/>
            <p:nvPr/>
          </p:nvSpPr>
          <p:spPr>
            <a:xfrm>
              <a:off x="10621855" y="42669"/>
              <a:ext cx="3683935" cy="1371479"/>
            </a:xfrm>
            <a:prstGeom prst="rect">
              <a:avLst/>
            </a:prstGeom>
            <a:noFill/>
            <a:ln>
              <a:noFill/>
            </a:ln>
          </p:spPr>
          <p:txBody>
            <a:bodyPr anchorCtr="0" anchor="ctr" bIns="72400" lIns="72400" spcFirstLastPara="1" rIns="72400" wrap="square" tIns="72400">
              <a:noAutofit/>
            </a:bodyPr>
            <a:lstStyle/>
            <a:p>
              <a:pPr indent="0" lvl="0" marL="0" marR="0" rtl="0" algn="ctr">
                <a:lnSpc>
                  <a:spcPct val="90000"/>
                </a:lnSpc>
                <a:spcBef>
                  <a:spcPts val="0"/>
                </a:spcBef>
                <a:spcAft>
                  <a:spcPts val="0"/>
                </a:spcAft>
                <a:buClr>
                  <a:srgbClr val="FFFFFF"/>
                </a:buClr>
                <a:buSzPts val="1900"/>
                <a:buFont typeface="Calibri"/>
                <a:buNone/>
              </a:pPr>
              <a:r>
                <a:rPr lang="en" sz="1900">
                  <a:solidFill>
                    <a:srgbClr val="FFFFFF"/>
                  </a:solidFill>
                  <a:latin typeface="Calibri"/>
                  <a:ea typeface="Calibri"/>
                  <a:cs typeface="Calibri"/>
                  <a:sym typeface="Calibri"/>
                </a:rPr>
                <a:t>Experiment</a:t>
              </a:r>
              <a:endParaRPr sz="1900">
                <a:solidFill>
                  <a:srgbClr val="FFFFFF"/>
                </a:solidFill>
                <a:latin typeface="Calibri"/>
                <a:ea typeface="Calibri"/>
                <a:cs typeface="Calibri"/>
                <a:sym typeface="Calibri"/>
              </a:endParaRPr>
            </a:p>
          </p:txBody>
        </p:sp>
      </p:grpSp>
      <p:grpSp>
        <p:nvGrpSpPr>
          <p:cNvPr id="1044" name="Google Shape;1044;p55"/>
          <p:cNvGrpSpPr/>
          <p:nvPr/>
        </p:nvGrpSpPr>
        <p:grpSpPr>
          <a:xfrm>
            <a:off x="819233" y="1911484"/>
            <a:ext cx="2324100" cy="1787769"/>
            <a:chOff x="0" y="1226708"/>
            <a:chExt cx="4648200" cy="3575538"/>
          </a:xfrm>
        </p:grpSpPr>
        <p:sp>
          <p:nvSpPr>
            <p:cNvPr id="1045" name="Google Shape;1045;p55"/>
            <p:cNvSpPr/>
            <p:nvPr/>
          </p:nvSpPr>
          <p:spPr>
            <a:xfrm>
              <a:off x="2881884" y="3658074"/>
              <a:ext cx="1766316" cy="1144172"/>
            </a:xfrm>
            <a:prstGeom prst="roundRect">
              <a:avLst>
                <a:gd fmla="val 10000" name="adj"/>
              </a:avLst>
            </a:prstGeom>
            <a:solidFill>
              <a:srgbClr val="E7E6E6">
                <a:alpha val="89803"/>
              </a:srgbClr>
            </a:solidFill>
            <a:ln cap="flat" cmpd="sng" w="9525">
              <a:solidFill>
                <a:srgbClr val="44546A"/>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46" name="Google Shape;1046;p55"/>
            <p:cNvSpPr txBox="1"/>
            <p:nvPr/>
          </p:nvSpPr>
          <p:spPr>
            <a:xfrm>
              <a:off x="3436912" y="3969251"/>
              <a:ext cx="1186153" cy="807861"/>
            </a:xfrm>
            <a:prstGeom prst="rect">
              <a:avLst/>
            </a:prstGeom>
            <a:noFill/>
            <a:ln>
              <a:noFill/>
            </a:ln>
          </p:spPr>
          <p:txBody>
            <a:bodyPr anchorCtr="0" anchor="t" bIns="30475" lIns="30475" spcFirstLastPara="1" rIns="30475" wrap="square" tIns="30475">
              <a:noAutofit/>
            </a:bodyPr>
            <a:lstStyle/>
            <a:p>
              <a:pPr indent="-88900" lvl="1" marL="88900" marR="0" rtl="0" algn="l">
                <a:lnSpc>
                  <a:spcPct val="90000"/>
                </a:lnSpc>
                <a:spcBef>
                  <a:spcPts val="0"/>
                </a:spcBef>
                <a:spcAft>
                  <a:spcPts val="0"/>
                </a:spcAft>
                <a:buClr>
                  <a:srgbClr val="000000"/>
                </a:buClr>
                <a:buSzPts val="800"/>
                <a:buFont typeface="Calibri"/>
                <a:buChar char="•"/>
              </a:pPr>
              <a:r>
                <a:rPr b="1" i="0" lang="en" sz="800" u="none" cap="none" strike="noStrike">
                  <a:solidFill>
                    <a:srgbClr val="000000"/>
                  </a:solidFill>
                  <a:latin typeface="Calibri"/>
                  <a:ea typeface="Calibri"/>
                  <a:cs typeface="Calibri"/>
                  <a:sym typeface="Calibri"/>
                </a:rPr>
                <a:t>Y-test</a:t>
              </a:r>
              <a:endParaRPr b="1" i="0" sz="800" u="none" cap="none" strike="noStrike">
                <a:solidFill>
                  <a:srgbClr val="000000"/>
                </a:solidFill>
                <a:latin typeface="Calibri"/>
                <a:ea typeface="Calibri"/>
                <a:cs typeface="Calibri"/>
                <a:sym typeface="Calibri"/>
              </a:endParaRPr>
            </a:p>
          </p:txBody>
        </p:sp>
        <p:sp>
          <p:nvSpPr>
            <p:cNvPr id="1047" name="Google Shape;1047;p55"/>
            <p:cNvSpPr/>
            <p:nvPr/>
          </p:nvSpPr>
          <p:spPr>
            <a:xfrm>
              <a:off x="0" y="3658074"/>
              <a:ext cx="1766316" cy="1144172"/>
            </a:xfrm>
            <a:prstGeom prst="roundRect">
              <a:avLst>
                <a:gd fmla="val 10000" name="adj"/>
              </a:avLst>
            </a:prstGeom>
            <a:solidFill>
              <a:srgbClr val="E7E6E6">
                <a:alpha val="89803"/>
              </a:srgbClr>
            </a:solidFill>
            <a:ln cap="flat" cmpd="sng" w="9525">
              <a:solidFill>
                <a:srgbClr val="44546A"/>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48" name="Google Shape;1048;p55"/>
            <p:cNvSpPr txBox="1"/>
            <p:nvPr/>
          </p:nvSpPr>
          <p:spPr>
            <a:xfrm>
              <a:off x="25134" y="3969251"/>
              <a:ext cx="1186153" cy="807861"/>
            </a:xfrm>
            <a:prstGeom prst="rect">
              <a:avLst/>
            </a:prstGeom>
            <a:noFill/>
            <a:ln>
              <a:noFill/>
            </a:ln>
          </p:spPr>
          <p:txBody>
            <a:bodyPr anchorCtr="0" anchor="t" bIns="30475" lIns="30475" spcFirstLastPara="1" rIns="30475" wrap="square" tIns="30475">
              <a:noAutofit/>
            </a:bodyPr>
            <a:lstStyle/>
            <a:p>
              <a:pPr indent="-88900" lvl="1" marL="88900" marR="0" rtl="0" algn="l">
                <a:lnSpc>
                  <a:spcPct val="90000"/>
                </a:lnSpc>
                <a:spcBef>
                  <a:spcPts val="0"/>
                </a:spcBef>
                <a:spcAft>
                  <a:spcPts val="0"/>
                </a:spcAft>
                <a:buClr>
                  <a:srgbClr val="000000"/>
                </a:buClr>
                <a:buSzPts val="800"/>
                <a:buFont typeface="Calibri"/>
                <a:buChar char="•"/>
              </a:pPr>
              <a:r>
                <a:rPr b="1" i="0" lang="en" sz="800" u="none" cap="none" strike="noStrike">
                  <a:solidFill>
                    <a:srgbClr val="000000"/>
                  </a:solidFill>
                  <a:latin typeface="Calibri"/>
                  <a:ea typeface="Calibri"/>
                  <a:cs typeface="Calibri"/>
                  <a:sym typeface="Calibri"/>
                </a:rPr>
                <a:t>X-Test</a:t>
              </a:r>
              <a:endParaRPr b="1" i="0" sz="800" u="none" cap="none" strike="noStrike">
                <a:solidFill>
                  <a:srgbClr val="000000"/>
                </a:solidFill>
                <a:latin typeface="Calibri"/>
                <a:ea typeface="Calibri"/>
                <a:cs typeface="Calibri"/>
                <a:sym typeface="Calibri"/>
              </a:endParaRPr>
            </a:p>
          </p:txBody>
        </p:sp>
        <p:sp>
          <p:nvSpPr>
            <p:cNvPr id="1049" name="Google Shape;1049;p55"/>
            <p:cNvSpPr/>
            <p:nvPr/>
          </p:nvSpPr>
          <p:spPr>
            <a:xfrm>
              <a:off x="2881884" y="1226708"/>
              <a:ext cx="1766316" cy="1144172"/>
            </a:xfrm>
            <a:prstGeom prst="roundRect">
              <a:avLst>
                <a:gd fmla="val 10000" name="adj"/>
              </a:avLst>
            </a:prstGeom>
            <a:solidFill>
              <a:srgbClr val="E7E6E6">
                <a:alpha val="89803"/>
              </a:srgbClr>
            </a:solidFill>
            <a:ln cap="flat" cmpd="sng" w="9525">
              <a:solidFill>
                <a:srgbClr val="44546A"/>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50" name="Google Shape;1050;p55"/>
            <p:cNvSpPr txBox="1"/>
            <p:nvPr/>
          </p:nvSpPr>
          <p:spPr>
            <a:xfrm>
              <a:off x="3436912" y="1251842"/>
              <a:ext cx="1186153" cy="807861"/>
            </a:xfrm>
            <a:prstGeom prst="rect">
              <a:avLst/>
            </a:prstGeom>
            <a:noFill/>
            <a:ln>
              <a:noFill/>
            </a:ln>
          </p:spPr>
          <p:txBody>
            <a:bodyPr anchorCtr="0" anchor="t" bIns="30475" lIns="30475" spcFirstLastPara="1" rIns="30475" wrap="square" tIns="30475">
              <a:noAutofit/>
            </a:bodyPr>
            <a:lstStyle/>
            <a:p>
              <a:pPr indent="-88900" lvl="1" marL="88900" marR="0" rtl="0" algn="l">
                <a:lnSpc>
                  <a:spcPct val="90000"/>
                </a:lnSpc>
                <a:spcBef>
                  <a:spcPts val="0"/>
                </a:spcBef>
                <a:spcAft>
                  <a:spcPts val="0"/>
                </a:spcAft>
                <a:buClr>
                  <a:srgbClr val="000000"/>
                </a:buClr>
                <a:buSzPts val="800"/>
                <a:buFont typeface="Calibri"/>
                <a:buChar char="•"/>
              </a:pPr>
              <a:r>
                <a:rPr b="1" i="0" lang="en" sz="800" u="none" cap="none" strike="noStrike">
                  <a:solidFill>
                    <a:srgbClr val="000000"/>
                  </a:solidFill>
                  <a:latin typeface="Calibri"/>
                  <a:ea typeface="Calibri"/>
                  <a:cs typeface="Calibri"/>
                  <a:sym typeface="Calibri"/>
                </a:rPr>
                <a:t>Y-Train</a:t>
              </a:r>
              <a:endParaRPr b="1" i="0" sz="800" u="none" cap="none" strike="noStrike">
                <a:solidFill>
                  <a:srgbClr val="000000"/>
                </a:solidFill>
                <a:latin typeface="Calibri"/>
                <a:ea typeface="Calibri"/>
                <a:cs typeface="Calibri"/>
                <a:sym typeface="Calibri"/>
              </a:endParaRPr>
            </a:p>
          </p:txBody>
        </p:sp>
        <p:sp>
          <p:nvSpPr>
            <p:cNvPr id="1051" name="Google Shape;1051;p55"/>
            <p:cNvSpPr/>
            <p:nvPr/>
          </p:nvSpPr>
          <p:spPr>
            <a:xfrm>
              <a:off x="0" y="1226708"/>
              <a:ext cx="1766316" cy="1144172"/>
            </a:xfrm>
            <a:prstGeom prst="roundRect">
              <a:avLst>
                <a:gd fmla="val 10000" name="adj"/>
              </a:avLst>
            </a:prstGeom>
            <a:solidFill>
              <a:srgbClr val="E7E6E6">
                <a:alpha val="89803"/>
              </a:srgbClr>
            </a:solidFill>
            <a:ln cap="flat" cmpd="sng" w="9525">
              <a:solidFill>
                <a:srgbClr val="44546A"/>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52" name="Google Shape;1052;p55"/>
            <p:cNvSpPr txBox="1"/>
            <p:nvPr/>
          </p:nvSpPr>
          <p:spPr>
            <a:xfrm>
              <a:off x="25134" y="1251842"/>
              <a:ext cx="1186153" cy="807861"/>
            </a:xfrm>
            <a:prstGeom prst="rect">
              <a:avLst/>
            </a:prstGeom>
            <a:noFill/>
            <a:ln>
              <a:noFill/>
            </a:ln>
          </p:spPr>
          <p:txBody>
            <a:bodyPr anchorCtr="0" anchor="t" bIns="30475" lIns="30475" spcFirstLastPara="1" rIns="30475" wrap="square" tIns="30475">
              <a:noAutofit/>
            </a:bodyPr>
            <a:lstStyle/>
            <a:p>
              <a:pPr indent="-88900" lvl="1" marL="88900" marR="0" rtl="0" algn="l">
                <a:lnSpc>
                  <a:spcPct val="90000"/>
                </a:lnSpc>
                <a:spcBef>
                  <a:spcPts val="0"/>
                </a:spcBef>
                <a:spcAft>
                  <a:spcPts val="0"/>
                </a:spcAft>
                <a:buClr>
                  <a:srgbClr val="000000"/>
                </a:buClr>
                <a:buSzPts val="800"/>
                <a:buFont typeface="Calibri"/>
                <a:buChar char="•"/>
              </a:pPr>
              <a:r>
                <a:rPr b="1" i="0" lang="en" sz="800" u="none" cap="none" strike="noStrike">
                  <a:solidFill>
                    <a:srgbClr val="000000"/>
                  </a:solidFill>
                  <a:latin typeface="Calibri"/>
                  <a:ea typeface="Calibri"/>
                  <a:cs typeface="Calibri"/>
                  <a:sym typeface="Calibri"/>
                </a:rPr>
                <a:t>X-Train</a:t>
              </a:r>
              <a:endParaRPr b="1" i="0" sz="800" u="none" cap="none" strike="noStrike">
                <a:solidFill>
                  <a:srgbClr val="000000"/>
                </a:solidFill>
                <a:latin typeface="Calibri"/>
                <a:ea typeface="Calibri"/>
                <a:cs typeface="Calibri"/>
                <a:sym typeface="Calibri"/>
              </a:endParaRPr>
            </a:p>
          </p:txBody>
        </p:sp>
        <p:sp>
          <p:nvSpPr>
            <p:cNvPr id="1053" name="Google Shape;1053;p55"/>
            <p:cNvSpPr/>
            <p:nvPr/>
          </p:nvSpPr>
          <p:spPr>
            <a:xfrm>
              <a:off x="740136" y="1430513"/>
              <a:ext cx="1548208" cy="1548208"/>
            </a:xfrm>
            <a:custGeom>
              <a:rect b="b" l="l" r="r" t="t"/>
              <a:pathLst>
                <a:path extrusionOk="0" h="120000" w="120000">
                  <a:moveTo>
                    <a:pt x="0" y="120000"/>
                  </a:moveTo>
                  <a:lnTo>
                    <a:pt x="0" y="120000"/>
                  </a:lnTo>
                  <a:cubicBezTo>
                    <a:pt x="0" y="53726"/>
                    <a:pt x="53726" y="0"/>
                    <a:pt x="120000" y="0"/>
                  </a:cubicBezTo>
                  <a:lnTo>
                    <a:pt x="120000" y="120000"/>
                  </a:lnTo>
                  <a:close/>
                </a:path>
              </a:pathLst>
            </a:custGeom>
            <a:solidFill>
              <a:srgbClr val="70AD4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54" name="Google Shape;1054;p55"/>
            <p:cNvSpPr txBox="1"/>
            <p:nvPr/>
          </p:nvSpPr>
          <p:spPr>
            <a:xfrm>
              <a:off x="1193596" y="1883973"/>
              <a:ext cx="1094748" cy="1094748"/>
            </a:xfrm>
            <a:prstGeom prst="rect">
              <a:avLst/>
            </a:prstGeom>
            <a:noFill/>
            <a:ln>
              <a:noFill/>
            </a:ln>
          </p:spPr>
          <p:txBody>
            <a:bodyPr anchorCtr="0" anchor="ctr" bIns="49775" lIns="49775" spcFirstLastPara="1" rIns="49775" wrap="square" tIns="49775">
              <a:noAutofit/>
            </a:bodyPr>
            <a:lstStyle/>
            <a:p>
              <a:pPr indent="0" lvl="0" marL="0" marR="0" rtl="0" algn="ctr">
                <a:lnSpc>
                  <a:spcPct val="90000"/>
                </a:lnSpc>
                <a:spcBef>
                  <a:spcPts val="0"/>
                </a:spcBef>
                <a:spcAft>
                  <a:spcPts val="0"/>
                </a:spcAft>
                <a:buClr>
                  <a:srgbClr val="000000"/>
                </a:buClr>
                <a:buSzPts val="700"/>
                <a:buFont typeface="Calibri"/>
                <a:buNone/>
              </a:pPr>
              <a:r>
                <a:rPr lang="en" sz="700">
                  <a:solidFill>
                    <a:srgbClr val="000000"/>
                  </a:solidFill>
                  <a:latin typeface="Calibri"/>
                  <a:ea typeface="Calibri"/>
                  <a:cs typeface="Calibri"/>
                  <a:sym typeface="Calibri"/>
                </a:rPr>
                <a:t>Baris: </a:t>
              </a:r>
              <a:r>
                <a:rPr b="0" i="0" lang="en" sz="700">
                  <a:solidFill>
                    <a:srgbClr val="000000"/>
                  </a:solidFill>
                  <a:latin typeface="Calibri"/>
                  <a:ea typeface="Calibri"/>
                  <a:cs typeface="Calibri"/>
                  <a:sym typeface="Calibri"/>
                </a:rPr>
                <a:t>29326</a:t>
              </a:r>
              <a:endParaRPr sz="700">
                <a:solidFill>
                  <a:srgbClr val="000000"/>
                </a:solidFill>
                <a:latin typeface="Calibri"/>
                <a:ea typeface="Calibri"/>
                <a:cs typeface="Calibri"/>
                <a:sym typeface="Calibri"/>
              </a:endParaRPr>
            </a:p>
            <a:p>
              <a:pPr indent="0" lvl="0" marL="0" marR="0" rtl="0" algn="ctr">
                <a:lnSpc>
                  <a:spcPct val="90000"/>
                </a:lnSpc>
                <a:spcBef>
                  <a:spcPts val="200"/>
                </a:spcBef>
                <a:spcAft>
                  <a:spcPts val="0"/>
                </a:spcAft>
                <a:buClr>
                  <a:srgbClr val="000000"/>
                </a:buClr>
                <a:buSzPts val="700"/>
                <a:buFont typeface="Calibri"/>
                <a:buNone/>
              </a:pPr>
              <a:r>
                <a:rPr lang="en" sz="700">
                  <a:solidFill>
                    <a:srgbClr val="000000"/>
                  </a:solidFill>
                  <a:latin typeface="Calibri"/>
                  <a:ea typeface="Calibri"/>
                  <a:cs typeface="Calibri"/>
                  <a:sym typeface="Calibri"/>
                </a:rPr>
                <a:t>Kolom: </a:t>
              </a:r>
              <a:r>
                <a:rPr b="0" i="0" lang="en" sz="700">
                  <a:solidFill>
                    <a:srgbClr val="000000"/>
                  </a:solidFill>
                  <a:latin typeface="Calibri"/>
                  <a:ea typeface="Calibri"/>
                  <a:cs typeface="Calibri"/>
                  <a:sym typeface="Calibri"/>
                </a:rPr>
                <a:t>20</a:t>
              </a:r>
              <a:endParaRPr sz="700">
                <a:solidFill>
                  <a:srgbClr val="000000"/>
                </a:solidFill>
                <a:latin typeface="Calibri"/>
                <a:ea typeface="Calibri"/>
                <a:cs typeface="Calibri"/>
                <a:sym typeface="Calibri"/>
              </a:endParaRPr>
            </a:p>
          </p:txBody>
        </p:sp>
        <p:sp>
          <p:nvSpPr>
            <p:cNvPr id="1055" name="Google Shape;1055;p55"/>
            <p:cNvSpPr/>
            <p:nvPr/>
          </p:nvSpPr>
          <p:spPr>
            <a:xfrm rot="5400000">
              <a:off x="2359855" y="1430513"/>
              <a:ext cx="1548208" cy="1548208"/>
            </a:xfrm>
            <a:custGeom>
              <a:rect b="b" l="l" r="r" t="t"/>
              <a:pathLst>
                <a:path extrusionOk="0" h="120000" w="120000">
                  <a:moveTo>
                    <a:pt x="0" y="120000"/>
                  </a:moveTo>
                  <a:lnTo>
                    <a:pt x="0" y="120000"/>
                  </a:lnTo>
                  <a:cubicBezTo>
                    <a:pt x="0" y="53726"/>
                    <a:pt x="53726" y="0"/>
                    <a:pt x="120000" y="0"/>
                  </a:cubicBezTo>
                  <a:lnTo>
                    <a:pt x="120000" y="120000"/>
                  </a:lnTo>
                  <a:close/>
                </a:path>
              </a:pathLst>
            </a:custGeom>
            <a:solidFill>
              <a:srgbClr val="70AD4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56" name="Google Shape;1056;p55"/>
            <p:cNvSpPr txBox="1"/>
            <p:nvPr/>
          </p:nvSpPr>
          <p:spPr>
            <a:xfrm>
              <a:off x="2359855" y="1883973"/>
              <a:ext cx="1094748" cy="1094748"/>
            </a:xfrm>
            <a:prstGeom prst="rect">
              <a:avLst/>
            </a:prstGeom>
            <a:noFill/>
            <a:ln>
              <a:noFill/>
            </a:ln>
          </p:spPr>
          <p:txBody>
            <a:bodyPr anchorCtr="0" anchor="ctr" bIns="49775" lIns="49775" spcFirstLastPara="1" rIns="49775" wrap="square" tIns="49775">
              <a:noAutofit/>
            </a:bodyPr>
            <a:lstStyle/>
            <a:p>
              <a:pPr indent="0" lvl="0" marL="0" marR="0" rtl="0" algn="ctr">
                <a:lnSpc>
                  <a:spcPct val="90000"/>
                </a:lnSpc>
                <a:spcBef>
                  <a:spcPts val="0"/>
                </a:spcBef>
                <a:spcAft>
                  <a:spcPts val="0"/>
                </a:spcAft>
                <a:buClr>
                  <a:srgbClr val="000000"/>
                </a:buClr>
                <a:buSzPts val="700"/>
                <a:buFont typeface="Calibri"/>
                <a:buNone/>
              </a:pPr>
              <a:r>
                <a:rPr lang="en" sz="700">
                  <a:solidFill>
                    <a:srgbClr val="000000"/>
                  </a:solidFill>
                  <a:latin typeface="Calibri"/>
                  <a:ea typeface="Calibri"/>
                  <a:cs typeface="Calibri"/>
                  <a:sym typeface="Calibri"/>
                </a:rPr>
                <a:t>Baris: </a:t>
              </a:r>
              <a:r>
                <a:rPr b="0" i="0" lang="en" sz="700">
                  <a:solidFill>
                    <a:srgbClr val="000000"/>
                  </a:solidFill>
                  <a:latin typeface="Calibri"/>
                  <a:ea typeface="Calibri"/>
                  <a:cs typeface="Calibri"/>
                  <a:sym typeface="Calibri"/>
                </a:rPr>
                <a:t>29326</a:t>
              </a:r>
              <a:endParaRPr sz="700">
                <a:solidFill>
                  <a:srgbClr val="000000"/>
                </a:solidFill>
                <a:latin typeface="Calibri"/>
                <a:ea typeface="Calibri"/>
                <a:cs typeface="Calibri"/>
                <a:sym typeface="Calibri"/>
              </a:endParaRPr>
            </a:p>
            <a:p>
              <a:pPr indent="0" lvl="0" marL="0" marR="0" rtl="0" algn="ctr">
                <a:lnSpc>
                  <a:spcPct val="90000"/>
                </a:lnSpc>
                <a:spcBef>
                  <a:spcPts val="200"/>
                </a:spcBef>
                <a:spcAft>
                  <a:spcPts val="0"/>
                </a:spcAft>
                <a:buClr>
                  <a:srgbClr val="000000"/>
                </a:buClr>
                <a:buSzPts val="700"/>
                <a:buFont typeface="Calibri"/>
                <a:buNone/>
              </a:pPr>
              <a:r>
                <a:rPr lang="en" sz="700">
                  <a:solidFill>
                    <a:srgbClr val="000000"/>
                  </a:solidFill>
                  <a:latin typeface="Calibri"/>
                  <a:ea typeface="Calibri"/>
                  <a:cs typeface="Calibri"/>
                  <a:sym typeface="Calibri"/>
                </a:rPr>
                <a:t>Kolom: 1 </a:t>
              </a:r>
              <a:endParaRPr sz="700"/>
            </a:p>
          </p:txBody>
        </p:sp>
        <p:sp>
          <p:nvSpPr>
            <p:cNvPr id="1057" name="Google Shape;1057;p55"/>
            <p:cNvSpPr/>
            <p:nvPr/>
          </p:nvSpPr>
          <p:spPr>
            <a:xfrm rot="10800000">
              <a:off x="2359855" y="3050232"/>
              <a:ext cx="1548208" cy="1548208"/>
            </a:xfrm>
            <a:custGeom>
              <a:rect b="b" l="l" r="r" t="t"/>
              <a:pathLst>
                <a:path extrusionOk="0" h="120000" w="120000">
                  <a:moveTo>
                    <a:pt x="0" y="120000"/>
                  </a:moveTo>
                  <a:lnTo>
                    <a:pt x="0" y="120000"/>
                  </a:lnTo>
                  <a:cubicBezTo>
                    <a:pt x="0" y="53726"/>
                    <a:pt x="53726" y="0"/>
                    <a:pt x="120000" y="0"/>
                  </a:cubicBezTo>
                  <a:lnTo>
                    <a:pt x="120000" y="120000"/>
                  </a:lnTo>
                  <a:close/>
                </a:path>
              </a:pathLst>
            </a:custGeom>
            <a:solidFill>
              <a:srgbClr val="70AD4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58" name="Google Shape;1058;p55"/>
            <p:cNvSpPr txBox="1"/>
            <p:nvPr/>
          </p:nvSpPr>
          <p:spPr>
            <a:xfrm>
              <a:off x="2359855" y="3050232"/>
              <a:ext cx="1094748" cy="1094748"/>
            </a:xfrm>
            <a:prstGeom prst="rect">
              <a:avLst/>
            </a:prstGeom>
            <a:noFill/>
            <a:ln>
              <a:noFill/>
            </a:ln>
          </p:spPr>
          <p:txBody>
            <a:bodyPr anchorCtr="0" anchor="ctr" bIns="49775" lIns="49775" spcFirstLastPara="1" rIns="49775" wrap="square" tIns="49775">
              <a:noAutofit/>
            </a:bodyPr>
            <a:lstStyle/>
            <a:p>
              <a:pPr indent="0" lvl="0" marL="0" marR="0" rtl="0" algn="ctr">
                <a:lnSpc>
                  <a:spcPct val="90000"/>
                </a:lnSpc>
                <a:spcBef>
                  <a:spcPts val="0"/>
                </a:spcBef>
                <a:spcAft>
                  <a:spcPts val="0"/>
                </a:spcAft>
                <a:buClr>
                  <a:srgbClr val="000000"/>
                </a:buClr>
                <a:buSzPts val="700"/>
                <a:buFont typeface="Calibri"/>
                <a:buNone/>
              </a:pPr>
              <a:r>
                <a:rPr lang="en" sz="700">
                  <a:solidFill>
                    <a:srgbClr val="000000"/>
                  </a:solidFill>
                  <a:latin typeface="Calibri"/>
                  <a:ea typeface="Calibri"/>
                  <a:cs typeface="Calibri"/>
                  <a:sym typeface="Calibri"/>
                </a:rPr>
                <a:t>Baris: </a:t>
              </a:r>
              <a:r>
                <a:rPr b="0" i="0" lang="en" sz="700">
                  <a:solidFill>
                    <a:srgbClr val="000000"/>
                  </a:solidFill>
                  <a:latin typeface="Calibri"/>
                  <a:ea typeface="Calibri"/>
                  <a:cs typeface="Calibri"/>
                  <a:sym typeface="Calibri"/>
                </a:rPr>
                <a:t>7332</a:t>
              </a:r>
              <a:endParaRPr sz="700">
                <a:solidFill>
                  <a:srgbClr val="000000"/>
                </a:solidFill>
                <a:latin typeface="Calibri"/>
                <a:ea typeface="Calibri"/>
                <a:cs typeface="Calibri"/>
                <a:sym typeface="Calibri"/>
              </a:endParaRPr>
            </a:p>
            <a:p>
              <a:pPr indent="0" lvl="0" marL="0" marR="0" rtl="0" algn="ctr">
                <a:lnSpc>
                  <a:spcPct val="90000"/>
                </a:lnSpc>
                <a:spcBef>
                  <a:spcPts val="200"/>
                </a:spcBef>
                <a:spcAft>
                  <a:spcPts val="0"/>
                </a:spcAft>
                <a:buClr>
                  <a:srgbClr val="000000"/>
                </a:buClr>
                <a:buSzPts val="700"/>
                <a:buFont typeface="Calibri"/>
                <a:buNone/>
              </a:pPr>
              <a:r>
                <a:rPr lang="en" sz="700">
                  <a:solidFill>
                    <a:srgbClr val="000000"/>
                  </a:solidFill>
                  <a:latin typeface="Calibri"/>
                  <a:ea typeface="Calibri"/>
                  <a:cs typeface="Calibri"/>
                  <a:sym typeface="Calibri"/>
                </a:rPr>
                <a:t>Kolom: 1</a:t>
              </a:r>
              <a:endParaRPr sz="700"/>
            </a:p>
          </p:txBody>
        </p:sp>
        <p:sp>
          <p:nvSpPr>
            <p:cNvPr id="1059" name="Google Shape;1059;p55"/>
            <p:cNvSpPr/>
            <p:nvPr/>
          </p:nvSpPr>
          <p:spPr>
            <a:xfrm rot="-5400000">
              <a:off x="740136" y="3050232"/>
              <a:ext cx="1548208" cy="1548208"/>
            </a:xfrm>
            <a:custGeom>
              <a:rect b="b" l="l" r="r" t="t"/>
              <a:pathLst>
                <a:path extrusionOk="0" h="120000" w="120000">
                  <a:moveTo>
                    <a:pt x="0" y="120000"/>
                  </a:moveTo>
                  <a:lnTo>
                    <a:pt x="0" y="120000"/>
                  </a:lnTo>
                  <a:cubicBezTo>
                    <a:pt x="0" y="53726"/>
                    <a:pt x="53726" y="0"/>
                    <a:pt x="120000" y="0"/>
                  </a:cubicBezTo>
                  <a:lnTo>
                    <a:pt x="120000" y="120000"/>
                  </a:lnTo>
                  <a:close/>
                </a:path>
              </a:pathLst>
            </a:custGeom>
            <a:solidFill>
              <a:srgbClr val="70AD4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60" name="Google Shape;1060;p55"/>
            <p:cNvSpPr txBox="1"/>
            <p:nvPr/>
          </p:nvSpPr>
          <p:spPr>
            <a:xfrm>
              <a:off x="1193596" y="3050232"/>
              <a:ext cx="1094748" cy="1094748"/>
            </a:xfrm>
            <a:prstGeom prst="rect">
              <a:avLst/>
            </a:prstGeom>
            <a:noFill/>
            <a:ln>
              <a:noFill/>
            </a:ln>
          </p:spPr>
          <p:txBody>
            <a:bodyPr anchorCtr="0" anchor="ctr" bIns="49775" lIns="49775" spcFirstLastPara="1" rIns="49775" wrap="square" tIns="49775">
              <a:noAutofit/>
            </a:bodyPr>
            <a:lstStyle/>
            <a:p>
              <a:pPr indent="0" lvl="0" marL="0" marR="0" rtl="0" algn="ctr">
                <a:lnSpc>
                  <a:spcPct val="90000"/>
                </a:lnSpc>
                <a:spcBef>
                  <a:spcPts val="0"/>
                </a:spcBef>
                <a:spcAft>
                  <a:spcPts val="0"/>
                </a:spcAft>
                <a:buClr>
                  <a:srgbClr val="000000"/>
                </a:buClr>
                <a:buSzPts val="700"/>
                <a:buFont typeface="Calibri"/>
                <a:buNone/>
              </a:pPr>
              <a:r>
                <a:rPr lang="en" sz="700">
                  <a:solidFill>
                    <a:srgbClr val="000000"/>
                  </a:solidFill>
                  <a:latin typeface="Calibri"/>
                  <a:ea typeface="Calibri"/>
                  <a:cs typeface="Calibri"/>
                  <a:sym typeface="Calibri"/>
                </a:rPr>
                <a:t>Baris: </a:t>
              </a:r>
              <a:r>
                <a:rPr b="0" i="0" lang="en" sz="700">
                  <a:solidFill>
                    <a:srgbClr val="000000"/>
                  </a:solidFill>
                  <a:latin typeface="Calibri"/>
                  <a:ea typeface="Calibri"/>
                  <a:cs typeface="Calibri"/>
                  <a:sym typeface="Calibri"/>
                </a:rPr>
                <a:t>7332</a:t>
              </a:r>
              <a:endParaRPr sz="700">
                <a:solidFill>
                  <a:srgbClr val="000000"/>
                </a:solidFill>
                <a:latin typeface="Calibri"/>
                <a:ea typeface="Calibri"/>
                <a:cs typeface="Calibri"/>
                <a:sym typeface="Calibri"/>
              </a:endParaRPr>
            </a:p>
            <a:p>
              <a:pPr indent="0" lvl="0" marL="0" marR="0" rtl="0" algn="ctr">
                <a:lnSpc>
                  <a:spcPct val="90000"/>
                </a:lnSpc>
                <a:spcBef>
                  <a:spcPts val="200"/>
                </a:spcBef>
                <a:spcAft>
                  <a:spcPts val="0"/>
                </a:spcAft>
                <a:buClr>
                  <a:srgbClr val="000000"/>
                </a:buClr>
                <a:buSzPts val="700"/>
                <a:buFont typeface="Calibri"/>
                <a:buNone/>
              </a:pPr>
              <a:r>
                <a:rPr lang="en" sz="700">
                  <a:solidFill>
                    <a:srgbClr val="000000"/>
                  </a:solidFill>
                  <a:latin typeface="Calibri"/>
                  <a:ea typeface="Calibri"/>
                  <a:cs typeface="Calibri"/>
                  <a:sym typeface="Calibri"/>
                </a:rPr>
                <a:t>Kolom: </a:t>
              </a:r>
              <a:r>
                <a:rPr b="0" i="0" lang="en" sz="700">
                  <a:solidFill>
                    <a:srgbClr val="000000"/>
                  </a:solidFill>
                  <a:latin typeface="Calibri"/>
                  <a:ea typeface="Calibri"/>
                  <a:cs typeface="Calibri"/>
                  <a:sym typeface="Calibri"/>
                </a:rPr>
                <a:t>20</a:t>
              </a:r>
              <a:endParaRPr sz="700">
                <a:solidFill>
                  <a:srgbClr val="000000"/>
                </a:solidFill>
                <a:latin typeface="Calibri"/>
                <a:ea typeface="Calibri"/>
                <a:cs typeface="Calibri"/>
                <a:sym typeface="Calibri"/>
              </a:endParaRPr>
            </a:p>
          </p:txBody>
        </p:sp>
        <p:sp>
          <p:nvSpPr>
            <p:cNvPr id="1061" name="Google Shape;1061;p55"/>
            <p:cNvSpPr/>
            <p:nvPr/>
          </p:nvSpPr>
          <p:spPr>
            <a:xfrm>
              <a:off x="2056828" y="2692679"/>
              <a:ext cx="534543" cy="464820"/>
            </a:xfrm>
            <a:custGeom>
              <a:rect b="b" l="l" r="r" t="t"/>
              <a:pathLst>
                <a:path extrusionOk="0" h="120000" w="120000">
                  <a:moveTo>
                    <a:pt x="6522" y="60000"/>
                  </a:moveTo>
                  <a:lnTo>
                    <a:pt x="6522" y="60000"/>
                  </a:lnTo>
                  <a:cubicBezTo>
                    <a:pt x="6522" y="34374"/>
                    <a:pt x="25367" y="12492"/>
                    <a:pt x="51107" y="8231"/>
                  </a:cubicBezTo>
                  <a:cubicBezTo>
                    <a:pt x="76848" y="3970"/>
                    <a:pt x="101961" y="18574"/>
                    <a:pt x="110521" y="42783"/>
                  </a:cubicBezTo>
                  <a:lnTo>
                    <a:pt x="116427" y="42783"/>
                  </a:lnTo>
                  <a:lnTo>
                    <a:pt x="106957" y="60000"/>
                  </a:lnTo>
                  <a:lnTo>
                    <a:pt x="90340" y="42783"/>
                  </a:lnTo>
                  <a:lnTo>
                    <a:pt x="95921" y="42783"/>
                  </a:lnTo>
                  <a:cubicBezTo>
                    <a:pt x="87358" y="27416"/>
                    <a:pt x="68572" y="19475"/>
                    <a:pt x="50448" y="23561"/>
                  </a:cubicBezTo>
                  <a:cubicBezTo>
                    <a:pt x="32324" y="27648"/>
                    <a:pt x="19565" y="42702"/>
                    <a:pt x="19565" y="60000"/>
                  </a:cubicBezTo>
                  <a:close/>
                </a:path>
              </a:pathLst>
            </a:custGeom>
            <a:solidFill>
              <a:srgbClr val="AEB2B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62" name="Google Shape;1062;p55"/>
            <p:cNvSpPr/>
            <p:nvPr/>
          </p:nvSpPr>
          <p:spPr>
            <a:xfrm rot="10800000">
              <a:off x="2056828" y="2871455"/>
              <a:ext cx="534543" cy="464820"/>
            </a:xfrm>
            <a:custGeom>
              <a:rect b="b" l="l" r="r" t="t"/>
              <a:pathLst>
                <a:path extrusionOk="0" h="120000" w="120000">
                  <a:moveTo>
                    <a:pt x="6522" y="60000"/>
                  </a:moveTo>
                  <a:lnTo>
                    <a:pt x="6522" y="60000"/>
                  </a:lnTo>
                  <a:cubicBezTo>
                    <a:pt x="6522" y="34374"/>
                    <a:pt x="25367" y="12492"/>
                    <a:pt x="51107" y="8231"/>
                  </a:cubicBezTo>
                  <a:cubicBezTo>
                    <a:pt x="76848" y="3970"/>
                    <a:pt x="101961" y="18574"/>
                    <a:pt x="110521" y="42783"/>
                  </a:cubicBezTo>
                  <a:lnTo>
                    <a:pt x="116427" y="42783"/>
                  </a:lnTo>
                  <a:lnTo>
                    <a:pt x="106957" y="60000"/>
                  </a:lnTo>
                  <a:lnTo>
                    <a:pt x="90340" y="42783"/>
                  </a:lnTo>
                  <a:lnTo>
                    <a:pt x="95921" y="42783"/>
                  </a:lnTo>
                  <a:cubicBezTo>
                    <a:pt x="87358" y="27416"/>
                    <a:pt x="68572" y="19475"/>
                    <a:pt x="50448" y="23561"/>
                  </a:cubicBezTo>
                  <a:cubicBezTo>
                    <a:pt x="32324" y="27648"/>
                    <a:pt x="19565" y="42702"/>
                    <a:pt x="19565" y="60000"/>
                  </a:cubicBezTo>
                  <a:close/>
                </a:path>
              </a:pathLst>
            </a:custGeom>
            <a:solidFill>
              <a:srgbClr val="AEB2B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1063" name="Google Shape;1063;p55"/>
          <p:cNvGrpSpPr/>
          <p:nvPr/>
        </p:nvGrpSpPr>
        <p:grpSpPr>
          <a:xfrm>
            <a:off x="3561415" y="1859315"/>
            <a:ext cx="1892970" cy="2342805"/>
            <a:chOff x="0" y="2347"/>
            <a:chExt cx="3785939" cy="4685609"/>
          </a:xfrm>
        </p:grpSpPr>
        <p:sp>
          <p:nvSpPr>
            <p:cNvPr id="1064" name="Google Shape;1064;p55"/>
            <p:cNvSpPr/>
            <p:nvPr/>
          </p:nvSpPr>
          <p:spPr>
            <a:xfrm rot="5400000">
              <a:off x="2122814" y="-644622"/>
              <a:ext cx="903249" cy="2423001"/>
            </a:xfrm>
            <a:prstGeom prst="round2SameRect">
              <a:avLst>
                <a:gd fmla="val 16667" name="adj1"/>
                <a:gd fmla="val 0" name="adj2"/>
              </a:avLst>
            </a:prstGeom>
            <a:solidFill>
              <a:srgbClr val="CDCFD3">
                <a:alpha val="89803"/>
              </a:srgbClr>
            </a:solidFill>
            <a:ln cap="flat" cmpd="sng" w="12700">
              <a:solidFill>
                <a:srgbClr val="CDCFD3">
                  <a:alpha val="89803"/>
                </a:srgbClr>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65" name="Google Shape;1065;p55"/>
            <p:cNvSpPr txBox="1"/>
            <p:nvPr/>
          </p:nvSpPr>
          <p:spPr>
            <a:xfrm>
              <a:off x="1362939" y="159346"/>
              <a:ext cx="2378908" cy="815063"/>
            </a:xfrm>
            <a:prstGeom prst="rect">
              <a:avLst/>
            </a:prstGeom>
            <a:noFill/>
            <a:ln>
              <a:noFill/>
            </a:ln>
          </p:spPr>
          <p:txBody>
            <a:bodyPr anchorCtr="0" anchor="ctr" bIns="11425" lIns="22850" spcFirstLastPara="1" rIns="22850" wrap="square" tIns="11425">
              <a:noAutofit/>
            </a:bodyPr>
            <a:lstStyle/>
            <a:p>
              <a:pPr indent="-63500" lvl="1" marL="63500" marR="0" rtl="0" algn="l">
                <a:lnSpc>
                  <a:spcPct val="90000"/>
                </a:lnSpc>
                <a:spcBef>
                  <a:spcPts val="0"/>
                </a:spcBef>
                <a:spcAft>
                  <a:spcPts val="0"/>
                </a:spcAft>
                <a:buClr>
                  <a:srgbClr val="000000"/>
                </a:buClr>
                <a:buSzPts val="600"/>
                <a:buFont typeface="Calibri"/>
                <a:buChar char="•"/>
              </a:pPr>
              <a:r>
                <a:rPr b="0" i="0" lang="en" sz="600" u="none" cap="none" strike="noStrike">
                  <a:solidFill>
                    <a:srgbClr val="000000"/>
                  </a:solidFill>
                  <a:latin typeface="Calibri"/>
                  <a:ea typeface="Calibri"/>
                  <a:cs typeface="Calibri"/>
                  <a:sym typeface="Calibri"/>
                </a:rPr>
                <a:t>Marital            Default        </a:t>
              </a:r>
              <a:endParaRPr b="0" i="0" sz="600" u="none" cap="none" strike="noStrike">
                <a:solidFill>
                  <a:srgbClr val="000000"/>
                </a:solidFill>
                <a:latin typeface="Calibri"/>
                <a:ea typeface="Calibri"/>
                <a:cs typeface="Calibri"/>
                <a:sym typeface="Calibri"/>
              </a:endParaRPr>
            </a:p>
            <a:p>
              <a:pPr indent="-63500" lvl="1" marL="63500" marR="0" rtl="0" algn="l">
                <a:lnSpc>
                  <a:spcPct val="90000"/>
                </a:lnSpc>
                <a:spcBef>
                  <a:spcPts val="100"/>
                </a:spcBef>
                <a:spcAft>
                  <a:spcPts val="0"/>
                </a:spcAft>
                <a:buClr>
                  <a:srgbClr val="000000"/>
                </a:buClr>
                <a:buSzPts val="600"/>
                <a:buFont typeface="Calibri"/>
                <a:buChar char="•"/>
              </a:pPr>
              <a:r>
                <a:rPr b="0" i="0" lang="en" sz="600" u="none" cap="none" strike="noStrike">
                  <a:solidFill>
                    <a:srgbClr val="000000"/>
                  </a:solidFill>
                  <a:latin typeface="Calibri"/>
                  <a:ea typeface="Calibri"/>
                  <a:cs typeface="Calibri"/>
                  <a:sym typeface="Calibri"/>
                </a:rPr>
                <a:t>Housing           Loan</a:t>
              </a:r>
              <a:endParaRPr b="0" i="0" sz="600" u="none" cap="none" strike="noStrike">
                <a:solidFill>
                  <a:srgbClr val="000000"/>
                </a:solidFill>
                <a:latin typeface="Calibri"/>
                <a:ea typeface="Calibri"/>
                <a:cs typeface="Calibri"/>
                <a:sym typeface="Calibri"/>
              </a:endParaRPr>
            </a:p>
            <a:p>
              <a:pPr indent="-63500" lvl="1" marL="63500" marR="0" rtl="0" algn="l">
                <a:lnSpc>
                  <a:spcPct val="90000"/>
                </a:lnSpc>
                <a:spcBef>
                  <a:spcPts val="100"/>
                </a:spcBef>
                <a:spcAft>
                  <a:spcPts val="0"/>
                </a:spcAft>
                <a:buClr>
                  <a:srgbClr val="000000"/>
                </a:buClr>
                <a:buSzPts val="600"/>
                <a:buFont typeface="Calibri"/>
                <a:buChar char="•"/>
              </a:pPr>
              <a:r>
                <a:rPr b="0" i="0" lang="en" sz="600" u="none" cap="none" strike="noStrike">
                  <a:solidFill>
                    <a:srgbClr val="000000"/>
                  </a:solidFill>
                  <a:latin typeface="Calibri"/>
                  <a:ea typeface="Calibri"/>
                  <a:cs typeface="Calibri"/>
                  <a:sym typeface="Calibri"/>
                </a:rPr>
                <a:t>Contact            Poutcome</a:t>
              </a:r>
              <a:endParaRPr b="0" i="0" sz="600" u="none" cap="none" strike="noStrike">
                <a:solidFill>
                  <a:srgbClr val="000000"/>
                </a:solidFill>
                <a:latin typeface="Calibri"/>
                <a:ea typeface="Calibri"/>
                <a:cs typeface="Calibri"/>
                <a:sym typeface="Calibri"/>
              </a:endParaRPr>
            </a:p>
          </p:txBody>
        </p:sp>
        <p:sp>
          <p:nvSpPr>
            <p:cNvPr id="1066" name="Google Shape;1066;p55"/>
            <p:cNvSpPr/>
            <p:nvPr/>
          </p:nvSpPr>
          <p:spPr>
            <a:xfrm>
              <a:off x="0" y="2347"/>
              <a:ext cx="1362938" cy="1129062"/>
            </a:xfrm>
            <a:prstGeom prst="roundRect">
              <a:avLst>
                <a:gd fmla="val 16667" name="adj"/>
              </a:avLst>
            </a:prstGeom>
            <a:solidFill>
              <a:srgbClr val="70AD47"/>
            </a:solidFill>
            <a:ln cap="flat" cmpd="sng" w="12700">
              <a:solidFill>
                <a:srgbClr val="E7E6E6"/>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67" name="Google Shape;1067;p55"/>
            <p:cNvSpPr txBox="1"/>
            <p:nvPr/>
          </p:nvSpPr>
          <p:spPr>
            <a:xfrm>
              <a:off x="55116" y="57463"/>
              <a:ext cx="1252706" cy="1018830"/>
            </a:xfrm>
            <a:prstGeom prst="rect">
              <a:avLst/>
            </a:prstGeom>
            <a:noFill/>
            <a:ln>
              <a:noFill/>
            </a:ln>
          </p:spPr>
          <p:txBody>
            <a:bodyPr anchorCtr="0" anchor="ctr" bIns="19050" lIns="38100" spcFirstLastPara="1" rIns="38100" wrap="square" tIns="19050">
              <a:noAutofit/>
            </a:bodyPr>
            <a:lstStyle/>
            <a:p>
              <a:pPr indent="0" lvl="0" marL="0" marR="0" rtl="0" algn="ctr">
                <a:lnSpc>
                  <a:spcPct val="90000"/>
                </a:lnSpc>
                <a:spcBef>
                  <a:spcPts val="0"/>
                </a:spcBef>
                <a:spcAft>
                  <a:spcPts val="0"/>
                </a:spcAft>
                <a:buClr>
                  <a:srgbClr val="000000"/>
                </a:buClr>
                <a:buSzPts val="1000"/>
                <a:buFont typeface="Calibri"/>
                <a:buNone/>
              </a:pPr>
              <a:r>
                <a:rPr lang="en" sz="1000">
                  <a:solidFill>
                    <a:srgbClr val="000000"/>
                  </a:solidFill>
                  <a:latin typeface="Calibri"/>
                  <a:ea typeface="Calibri"/>
                  <a:cs typeface="Calibri"/>
                  <a:sym typeface="Calibri"/>
                </a:rPr>
                <a:t>One Hot </a:t>
              </a:r>
              <a:endParaRPr sz="1000">
                <a:solidFill>
                  <a:srgbClr val="000000"/>
                </a:solidFill>
                <a:latin typeface="Calibri"/>
                <a:ea typeface="Calibri"/>
                <a:cs typeface="Calibri"/>
                <a:sym typeface="Calibri"/>
              </a:endParaRPr>
            </a:p>
          </p:txBody>
        </p:sp>
        <p:sp>
          <p:nvSpPr>
            <p:cNvPr id="1068" name="Google Shape;1068;p55"/>
            <p:cNvSpPr/>
            <p:nvPr/>
          </p:nvSpPr>
          <p:spPr>
            <a:xfrm rot="5400000">
              <a:off x="2122814" y="540893"/>
              <a:ext cx="903249" cy="2423001"/>
            </a:xfrm>
            <a:prstGeom prst="round2SameRect">
              <a:avLst>
                <a:gd fmla="val 16667" name="adj1"/>
                <a:gd fmla="val 0" name="adj2"/>
              </a:avLst>
            </a:prstGeom>
            <a:solidFill>
              <a:srgbClr val="CDCFD3">
                <a:alpha val="89803"/>
              </a:srgbClr>
            </a:solidFill>
            <a:ln cap="flat" cmpd="sng" w="12700">
              <a:solidFill>
                <a:srgbClr val="CDCFD3">
                  <a:alpha val="89803"/>
                </a:srgbClr>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69" name="Google Shape;1069;p55"/>
            <p:cNvSpPr txBox="1"/>
            <p:nvPr/>
          </p:nvSpPr>
          <p:spPr>
            <a:xfrm>
              <a:off x="1362939" y="1344862"/>
              <a:ext cx="2378908" cy="815063"/>
            </a:xfrm>
            <a:prstGeom prst="rect">
              <a:avLst/>
            </a:prstGeom>
            <a:noFill/>
            <a:ln>
              <a:noFill/>
            </a:ln>
          </p:spPr>
          <p:txBody>
            <a:bodyPr anchorCtr="0" anchor="ctr" bIns="11425" lIns="22850" spcFirstLastPara="1" rIns="22850" wrap="square" tIns="11425">
              <a:noAutofit/>
            </a:bodyPr>
            <a:lstStyle/>
            <a:p>
              <a:pPr indent="-63500" lvl="1" marL="63500" marR="0" rtl="0" algn="l">
                <a:lnSpc>
                  <a:spcPct val="90000"/>
                </a:lnSpc>
                <a:spcBef>
                  <a:spcPts val="0"/>
                </a:spcBef>
                <a:spcAft>
                  <a:spcPts val="0"/>
                </a:spcAft>
                <a:buClr>
                  <a:srgbClr val="000000"/>
                </a:buClr>
                <a:buSzPts val="600"/>
                <a:buFont typeface="Calibri"/>
                <a:buChar char="•"/>
              </a:pPr>
              <a:r>
                <a:rPr b="0" i="0" lang="en" sz="600" u="none" cap="none" strike="noStrike">
                  <a:solidFill>
                    <a:srgbClr val="000000"/>
                  </a:solidFill>
                  <a:latin typeface="Calibri"/>
                  <a:ea typeface="Calibri"/>
                  <a:cs typeface="Calibri"/>
                  <a:sym typeface="Calibri"/>
                </a:rPr>
                <a:t>Job</a:t>
              </a:r>
              <a:endParaRPr b="0" i="0" sz="600" u="none" cap="none" strike="noStrike">
                <a:solidFill>
                  <a:srgbClr val="000000"/>
                </a:solidFill>
                <a:latin typeface="Calibri"/>
                <a:ea typeface="Calibri"/>
                <a:cs typeface="Calibri"/>
                <a:sym typeface="Calibri"/>
              </a:endParaRPr>
            </a:p>
          </p:txBody>
        </p:sp>
        <p:sp>
          <p:nvSpPr>
            <p:cNvPr id="1070" name="Google Shape;1070;p55"/>
            <p:cNvSpPr/>
            <p:nvPr/>
          </p:nvSpPr>
          <p:spPr>
            <a:xfrm>
              <a:off x="0" y="1187863"/>
              <a:ext cx="1362938" cy="1129062"/>
            </a:xfrm>
            <a:prstGeom prst="roundRect">
              <a:avLst>
                <a:gd fmla="val 16667" name="adj"/>
              </a:avLst>
            </a:prstGeom>
            <a:solidFill>
              <a:srgbClr val="70AD47"/>
            </a:solidFill>
            <a:ln cap="flat" cmpd="sng" w="12700">
              <a:solidFill>
                <a:srgbClr val="E7E6E6"/>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1" name="Google Shape;1071;p55"/>
            <p:cNvSpPr txBox="1"/>
            <p:nvPr/>
          </p:nvSpPr>
          <p:spPr>
            <a:xfrm>
              <a:off x="55116" y="1242979"/>
              <a:ext cx="1252706" cy="1018830"/>
            </a:xfrm>
            <a:prstGeom prst="rect">
              <a:avLst/>
            </a:prstGeom>
            <a:noFill/>
            <a:ln>
              <a:noFill/>
            </a:ln>
          </p:spPr>
          <p:txBody>
            <a:bodyPr anchorCtr="0" anchor="ctr" bIns="19050" lIns="38100" spcFirstLastPara="1" rIns="38100" wrap="square" tIns="19050">
              <a:noAutofit/>
            </a:bodyPr>
            <a:lstStyle/>
            <a:p>
              <a:pPr indent="0" lvl="0" marL="0" marR="0" rtl="0" algn="ctr">
                <a:lnSpc>
                  <a:spcPct val="90000"/>
                </a:lnSpc>
                <a:spcBef>
                  <a:spcPts val="0"/>
                </a:spcBef>
                <a:spcAft>
                  <a:spcPts val="0"/>
                </a:spcAft>
                <a:buClr>
                  <a:srgbClr val="000000"/>
                </a:buClr>
                <a:buSzPts val="1000"/>
                <a:buFont typeface="Calibri"/>
                <a:buNone/>
              </a:pPr>
              <a:r>
                <a:rPr lang="en" sz="1000">
                  <a:solidFill>
                    <a:srgbClr val="000000"/>
                  </a:solidFill>
                  <a:latin typeface="Calibri"/>
                  <a:ea typeface="Calibri"/>
                  <a:cs typeface="Calibri"/>
                  <a:sym typeface="Calibri"/>
                </a:rPr>
                <a:t>Binary</a:t>
              </a:r>
              <a:endParaRPr sz="1000">
                <a:solidFill>
                  <a:srgbClr val="000000"/>
                </a:solidFill>
                <a:latin typeface="Calibri"/>
                <a:ea typeface="Calibri"/>
                <a:cs typeface="Calibri"/>
                <a:sym typeface="Calibri"/>
              </a:endParaRPr>
            </a:p>
          </p:txBody>
        </p:sp>
        <p:sp>
          <p:nvSpPr>
            <p:cNvPr id="1072" name="Google Shape;1072;p55"/>
            <p:cNvSpPr/>
            <p:nvPr/>
          </p:nvSpPr>
          <p:spPr>
            <a:xfrm rot="5400000">
              <a:off x="2122814" y="1726408"/>
              <a:ext cx="903249" cy="2423001"/>
            </a:xfrm>
            <a:prstGeom prst="round2SameRect">
              <a:avLst>
                <a:gd fmla="val 16667" name="adj1"/>
                <a:gd fmla="val 0" name="adj2"/>
              </a:avLst>
            </a:prstGeom>
            <a:solidFill>
              <a:srgbClr val="CDCFD3">
                <a:alpha val="89803"/>
              </a:srgbClr>
            </a:solidFill>
            <a:ln cap="flat" cmpd="sng" w="12700">
              <a:solidFill>
                <a:srgbClr val="CDCFD3">
                  <a:alpha val="89803"/>
                </a:srgbClr>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3" name="Google Shape;1073;p55"/>
            <p:cNvSpPr txBox="1"/>
            <p:nvPr/>
          </p:nvSpPr>
          <p:spPr>
            <a:xfrm>
              <a:off x="1362939" y="2530377"/>
              <a:ext cx="2378908" cy="815063"/>
            </a:xfrm>
            <a:prstGeom prst="rect">
              <a:avLst/>
            </a:prstGeom>
            <a:noFill/>
            <a:ln>
              <a:noFill/>
            </a:ln>
          </p:spPr>
          <p:txBody>
            <a:bodyPr anchorCtr="0" anchor="ctr" bIns="11425" lIns="22850" spcFirstLastPara="1" rIns="22850" wrap="square" tIns="11425">
              <a:noAutofit/>
            </a:bodyPr>
            <a:lstStyle/>
            <a:p>
              <a:pPr indent="-63500" lvl="1" marL="63500" marR="0" rtl="0" algn="l">
                <a:lnSpc>
                  <a:spcPct val="90000"/>
                </a:lnSpc>
                <a:spcBef>
                  <a:spcPts val="0"/>
                </a:spcBef>
                <a:spcAft>
                  <a:spcPts val="0"/>
                </a:spcAft>
                <a:buClr>
                  <a:srgbClr val="000000"/>
                </a:buClr>
                <a:buSzPts val="600"/>
                <a:buFont typeface="Calibri"/>
                <a:buChar char="•"/>
              </a:pPr>
              <a:r>
                <a:rPr b="0" i="0" lang="en" sz="600" u="none" cap="none" strike="noStrike">
                  <a:solidFill>
                    <a:srgbClr val="000000"/>
                  </a:solidFill>
                  <a:latin typeface="Calibri"/>
                  <a:ea typeface="Calibri"/>
                  <a:cs typeface="Calibri"/>
                  <a:sym typeface="Calibri"/>
                </a:rPr>
                <a:t>Education</a:t>
              </a:r>
              <a:endParaRPr b="0" i="0" sz="600" u="none" cap="none" strike="noStrike">
                <a:solidFill>
                  <a:srgbClr val="000000"/>
                </a:solidFill>
                <a:latin typeface="Calibri"/>
                <a:ea typeface="Calibri"/>
                <a:cs typeface="Calibri"/>
                <a:sym typeface="Calibri"/>
              </a:endParaRPr>
            </a:p>
            <a:p>
              <a:pPr indent="-63500" lvl="1" marL="63500" marR="0" rtl="0" algn="l">
                <a:lnSpc>
                  <a:spcPct val="90000"/>
                </a:lnSpc>
                <a:spcBef>
                  <a:spcPts val="100"/>
                </a:spcBef>
                <a:spcAft>
                  <a:spcPts val="0"/>
                </a:spcAft>
                <a:buClr>
                  <a:srgbClr val="000000"/>
                </a:buClr>
                <a:buSzPts val="600"/>
                <a:buFont typeface="Calibri"/>
                <a:buChar char="•"/>
              </a:pPr>
              <a:r>
                <a:rPr b="0" i="0" lang="en" sz="600" u="none" cap="none" strike="noStrike">
                  <a:solidFill>
                    <a:srgbClr val="000000"/>
                  </a:solidFill>
                  <a:latin typeface="Calibri"/>
                  <a:ea typeface="Calibri"/>
                  <a:cs typeface="Calibri"/>
                  <a:sym typeface="Calibri"/>
                </a:rPr>
                <a:t>Month</a:t>
              </a:r>
              <a:endParaRPr b="0" i="0" sz="600" u="none" cap="none" strike="noStrike">
                <a:solidFill>
                  <a:srgbClr val="000000"/>
                </a:solidFill>
                <a:latin typeface="Calibri"/>
                <a:ea typeface="Calibri"/>
                <a:cs typeface="Calibri"/>
                <a:sym typeface="Calibri"/>
              </a:endParaRPr>
            </a:p>
            <a:p>
              <a:pPr indent="-63500" lvl="1" marL="63500" marR="0" rtl="0" algn="l">
                <a:lnSpc>
                  <a:spcPct val="90000"/>
                </a:lnSpc>
                <a:spcBef>
                  <a:spcPts val="100"/>
                </a:spcBef>
                <a:spcAft>
                  <a:spcPts val="0"/>
                </a:spcAft>
                <a:buClr>
                  <a:srgbClr val="000000"/>
                </a:buClr>
                <a:buSzPts val="600"/>
                <a:buFont typeface="Calibri"/>
                <a:buChar char="•"/>
              </a:pPr>
              <a:r>
                <a:rPr b="0" i="0" lang="en" sz="600" u="none" cap="none" strike="noStrike">
                  <a:solidFill>
                    <a:srgbClr val="000000"/>
                  </a:solidFill>
                  <a:latin typeface="Calibri"/>
                  <a:ea typeface="Calibri"/>
                  <a:cs typeface="Calibri"/>
                  <a:sym typeface="Calibri"/>
                </a:rPr>
                <a:t>Day of week</a:t>
              </a:r>
              <a:endParaRPr sz="700"/>
            </a:p>
            <a:p>
              <a:pPr indent="-63500" lvl="1" marL="63500" marR="0" rtl="0" algn="l">
                <a:lnSpc>
                  <a:spcPct val="90000"/>
                </a:lnSpc>
                <a:spcBef>
                  <a:spcPts val="100"/>
                </a:spcBef>
                <a:spcAft>
                  <a:spcPts val="0"/>
                </a:spcAft>
                <a:buClr>
                  <a:srgbClr val="000000"/>
                </a:buClr>
                <a:buSzPts val="600"/>
                <a:buFont typeface="Calibri"/>
                <a:buChar char="•"/>
              </a:pPr>
              <a:r>
                <a:rPr b="0" i="0" lang="en" sz="600" u="none" cap="none" strike="noStrike">
                  <a:solidFill>
                    <a:srgbClr val="000000"/>
                  </a:solidFill>
                  <a:latin typeface="Calibri"/>
                  <a:ea typeface="Calibri"/>
                  <a:cs typeface="Calibri"/>
                  <a:sym typeface="Calibri"/>
                </a:rPr>
                <a:t>Pdays</a:t>
              </a:r>
              <a:endParaRPr b="0" i="0" sz="600" u="none" cap="none" strike="noStrike">
                <a:solidFill>
                  <a:srgbClr val="000000"/>
                </a:solidFill>
                <a:latin typeface="Calibri"/>
                <a:ea typeface="Calibri"/>
                <a:cs typeface="Calibri"/>
                <a:sym typeface="Calibri"/>
              </a:endParaRPr>
            </a:p>
          </p:txBody>
        </p:sp>
        <p:sp>
          <p:nvSpPr>
            <p:cNvPr id="1074" name="Google Shape;1074;p55"/>
            <p:cNvSpPr/>
            <p:nvPr/>
          </p:nvSpPr>
          <p:spPr>
            <a:xfrm>
              <a:off x="0" y="2373378"/>
              <a:ext cx="1362938" cy="1129062"/>
            </a:xfrm>
            <a:prstGeom prst="roundRect">
              <a:avLst>
                <a:gd fmla="val 16667" name="adj"/>
              </a:avLst>
            </a:prstGeom>
            <a:solidFill>
              <a:srgbClr val="70AD47"/>
            </a:solidFill>
            <a:ln cap="flat" cmpd="sng" w="12700">
              <a:solidFill>
                <a:srgbClr val="E7E6E6"/>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5" name="Google Shape;1075;p55"/>
            <p:cNvSpPr txBox="1"/>
            <p:nvPr/>
          </p:nvSpPr>
          <p:spPr>
            <a:xfrm>
              <a:off x="55116" y="2428494"/>
              <a:ext cx="1252706" cy="1018830"/>
            </a:xfrm>
            <a:prstGeom prst="rect">
              <a:avLst/>
            </a:prstGeom>
            <a:noFill/>
            <a:ln>
              <a:noFill/>
            </a:ln>
          </p:spPr>
          <p:txBody>
            <a:bodyPr anchorCtr="0" anchor="ctr" bIns="19050" lIns="38100" spcFirstLastPara="1" rIns="38100" wrap="square" tIns="19050">
              <a:noAutofit/>
            </a:bodyPr>
            <a:lstStyle/>
            <a:p>
              <a:pPr indent="0" lvl="0" marL="0" marR="0" rtl="0" algn="ctr">
                <a:lnSpc>
                  <a:spcPct val="90000"/>
                </a:lnSpc>
                <a:spcBef>
                  <a:spcPts val="0"/>
                </a:spcBef>
                <a:spcAft>
                  <a:spcPts val="0"/>
                </a:spcAft>
                <a:buClr>
                  <a:srgbClr val="000000"/>
                </a:buClr>
                <a:buSzPts val="1000"/>
                <a:buFont typeface="Calibri"/>
                <a:buNone/>
              </a:pPr>
              <a:r>
                <a:rPr lang="en" sz="1000">
                  <a:solidFill>
                    <a:srgbClr val="000000"/>
                  </a:solidFill>
                  <a:latin typeface="Calibri"/>
                  <a:ea typeface="Calibri"/>
                  <a:cs typeface="Calibri"/>
                  <a:sym typeface="Calibri"/>
                </a:rPr>
                <a:t>Ordinal</a:t>
              </a:r>
              <a:endParaRPr sz="1000">
                <a:solidFill>
                  <a:srgbClr val="000000"/>
                </a:solidFill>
                <a:latin typeface="Calibri"/>
                <a:ea typeface="Calibri"/>
                <a:cs typeface="Calibri"/>
                <a:sym typeface="Calibri"/>
              </a:endParaRPr>
            </a:p>
          </p:txBody>
        </p:sp>
        <p:sp>
          <p:nvSpPr>
            <p:cNvPr id="1076" name="Google Shape;1076;p55"/>
            <p:cNvSpPr/>
            <p:nvPr/>
          </p:nvSpPr>
          <p:spPr>
            <a:xfrm rot="5400000">
              <a:off x="2122814" y="2911924"/>
              <a:ext cx="903249" cy="2423001"/>
            </a:xfrm>
            <a:prstGeom prst="round2SameRect">
              <a:avLst>
                <a:gd fmla="val 16667" name="adj1"/>
                <a:gd fmla="val 0" name="adj2"/>
              </a:avLst>
            </a:prstGeom>
            <a:solidFill>
              <a:srgbClr val="CDCFD3">
                <a:alpha val="89803"/>
              </a:srgbClr>
            </a:solidFill>
            <a:ln cap="flat" cmpd="sng" w="12700">
              <a:solidFill>
                <a:srgbClr val="CDCFD3">
                  <a:alpha val="89803"/>
                </a:srgbClr>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7" name="Google Shape;1077;p55"/>
            <p:cNvSpPr txBox="1"/>
            <p:nvPr/>
          </p:nvSpPr>
          <p:spPr>
            <a:xfrm>
              <a:off x="1362939" y="3715893"/>
              <a:ext cx="2378908" cy="815063"/>
            </a:xfrm>
            <a:prstGeom prst="rect">
              <a:avLst/>
            </a:prstGeom>
            <a:noFill/>
            <a:ln>
              <a:noFill/>
            </a:ln>
          </p:spPr>
          <p:txBody>
            <a:bodyPr anchorCtr="0" anchor="ctr" bIns="11425" lIns="22850" spcFirstLastPara="1" rIns="22850" wrap="square" tIns="11425">
              <a:noAutofit/>
            </a:bodyPr>
            <a:lstStyle/>
            <a:p>
              <a:pPr indent="-63500" lvl="1" marL="63500" marR="0" rtl="0" algn="l">
                <a:lnSpc>
                  <a:spcPct val="90000"/>
                </a:lnSpc>
                <a:spcBef>
                  <a:spcPts val="0"/>
                </a:spcBef>
                <a:spcAft>
                  <a:spcPts val="0"/>
                </a:spcAft>
                <a:buClr>
                  <a:srgbClr val="000000"/>
                </a:buClr>
                <a:buSzPts val="600"/>
                <a:buFont typeface="Calibri"/>
                <a:buChar char="•"/>
              </a:pPr>
              <a:r>
                <a:rPr b="0" i="0" lang="en" sz="600" u="none" cap="none" strike="noStrike">
                  <a:solidFill>
                    <a:srgbClr val="000000"/>
                  </a:solidFill>
                  <a:latin typeface="Calibri"/>
                  <a:ea typeface="Calibri"/>
                  <a:cs typeface="Calibri"/>
                  <a:sym typeface="Calibri"/>
                </a:rPr>
                <a:t>All Numerik Fitur</a:t>
              </a:r>
              <a:endParaRPr b="0" i="0" sz="600" u="none" cap="none" strike="noStrike">
                <a:solidFill>
                  <a:srgbClr val="000000"/>
                </a:solidFill>
                <a:latin typeface="Calibri"/>
                <a:ea typeface="Calibri"/>
                <a:cs typeface="Calibri"/>
                <a:sym typeface="Calibri"/>
              </a:endParaRPr>
            </a:p>
          </p:txBody>
        </p:sp>
        <p:sp>
          <p:nvSpPr>
            <p:cNvPr id="1078" name="Google Shape;1078;p55"/>
            <p:cNvSpPr/>
            <p:nvPr/>
          </p:nvSpPr>
          <p:spPr>
            <a:xfrm>
              <a:off x="0" y="3558894"/>
              <a:ext cx="1362938" cy="1129062"/>
            </a:xfrm>
            <a:prstGeom prst="roundRect">
              <a:avLst>
                <a:gd fmla="val 16667" name="adj"/>
              </a:avLst>
            </a:prstGeom>
            <a:solidFill>
              <a:srgbClr val="70AD47"/>
            </a:solidFill>
            <a:ln cap="flat" cmpd="sng" w="12700">
              <a:solidFill>
                <a:srgbClr val="E7E6E6"/>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9" name="Google Shape;1079;p55"/>
            <p:cNvSpPr txBox="1"/>
            <p:nvPr/>
          </p:nvSpPr>
          <p:spPr>
            <a:xfrm>
              <a:off x="55116" y="3614010"/>
              <a:ext cx="1252706" cy="1018830"/>
            </a:xfrm>
            <a:prstGeom prst="rect">
              <a:avLst/>
            </a:prstGeom>
            <a:noFill/>
            <a:ln>
              <a:noFill/>
            </a:ln>
          </p:spPr>
          <p:txBody>
            <a:bodyPr anchorCtr="0" anchor="ctr" bIns="19050" lIns="38100" spcFirstLastPara="1" rIns="38100" wrap="square" tIns="19050">
              <a:noAutofit/>
            </a:bodyPr>
            <a:lstStyle/>
            <a:p>
              <a:pPr indent="0" lvl="0" marL="0" marR="0" rtl="0" algn="ctr">
                <a:lnSpc>
                  <a:spcPct val="90000"/>
                </a:lnSpc>
                <a:spcBef>
                  <a:spcPts val="0"/>
                </a:spcBef>
                <a:spcAft>
                  <a:spcPts val="0"/>
                </a:spcAft>
                <a:buClr>
                  <a:srgbClr val="000000"/>
                </a:buClr>
                <a:buSzPts val="1000"/>
                <a:buFont typeface="Calibri"/>
                <a:buNone/>
              </a:pPr>
              <a:r>
                <a:rPr lang="en" sz="1000">
                  <a:solidFill>
                    <a:srgbClr val="000000"/>
                  </a:solidFill>
                  <a:latin typeface="Calibri"/>
                  <a:ea typeface="Calibri"/>
                  <a:cs typeface="Calibri"/>
                  <a:sym typeface="Calibri"/>
                </a:rPr>
                <a:t>Robust</a:t>
              </a:r>
              <a:endParaRPr sz="1000">
                <a:solidFill>
                  <a:srgbClr val="000000"/>
                </a:solidFill>
                <a:latin typeface="Calibri"/>
                <a:ea typeface="Calibri"/>
                <a:cs typeface="Calibri"/>
                <a:sym typeface="Calibri"/>
              </a:endParaRPr>
            </a:p>
          </p:txBody>
        </p:sp>
      </p:grpSp>
      <p:grpSp>
        <p:nvGrpSpPr>
          <p:cNvPr id="1080" name="Google Shape;1080;p55"/>
          <p:cNvGrpSpPr/>
          <p:nvPr/>
        </p:nvGrpSpPr>
        <p:grpSpPr>
          <a:xfrm>
            <a:off x="6108796" y="1867754"/>
            <a:ext cx="1813807" cy="2128930"/>
            <a:chOff x="0" y="2663"/>
            <a:chExt cx="3627613" cy="4257859"/>
          </a:xfrm>
        </p:grpSpPr>
        <p:sp>
          <p:nvSpPr>
            <p:cNvPr id="1081" name="Google Shape;1081;p55"/>
            <p:cNvSpPr/>
            <p:nvPr/>
          </p:nvSpPr>
          <p:spPr>
            <a:xfrm>
              <a:off x="401126" y="2088342"/>
              <a:ext cx="898857" cy="1817358"/>
            </a:xfrm>
            <a:custGeom>
              <a:rect b="b" l="l" r="r" t="t"/>
              <a:pathLst>
                <a:path extrusionOk="0" h="120000" w="120000">
                  <a:moveTo>
                    <a:pt x="0" y="0"/>
                  </a:moveTo>
                  <a:lnTo>
                    <a:pt x="55996" y="0"/>
                  </a:lnTo>
                  <a:lnTo>
                    <a:pt x="55996" y="114125"/>
                  </a:lnTo>
                  <a:lnTo>
                    <a:pt x="111992" y="114125"/>
                  </a:lnTo>
                </a:path>
              </a:pathLst>
            </a:custGeom>
            <a:noFill/>
            <a:ln cap="flat" cmpd="sng" w="12700">
              <a:solidFill>
                <a:srgbClr val="354254"/>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82" name="Google Shape;1082;p55"/>
            <p:cNvSpPr txBox="1"/>
            <p:nvPr/>
          </p:nvSpPr>
          <p:spPr>
            <a:xfrm>
              <a:off x="799868" y="2946334"/>
              <a:ext cx="0" cy="0"/>
            </a:xfrm>
            <a:prstGeom prst="rect">
              <a:avLst/>
            </a:prstGeom>
            <a:noFill/>
            <a:ln>
              <a:noFill/>
            </a:ln>
          </p:spPr>
          <p:txBody>
            <a:bodyPr anchorCtr="0" anchor="ctr" bIns="0" lIns="6350" spcFirstLastPara="1" rIns="6350" wrap="square" tIns="0">
              <a:noAutofit/>
            </a:bodyPr>
            <a:lstStyle/>
            <a:p>
              <a:pPr indent="0" lvl="0" marL="0" marR="0" rtl="0" algn="ctr">
                <a:lnSpc>
                  <a:spcPct val="90000"/>
                </a:lnSpc>
                <a:spcBef>
                  <a:spcPts val="0"/>
                </a:spcBef>
                <a:spcAft>
                  <a:spcPts val="0"/>
                </a:spcAft>
                <a:buClr>
                  <a:schemeClr val="dk1"/>
                </a:buClr>
                <a:buSzPts val="300"/>
                <a:buFont typeface="Calibri"/>
                <a:buNone/>
              </a:pPr>
              <a:r>
                <a:t/>
              </a:r>
              <a:endParaRPr sz="300">
                <a:solidFill>
                  <a:srgbClr val="000000"/>
                </a:solidFill>
                <a:latin typeface="Calibri"/>
                <a:ea typeface="Calibri"/>
                <a:cs typeface="Calibri"/>
                <a:sym typeface="Calibri"/>
              </a:endParaRPr>
            </a:p>
          </p:txBody>
        </p:sp>
        <p:sp>
          <p:nvSpPr>
            <p:cNvPr id="1083" name="Google Shape;1083;p55"/>
            <p:cNvSpPr/>
            <p:nvPr/>
          </p:nvSpPr>
          <p:spPr>
            <a:xfrm>
              <a:off x="401126" y="2088342"/>
              <a:ext cx="898857" cy="930304"/>
            </a:xfrm>
            <a:custGeom>
              <a:rect b="b" l="l" r="r" t="t"/>
              <a:pathLst>
                <a:path extrusionOk="0" h="120000" w="120000">
                  <a:moveTo>
                    <a:pt x="0" y="0"/>
                  </a:moveTo>
                  <a:lnTo>
                    <a:pt x="55996" y="0"/>
                  </a:lnTo>
                  <a:lnTo>
                    <a:pt x="55996" y="114125"/>
                  </a:lnTo>
                  <a:lnTo>
                    <a:pt x="111992" y="114125"/>
                  </a:lnTo>
                </a:path>
              </a:pathLst>
            </a:custGeom>
            <a:noFill/>
            <a:ln cap="flat" cmpd="sng" w="12700">
              <a:solidFill>
                <a:srgbClr val="354254"/>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84" name="Google Shape;1084;p55"/>
            <p:cNvSpPr txBox="1"/>
            <p:nvPr/>
          </p:nvSpPr>
          <p:spPr>
            <a:xfrm>
              <a:off x="818215" y="2521154"/>
              <a:ext cx="0" cy="0"/>
            </a:xfrm>
            <a:prstGeom prst="rect">
              <a:avLst/>
            </a:prstGeom>
            <a:noFill/>
            <a:ln>
              <a:noFill/>
            </a:ln>
          </p:spPr>
          <p:txBody>
            <a:bodyPr anchorCtr="0" anchor="ctr" bIns="0" lIns="6350" spcFirstLastPara="1" rIns="6350" wrap="square" tIns="0">
              <a:noAutofit/>
            </a:bodyPr>
            <a:lstStyle/>
            <a:p>
              <a:pPr indent="0" lvl="0" marL="0" marR="0" rtl="0" algn="ctr">
                <a:lnSpc>
                  <a:spcPct val="90000"/>
                </a:lnSpc>
                <a:spcBef>
                  <a:spcPts val="0"/>
                </a:spcBef>
                <a:spcAft>
                  <a:spcPts val="0"/>
                </a:spcAft>
                <a:buClr>
                  <a:schemeClr val="dk1"/>
                </a:buClr>
                <a:buSzPts val="300"/>
                <a:buFont typeface="Calibri"/>
                <a:buNone/>
              </a:pPr>
              <a:r>
                <a:t/>
              </a:r>
              <a:endParaRPr sz="300">
                <a:solidFill>
                  <a:srgbClr val="000000"/>
                </a:solidFill>
                <a:latin typeface="Calibri"/>
                <a:ea typeface="Calibri"/>
                <a:cs typeface="Calibri"/>
                <a:sym typeface="Calibri"/>
              </a:endParaRPr>
            </a:p>
          </p:txBody>
        </p:sp>
        <p:sp>
          <p:nvSpPr>
            <p:cNvPr id="1085" name="Google Shape;1085;p55"/>
            <p:cNvSpPr/>
            <p:nvPr/>
          </p:nvSpPr>
          <p:spPr>
            <a:xfrm>
              <a:off x="401126" y="2042622"/>
              <a:ext cx="898857" cy="91440"/>
            </a:xfrm>
            <a:custGeom>
              <a:rect b="b" l="l" r="r" t="t"/>
              <a:pathLst>
                <a:path extrusionOk="0" h="120000" w="120000">
                  <a:moveTo>
                    <a:pt x="0" y="60000"/>
                  </a:moveTo>
                  <a:lnTo>
                    <a:pt x="55996" y="60000"/>
                  </a:lnTo>
                  <a:lnTo>
                    <a:pt x="55996" y="113980"/>
                  </a:lnTo>
                  <a:lnTo>
                    <a:pt x="111992" y="113980"/>
                  </a:lnTo>
                </a:path>
              </a:pathLst>
            </a:custGeom>
            <a:noFill/>
            <a:ln cap="flat" cmpd="sng" w="12700">
              <a:solidFill>
                <a:srgbClr val="354254"/>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86" name="Google Shape;1086;p55"/>
            <p:cNvSpPr txBox="1"/>
            <p:nvPr/>
          </p:nvSpPr>
          <p:spPr>
            <a:xfrm>
              <a:off x="828058" y="2065845"/>
              <a:ext cx="0" cy="0"/>
            </a:xfrm>
            <a:prstGeom prst="rect">
              <a:avLst/>
            </a:prstGeom>
            <a:noFill/>
            <a:ln>
              <a:noFill/>
            </a:ln>
          </p:spPr>
          <p:txBody>
            <a:bodyPr anchorCtr="0" anchor="ctr" bIns="0" lIns="6350" spcFirstLastPara="1" rIns="6350" wrap="square" tIns="0">
              <a:noAutofit/>
            </a:bodyPr>
            <a:lstStyle/>
            <a:p>
              <a:pPr indent="0" lvl="0" marL="0" marR="0" rtl="0" algn="ctr">
                <a:lnSpc>
                  <a:spcPct val="90000"/>
                </a:lnSpc>
                <a:spcBef>
                  <a:spcPts val="0"/>
                </a:spcBef>
                <a:spcAft>
                  <a:spcPts val="0"/>
                </a:spcAft>
                <a:buClr>
                  <a:schemeClr val="dk1"/>
                </a:buClr>
                <a:buSzPts val="300"/>
                <a:buFont typeface="Calibri"/>
                <a:buNone/>
              </a:pPr>
              <a:r>
                <a:t/>
              </a:r>
              <a:endParaRPr sz="300">
                <a:solidFill>
                  <a:srgbClr val="000000"/>
                </a:solidFill>
                <a:latin typeface="Calibri"/>
                <a:ea typeface="Calibri"/>
                <a:cs typeface="Calibri"/>
                <a:sym typeface="Calibri"/>
              </a:endParaRPr>
            </a:p>
          </p:txBody>
        </p:sp>
        <p:sp>
          <p:nvSpPr>
            <p:cNvPr id="1087" name="Google Shape;1087;p55"/>
            <p:cNvSpPr/>
            <p:nvPr/>
          </p:nvSpPr>
          <p:spPr>
            <a:xfrm>
              <a:off x="401126" y="1244539"/>
              <a:ext cx="898857" cy="843803"/>
            </a:xfrm>
            <a:custGeom>
              <a:rect b="b" l="l" r="r" t="t"/>
              <a:pathLst>
                <a:path extrusionOk="0" h="120000" w="120000">
                  <a:moveTo>
                    <a:pt x="0" y="114125"/>
                  </a:moveTo>
                  <a:lnTo>
                    <a:pt x="55996" y="114125"/>
                  </a:lnTo>
                  <a:lnTo>
                    <a:pt x="55996" y="0"/>
                  </a:lnTo>
                  <a:lnTo>
                    <a:pt x="111992" y="0"/>
                  </a:lnTo>
                </a:path>
              </a:pathLst>
            </a:custGeom>
            <a:noFill/>
            <a:ln cap="flat" cmpd="sng" w="12700">
              <a:solidFill>
                <a:srgbClr val="354254"/>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88" name="Google Shape;1088;p55"/>
            <p:cNvSpPr txBox="1"/>
            <p:nvPr/>
          </p:nvSpPr>
          <p:spPr>
            <a:xfrm>
              <a:off x="819733" y="1635619"/>
              <a:ext cx="0" cy="0"/>
            </a:xfrm>
            <a:prstGeom prst="rect">
              <a:avLst/>
            </a:prstGeom>
            <a:noFill/>
            <a:ln>
              <a:noFill/>
            </a:ln>
          </p:spPr>
          <p:txBody>
            <a:bodyPr anchorCtr="0" anchor="ctr" bIns="0" lIns="6350" spcFirstLastPara="1" rIns="6350" wrap="square" tIns="0">
              <a:noAutofit/>
            </a:bodyPr>
            <a:lstStyle/>
            <a:p>
              <a:pPr indent="0" lvl="0" marL="0" marR="0" rtl="0" algn="ctr">
                <a:lnSpc>
                  <a:spcPct val="90000"/>
                </a:lnSpc>
                <a:spcBef>
                  <a:spcPts val="0"/>
                </a:spcBef>
                <a:spcAft>
                  <a:spcPts val="0"/>
                </a:spcAft>
                <a:buClr>
                  <a:schemeClr val="dk1"/>
                </a:buClr>
                <a:buSzPts val="300"/>
                <a:buFont typeface="Calibri"/>
                <a:buNone/>
              </a:pPr>
              <a:r>
                <a:t/>
              </a:r>
              <a:endParaRPr sz="300">
                <a:solidFill>
                  <a:srgbClr val="000000"/>
                </a:solidFill>
                <a:latin typeface="Calibri"/>
                <a:ea typeface="Calibri"/>
                <a:cs typeface="Calibri"/>
                <a:sym typeface="Calibri"/>
              </a:endParaRPr>
            </a:p>
          </p:txBody>
        </p:sp>
        <p:sp>
          <p:nvSpPr>
            <p:cNvPr id="1089" name="Google Shape;1089;p55"/>
            <p:cNvSpPr/>
            <p:nvPr/>
          </p:nvSpPr>
          <p:spPr>
            <a:xfrm>
              <a:off x="401126" y="357485"/>
              <a:ext cx="898857" cy="1730857"/>
            </a:xfrm>
            <a:custGeom>
              <a:rect b="b" l="l" r="r" t="t"/>
              <a:pathLst>
                <a:path extrusionOk="0" h="120000" w="120000">
                  <a:moveTo>
                    <a:pt x="0" y="114125"/>
                  </a:moveTo>
                  <a:lnTo>
                    <a:pt x="55996" y="114125"/>
                  </a:lnTo>
                  <a:lnTo>
                    <a:pt x="55996" y="0"/>
                  </a:lnTo>
                  <a:lnTo>
                    <a:pt x="111992" y="0"/>
                  </a:lnTo>
                </a:path>
              </a:pathLst>
            </a:custGeom>
            <a:noFill/>
            <a:ln cap="flat" cmpd="sng" w="12700">
              <a:solidFill>
                <a:srgbClr val="354254"/>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0" name="Google Shape;1090;p55"/>
            <p:cNvSpPr txBox="1"/>
            <p:nvPr/>
          </p:nvSpPr>
          <p:spPr>
            <a:xfrm>
              <a:off x="801797" y="1174155"/>
              <a:ext cx="0" cy="0"/>
            </a:xfrm>
            <a:prstGeom prst="rect">
              <a:avLst/>
            </a:prstGeom>
            <a:noFill/>
            <a:ln>
              <a:noFill/>
            </a:ln>
          </p:spPr>
          <p:txBody>
            <a:bodyPr anchorCtr="0" anchor="ctr" bIns="0" lIns="6350" spcFirstLastPara="1" rIns="6350" wrap="square" tIns="0">
              <a:noAutofit/>
            </a:bodyPr>
            <a:lstStyle/>
            <a:p>
              <a:pPr indent="0" lvl="0" marL="0" marR="0" rtl="0" algn="ctr">
                <a:lnSpc>
                  <a:spcPct val="90000"/>
                </a:lnSpc>
                <a:spcBef>
                  <a:spcPts val="0"/>
                </a:spcBef>
                <a:spcAft>
                  <a:spcPts val="0"/>
                </a:spcAft>
                <a:buClr>
                  <a:schemeClr val="dk1"/>
                </a:buClr>
                <a:buSzPts val="300"/>
                <a:buFont typeface="Calibri"/>
                <a:buNone/>
              </a:pPr>
              <a:r>
                <a:t/>
              </a:r>
              <a:endParaRPr sz="300">
                <a:solidFill>
                  <a:srgbClr val="000000"/>
                </a:solidFill>
                <a:latin typeface="Calibri"/>
                <a:ea typeface="Calibri"/>
                <a:cs typeface="Calibri"/>
                <a:sym typeface="Calibri"/>
              </a:endParaRPr>
            </a:p>
          </p:txBody>
        </p:sp>
        <p:sp>
          <p:nvSpPr>
            <p:cNvPr id="1091" name="Google Shape;1091;p55"/>
            <p:cNvSpPr/>
            <p:nvPr/>
          </p:nvSpPr>
          <p:spPr>
            <a:xfrm>
              <a:off x="0" y="1975984"/>
              <a:ext cx="577537" cy="224715"/>
            </a:xfrm>
            <a:prstGeom prst="rect">
              <a:avLst/>
            </a:prstGeom>
            <a:solidFill>
              <a:srgbClr val="44546A"/>
            </a:solidFill>
            <a:ln cap="flat" cmpd="sng" w="19050">
              <a:solidFill>
                <a:srgbClr val="E7E6E6"/>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2" name="Google Shape;1092;p55"/>
            <p:cNvSpPr txBox="1"/>
            <p:nvPr/>
          </p:nvSpPr>
          <p:spPr>
            <a:xfrm>
              <a:off x="0" y="1975984"/>
              <a:ext cx="577537" cy="224715"/>
            </a:xfrm>
            <a:prstGeom prst="rect">
              <a:avLst/>
            </a:prstGeom>
            <a:noFill/>
            <a:ln>
              <a:noFill/>
            </a:ln>
          </p:spPr>
          <p:txBody>
            <a:bodyPr anchorCtr="0" anchor="ctr" bIns="5725" lIns="5725" spcFirstLastPara="1" rIns="5725" wrap="square" tIns="5725">
              <a:noAutofit/>
            </a:bodyPr>
            <a:lstStyle/>
            <a:p>
              <a:pPr indent="0" lvl="0" marL="0" marR="0" rtl="0" algn="ctr">
                <a:lnSpc>
                  <a:spcPct val="90000"/>
                </a:lnSpc>
                <a:spcBef>
                  <a:spcPts val="0"/>
                </a:spcBef>
                <a:spcAft>
                  <a:spcPts val="0"/>
                </a:spcAft>
                <a:buClr>
                  <a:srgbClr val="FFFFFF"/>
                </a:buClr>
                <a:buSzPts val="900"/>
                <a:buFont typeface="Calibri"/>
                <a:buNone/>
              </a:pPr>
              <a:r>
                <a:rPr lang="en" sz="900">
                  <a:solidFill>
                    <a:srgbClr val="FFFFFF"/>
                  </a:solidFill>
                  <a:latin typeface="Calibri"/>
                  <a:ea typeface="Calibri"/>
                  <a:cs typeface="Calibri"/>
                  <a:sym typeface="Calibri"/>
                </a:rPr>
                <a:t>Exp</a:t>
              </a:r>
              <a:endParaRPr sz="900">
                <a:solidFill>
                  <a:srgbClr val="FFFFFF"/>
                </a:solidFill>
                <a:latin typeface="Calibri"/>
                <a:ea typeface="Calibri"/>
                <a:cs typeface="Calibri"/>
                <a:sym typeface="Calibri"/>
              </a:endParaRPr>
            </a:p>
          </p:txBody>
        </p:sp>
        <p:sp>
          <p:nvSpPr>
            <p:cNvPr id="1093" name="Google Shape;1093;p55"/>
            <p:cNvSpPr/>
            <p:nvPr/>
          </p:nvSpPr>
          <p:spPr>
            <a:xfrm>
              <a:off x="1299984" y="2663"/>
              <a:ext cx="2327629" cy="709643"/>
            </a:xfrm>
            <a:prstGeom prst="rect">
              <a:avLst/>
            </a:prstGeom>
            <a:solidFill>
              <a:srgbClr val="70AD47"/>
            </a:solidFill>
            <a:ln cap="flat" cmpd="sng" w="19050">
              <a:solidFill>
                <a:srgbClr val="E7E6E6"/>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4" name="Google Shape;1094;p55"/>
            <p:cNvSpPr txBox="1"/>
            <p:nvPr/>
          </p:nvSpPr>
          <p:spPr>
            <a:xfrm>
              <a:off x="1299984" y="2663"/>
              <a:ext cx="2327629" cy="709643"/>
            </a:xfrm>
            <a:prstGeom prst="rect">
              <a:avLst/>
            </a:prstGeom>
            <a:noFill/>
            <a:ln>
              <a:noFill/>
            </a:ln>
          </p:spPr>
          <p:txBody>
            <a:bodyPr anchorCtr="0" anchor="ctr" bIns="4450" lIns="4450" spcFirstLastPara="1" rIns="4450" wrap="square" tIns="4450">
              <a:noAutofit/>
            </a:bodyPr>
            <a:lstStyle/>
            <a:p>
              <a:pPr indent="0" lvl="0" marL="0" marR="0" rtl="0" algn="ctr">
                <a:lnSpc>
                  <a:spcPct val="90000"/>
                </a:lnSpc>
                <a:spcBef>
                  <a:spcPts val="0"/>
                </a:spcBef>
                <a:spcAft>
                  <a:spcPts val="0"/>
                </a:spcAft>
                <a:buClr>
                  <a:srgbClr val="000000"/>
                </a:buClr>
                <a:buSzPts val="700"/>
                <a:buFont typeface="Calibri"/>
                <a:buNone/>
              </a:pPr>
              <a:r>
                <a:rPr lang="en" sz="700">
                  <a:solidFill>
                    <a:srgbClr val="000000"/>
                  </a:solidFill>
                  <a:latin typeface="Calibri"/>
                  <a:ea typeface="Calibri"/>
                  <a:cs typeface="Calibri"/>
                  <a:sym typeface="Calibri"/>
                </a:rPr>
                <a:t>Base Model</a:t>
              </a:r>
              <a:endParaRPr sz="700"/>
            </a:p>
            <a:p>
              <a:pPr indent="0" lvl="0" marL="0" marR="0" rtl="0" algn="ctr">
                <a:lnSpc>
                  <a:spcPct val="90000"/>
                </a:lnSpc>
                <a:spcBef>
                  <a:spcPts val="200"/>
                </a:spcBef>
                <a:spcAft>
                  <a:spcPts val="0"/>
                </a:spcAft>
                <a:buClr>
                  <a:srgbClr val="000000"/>
                </a:buClr>
                <a:buSzPts val="700"/>
                <a:buFont typeface="Calibri"/>
                <a:buNone/>
              </a:pPr>
              <a:r>
                <a:rPr b="0" lang="en" sz="700">
                  <a:solidFill>
                    <a:srgbClr val="000000"/>
                  </a:solidFill>
                  <a:latin typeface="Calibri"/>
                  <a:ea typeface="Calibri"/>
                  <a:cs typeface="Calibri"/>
                  <a:sym typeface="Calibri"/>
                </a:rPr>
                <a:t>lr, dt, knn, vc_hard, vc_soft, stacking, rf, gb, xgb</a:t>
              </a:r>
              <a:endParaRPr sz="700">
                <a:solidFill>
                  <a:srgbClr val="000000"/>
                </a:solidFill>
                <a:latin typeface="Calibri"/>
                <a:ea typeface="Calibri"/>
                <a:cs typeface="Calibri"/>
                <a:sym typeface="Calibri"/>
              </a:endParaRPr>
            </a:p>
          </p:txBody>
        </p:sp>
        <p:sp>
          <p:nvSpPr>
            <p:cNvPr id="1095" name="Google Shape;1095;p55"/>
            <p:cNvSpPr/>
            <p:nvPr/>
          </p:nvSpPr>
          <p:spPr>
            <a:xfrm>
              <a:off x="1299984" y="889717"/>
              <a:ext cx="2327629" cy="709643"/>
            </a:xfrm>
            <a:prstGeom prst="rect">
              <a:avLst/>
            </a:prstGeom>
            <a:solidFill>
              <a:srgbClr val="70AD47"/>
            </a:solidFill>
            <a:ln cap="flat" cmpd="sng" w="19050">
              <a:solidFill>
                <a:srgbClr val="E7E6E6"/>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6" name="Google Shape;1096;p55"/>
            <p:cNvSpPr txBox="1"/>
            <p:nvPr/>
          </p:nvSpPr>
          <p:spPr>
            <a:xfrm>
              <a:off x="1299984" y="889717"/>
              <a:ext cx="2327629" cy="709643"/>
            </a:xfrm>
            <a:prstGeom prst="rect">
              <a:avLst/>
            </a:prstGeom>
            <a:noFill/>
            <a:ln>
              <a:noFill/>
            </a:ln>
          </p:spPr>
          <p:txBody>
            <a:bodyPr anchorCtr="0" anchor="ctr" bIns="4450" lIns="4450" spcFirstLastPara="1" rIns="4450" wrap="square" tIns="4450">
              <a:noAutofit/>
            </a:bodyPr>
            <a:lstStyle/>
            <a:p>
              <a:pPr indent="0" lvl="0" marL="0" marR="0" rtl="0" algn="ctr">
                <a:lnSpc>
                  <a:spcPct val="90000"/>
                </a:lnSpc>
                <a:spcBef>
                  <a:spcPts val="0"/>
                </a:spcBef>
                <a:spcAft>
                  <a:spcPts val="0"/>
                </a:spcAft>
                <a:buClr>
                  <a:srgbClr val="000000"/>
                </a:buClr>
                <a:buSzPts val="700"/>
                <a:buFont typeface="Calibri"/>
                <a:buNone/>
              </a:pPr>
              <a:r>
                <a:rPr lang="en" sz="700">
                  <a:solidFill>
                    <a:srgbClr val="000000"/>
                  </a:solidFill>
                  <a:latin typeface="Calibri"/>
                  <a:ea typeface="Calibri"/>
                  <a:cs typeface="Calibri"/>
                  <a:sym typeface="Calibri"/>
                </a:rPr>
                <a:t>Remove Outliers by IQR</a:t>
              </a:r>
              <a:endParaRPr sz="700">
                <a:solidFill>
                  <a:srgbClr val="000000"/>
                </a:solidFill>
                <a:latin typeface="Calibri"/>
                <a:ea typeface="Calibri"/>
                <a:cs typeface="Calibri"/>
                <a:sym typeface="Calibri"/>
              </a:endParaRPr>
            </a:p>
          </p:txBody>
        </p:sp>
        <p:sp>
          <p:nvSpPr>
            <p:cNvPr id="1097" name="Google Shape;1097;p55"/>
            <p:cNvSpPr/>
            <p:nvPr/>
          </p:nvSpPr>
          <p:spPr>
            <a:xfrm>
              <a:off x="1299984" y="1776771"/>
              <a:ext cx="2327629" cy="709643"/>
            </a:xfrm>
            <a:prstGeom prst="rect">
              <a:avLst/>
            </a:prstGeom>
            <a:solidFill>
              <a:srgbClr val="70AD47"/>
            </a:solidFill>
            <a:ln cap="flat" cmpd="sng" w="19050">
              <a:solidFill>
                <a:srgbClr val="E7E6E6"/>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8" name="Google Shape;1098;p55"/>
            <p:cNvSpPr txBox="1"/>
            <p:nvPr/>
          </p:nvSpPr>
          <p:spPr>
            <a:xfrm>
              <a:off x="1299984" y="1776771"/>
              <a:ext cx="2327629" cy="709643"/>
            </a:xfrm>
            <a:prstGeom prst="rect">
              <a:avLst/>
            </a:prstGeom>
            <a:noFill/>
            <a:ln>
              <a:noFill/>
            </a:ln>
          </p:spPr>
          <p:txBody>
            <a:bodyPr anchorCtr="0" anchor="ctr" bIns="4450" lIns="4450" spcFirstLastPara="1" rIns="4450" wrap="square" tIns="4450">
              <a:noAutofit/>
            </a:bodyPr>
            <a:lstStyle/>
            <a:p>
              <a:pPr indent="0" lvl="0" marL="0" marR="0" rtl="0" algn="ctr">
                <a:lnSpc>
                  <a:spcPct val="90000"/>
                </a:lnSpc>
                <a:spcBef>
                  <a:spcPts val="0"/>
                </a:spcBef>
                <a:spcAft>
                  <a:spcPts val="0"/>
                </a:spcAft>
                <a:buClr>
                  <a:srgbClr val="000000"/>
                </a:buClr>
                <a:buSzPts val="700"/>
                <a:buFont typeface="Calibri"/>
                <a:buNone/>
              </a:pPr>
              <a:r>
                <a:rPr lang="en" sz="700">
                  <a:solidFill>
                    <a:srgbClr val="000000"/>
                  </a:solidFill>
                  <a:latin typeface="Calibri"/>
                  <a:ea typeface="Calibri"/>
                  <a:cs typeface="Calibri"/>
                  <a:sym typeface="Calibri"/>
                </a:rPr>
                <a:t>Takeout Fitur with Multikolinearitas</a:t>
              </a:r>
              <a:endParaRPr sz="700">
                <a:solidFill>
                  <a:srgbClr val="000000"/>
                </a:solidFill>
                <a:latin typeface="Calibri"/>
                <a:ea typeface="Calibri"/>
                <a:cs typeface="Calibri"/>
                <a:sym typeface="Calibri"/>
              </a:endParaRPr>
            </a:p>
          </p:txBody>
        </p:sp>
        <p:sp>
          <p:nvSpPr>
            <p:cNvPr id="1099" name="Google Shape;1099;p55"/>
            <p:cNvSpPr/>
            <p:nvPr/>
          </p:nvSpPr>
          <p:spPr>
            <a:xfrm>
              <a:off x="1299984" y="2663825"/>
              <a:ext cx="2327629" cy="709643"/>
            </a:xfrm>
            <a:prstGeom prst="rect">
              <a:avLst/>
            </a:prstGeom>
            <a:solidFill>
              <a:srgbClr val="70AD47"/>
            </a:solidFill>
            <a:ln cap="flat" cmpd="sng" w="19050">
              <a:solidFill>
                <a:srgbClr val="E7E6E6"/>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0" name="Google Shape;1100;p55"/>
            <p:cNvSpPr txBox="1"/>
            <p:nvPr/>
          </p:nvSpPr>
          <p:spPr>
            <a:xfrm>
              <a:off x="1299984" y="2663825"/>
              <a:ext cx="2327629" cy="709643"/>
            </a:xfrm>
            <a:prstGeom prst="rect">
              <a:avLst/>
            </a:prstGeom>
            <a:noFill/>
            <a:ln>
              <a:noFill/>
            </a:ln>
          </p:spPr>
          <p:txBody>
            <a:bodyPr anchorCtr="0" anchor="ctr" bIns="4450" lIns="4450" spcFirstLastPara="1" rIns="4450" wrap="square" tIns="4450">
              <a:noAutofit/>
            </a:bodyPr>
            <a:lstStyle/>
            <a:p>
              <a:pPr indent="0" lvl="0" marL="0" marR="0" rtl="0" algn="ctr">
                <a:lnSpc>
                  <a:spcPct val="90000"/>
                </a:lnSpc>
                <a:spcBef>
                  <a:spcPts val="0"/>
                </a:spcBef>
                <a:spcAft>
                  <a:spcPts val="0"/>
                </a:spcAft>
                <a:buClr>
                  <a:srgbClr val="000000"/>
                </a:buClr>
                <a:buSzPts val="700"/>
                <a:buFont typeface="Calibri"/>
                <a:buNone/>
              </a:pPr>
              <a:r>
                <a:rPr lang="en" sz="700">
                  <a:solidFill>
                    <a:srgbClr val="000000"/>
                  </a:solidFill>
                  <a:latin typeface="Calibri"/>
                  <a:ea typeface="Calibri"/>
                  <a:cs typeface="Calibri"/>
                  <a:sym typeface="Calibri"/>
                </a:rPr>
                <a:t>Resampling for Balancing</a:t>
              </a:r>
              <a:endParaRPr sz="700"/>
            </a:p>
            <a:p>
              <a:pPr indent="0" lvl="0" marL="0" marR="0" rtl="0" algn="ctr">
                <a:lnSpc>
                  <a:spcPct val="90000"/>
                </a:lnSpc>
                <a:spcBef>
                  <a:spcPts val="200"/>
                </a:spcBef>
                <a:spcAft>
                  <a:spcPts val="0"/>
                </a:spcAft>
                <a:buClr>
                  <a:srgbClr val="000000"/>
                </a:buClr>
                <a:buSzPts val="700"/>
                <a:buFont typeface="Calibri"/>
                <a:buNone/>
              </a:pPr>
              <a:r>
                <a:rPr lang="en" sz="700">
                  <a:solidFill>
                    <a:srgbClr val="000000"/>
                  </a:solidFill>
                  <a:latin typeface="Calibri"/>
                  <a:ea typeface="Calibri"/>
                  <a:cs typeface="Calibri"/>
                  <a:sym typeface="Calibri"/>
                </a:rPr>
                <a:t>(Under Sampling &amp; Over Sampling</a:t>
              </a:r>
              <a:endParaRPr sz="700">
                <a:solidFill>
                  <a:srgbClr val="000000"/>
                </a:solidFill>
                <a:latin typeface="Calibri"/>
                <a:ea typeface="Calibri"/>
                <a:cs typeface="Calibri"/>
                <a:sym typeface="Calibri"/>
              </a:endParaRPr>
            </a:p>
          </p:txBody>
        </p:sp>
        <p:sp>
          <p:nvSpPr>
            <p:cNvPr id="1101" name="Google Shape;1101;p55"/>
            <p:cNvSpPr/>
            <p:nvPr/>
          </p:nvSpPr>
          <p:spPr>
            <a:xfrm>
              <a:off x="1299984" y="3550879"/>
              <a:ext cx="2327629" cy="709643"/>
            </a:xfrm>
            <a:prstGeom prst="rect">
              <a:avLst/>
            </a:prstGeom>
            <a:solidFill>
              <a:srgbClr val="70AD47"/>
            </a:solidFill>
            <a:ln cap="flat" cmpd="sng" w="19050">
              <a:solidFill>
                <a:srgbClr val="E7E6E6"/>
              </a:solidFill>
              <a:prstDash val="solid"/>
              <a:miter lim="800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2" name="Google Shape;1102;p55"/>
            <p:cNvSpPr txBox="1"/>
            <p:nvPr/>
          </p:nvSpPr>
          <p:spPr>
            <a:xfrm>
              <a:off x="1299984" y="3550879"/>
              <a:ext cx="2327629" cy="709643"/>
            </a:xfrm>
            <a:prstGeom prst="rect">
              <a:avLst/>
            </a:prstGeom>
            <a:noFill/>
            <a:ln>
              <a:noFill/>
            </a:ln>
          </p:spPr>
          <p:txBody>
            <a:bodyPr anchorCtr="0" anchor="ctr" bIns="4450" lIns="4450" spcFirstLastPara="1" rIns="4450" wrap="square" tIns="4450">
              <a:noAutofit/>
            </a:bodyPr>
            <a:lstStyle/>
            <a:p>
              <a:pPr indent="0" lvl="0" marL="0" marR="0" rtl="0" algn="ctr">
                <a:lnSpc>
                  <a:spcPct val="90000"/>
                </a:lnSpc>
                <a:spcBef>
                  <a:spcPts val="0"/>
                </a:spcBef>
                <a:spcAft>
                  <a:spcPts val="0"/>
                </a:spcAft>
                <a:buClr>
                  <a:srgbClr val="000000"/>
                </a:buClr>
                <a:buSzPts val="700"/>
                <a:buFont typeface="Calibri"/>
                <a:buNone/>
              </a:pPr>
              <a:r>
                <a:rPr lang="en" sz="700">
                  <a:solidFill>
                    <a:srgbClr val="000000"/>
                  </a:solidFill>
                  <a:latin typeface="Calibri"/>
                  <a:ea typeface="Calibri"/>
                  <a:cs typeface="Calibri"/>
                  <a:sym typeface="Calibri"/>
                </a:rPr>
                <a:t>Resampling with Feature Selection</a:t>
              </a:r>
              <a:endParaRPr sz="700">
                <a:solidFill>
                  <a:srgbClr val="000000"/>
                </a:solidFill>
                <a:latin typeface="Calibri"/>
                <a:ea typeface="Calibri"/>
                <a:cs typeface="Calibri"/>
                <a:sym typeface="Calibri"/>
              </a:endParaRPr>
            </a:p>
          </p:txBody>
        </p:sp>
      </p:grpSp>
      <p:sp>
        <p:nvSpPr>
          <p:cNvPr id="1103" name="Google Shape;1103;p55"/>
          <p:cNvSpPr txBox="1"/>
          <p:nvPr/>
        </p:nvSpPr>
        <p:spPr>
          <a:xfrm>
            <a:off x="1671900" y="4529150"/>
            <a:ext cx="6317700" cy="338700"/>
          </a:xfrm>
          <a:prstGeom prst="rect">
            <a:avLst/>
          </a:prstGeom>
          <a:noFill/>
          <a:ln>
            <a:noFill/>
          </a:ln>
        </p:spPr>
        <p:txBody>
          <a:bodyPr anchorCtr="0" anchor="t" bIns="91425" lIns="91425" spcFirstLastPara="1" rIns="91425" wrap="square" tIns="91425">
            <a:spAutoFit/>
          </a:bodyPr>
          <a:lstStyle/>
          <a:p>
            <a:pPr indent="-292100" lvl="0" marL="457200" rtl="0" algn="just">
              <a:lnSpc>
                <a:spcPct val="116666"/>
              </a:lnSpc>
              <a:spcBef>
                <a:spcPts val="0"/>
              </a:spcBef>
              <a:spcAft>
                <a:spcPts val="0"/>
              </a:spcAft>
              <a:buClr>
                <a:schemeClr val="dk1"/>
              </a:buClr>
              <a:buSzPts val="1000"/>
              <a:buFont typeface="Inter"/>
              <a:buChar char="●"/>
            </a:pPr>
            <a:r>
              <a:rPr b="1" i="1" lang="en" sz="1000">
                <a:solidFill>
                  <a:schemeClr val="dk1"/>
                </a:solidFill>
                <a:latin typeface="Inter"/>
                <a:ea typeface="Inter"/>
                <a:cs typeface="Inter"/>
                <a:sym typeface="Inter"/>
              </a:rPr>
              <a:t>Dalam setiap experiment dilakukan cross validasi Kfold:5</a:t>
            </a:r>
            <a:endParaRPr b="1" i="1" sz="1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1107" name="Shape 1107"/>
        <p:cNvGrpSpPr/>
        <p:nvPr/>
      </p:nvGrpSpPr>
      <p:grpSpPr>
        <a:xfrm>
          <a:off x="0" y="0"/>
          <a:ext cx="0" cy="0"/>
          <a:chOff x="0" y="0"/>
          <a:chExt cx="0" cy="0"/>
        </a:xfrm>
      </p:grpSpPr>
      <p:sp>
        <p:nvSpPr>
          <p:cNvPr id="1108" name="Google Shape;1108;p56"/>
          <p:cNvSpPr/>
          <p:nvPr/>
        </p:nvSpPr>
        <p:spPr>
          <a:xfrm rot="10800000">
            <a:off x="6856154" y="-1067098"/>
            <a:ext cx="3406117" cy="3406117"/>
          </a:xfrm>
          <a:custGeom>
            <a:rect b="b" l="l" r="r" t="t"/>
            <a:pathLst>
              <a:path extrusionOk="0" h="6812234" w="6812234">
                <a:moveTo>
                  <a:pt x="6812234" y="6812234"/>
                </a:moveTo>
                <a:lnTo>
                  <a:pt x="0" y="6812234"/>
                </a:lnTo>
                <a:lnTo>
                  <a:pt x="0" y="0"/>
                </a:lnTo>
                <a:lnTo>
                  <a:pt x="6812234" y="0"/>
                </a:lnTo>
                <a:lnTo>
                  <a:pt x="6812234" y="6812234"/>
                </a:lnTo>
                <a:close/>
              </a:path>
            </a:pathLst>
          </a:custGeom>
          <a:blipFill rotWithShape="1">
            <a:blip r:embed="rId3">
              <a:alphaModFix amt="3000"/>
            </a:blip>
            <a:stretch>
              <a:fillRect b="0" l="0" r="0" t="0"/>
            </a:stretch>
          </a:blipFill>
          <a:ln>
            <a:noFill/>
          </a:ln>
        </p:spPr>
      </p:sp>
      <p:sp>
        <p:nvSpPr>
          <p:cNvPr id="1109" name="Google Shape;1109;p56"/>
          <p:cNvSpPr/>
          <p:nvPr/>
        </p:nvSpPr>
        <p:spPr>
          <a:xfrm flipH="1" rot="10800000">
            <a:off x="-1033808" y="-1067098"/>
            <a:ext cx="3406117" cy="3406117"/>
          </a:xfrm>
          <a:custGeom>
            <a:rect b="b" l="l" r="r" t="t"/>
            <a:pathLst>
              <a:path extrusionOk="0" h="6812234" w="6812234">
                <a:moveTo>
                  <a:pt x="0" y="6812234"/>
                </a:moveTo>
                <a:lnTo>
                  <a:pt x="6812235" y="6812234"/>
                </a:lnTo>
                <a:lnTo>
                  <a:pt x="6812235" y="0"/>
                </a:lnTo>
                <a:lnTo>
                  <a:pt x="0" y="0"/>
                </a:lnTo>
                <a:lnTo>
                  <a:pt x="0" y="6812234"/>
                </a:lnTo>
                <a:close/>
              </a:path>
            </a:pathLst>
          </a:custGeom>
          <a:blipFill rotWithShape="1">
            <a:blip r:embed="rId3">
              <a:alphaModFix amt="3000"/>
            </a:blip>
            <a:stretch>
              <a:fillRect b="0" l="0" r="0" t="0"/>
            </a:stretch>
          </a:blipFill>
          <a:ln>
            <a:noFill/>
          </a:ln>
        </p:spPr>
      </p:sp>
      <p:sp>
        <p:nvSpPr>
          <p:cNvPr id="1110" name="Google Shape;1110;p56"/>
          <p:cNvSpPr/>
          <p:nvPr/>
        </p:nvSpPr>
        <p:spPr>
          <a:xfrm flipH="1" rot="10800000">
            <a:off x="-90368" y="-2230342"/>
            <a:ext cx="1950010" cy="4332132"/>
          </a:xfrm>
          <a:custGeom>
            <a:rect b="b" l="l" r="r" t="t"/>
            <a:pathLst>
              <a:path extrusionOk="0" h="8664264" w="3900020">
                <a:moveTo>
                  <a:pt x="0" y="8664265"/>
                </a:moveTo>
                <a:lnTo>
                  <a:pt x="3900020" y="8664265"/>
                </a:lnTo>
                <a:lnTo>
                  <a:pt x="3900020" y="0"/>
                </a:lnTo>
                <a:lnTo>
                  <a:pt x="0" y="0"/>
                </a:lnTo>
                <a:lnTo>
                  <a:pt x="0" y="8664265"/>
                </a:lnTo>
                <a:close/>
              </a:path>
            </a:pathLst>
          </a:custGeom>
          <a:blipFill rotWithShape="1">
            <a:blip r:embed="rId4">
              <a:alphaModFix/>
            </a:blip>
            <a:stretch>
              <a:fillRect b="0" l="0" r="-61618" t="0"/>
            </a:stretch>
          </a:blipFill>
          <a:ln>
            <a:noFill/>
          </a:ln>
        </p:spPr>
      </p:sp>
      <p:sp>
        <p:nvSpPr>
          <p:cNvPr id="1111" name="Google Shape;1111;p56"/>
          <p:cNvSpPr/>
          <p:nvPr/>
        </p:nvSpPr>
        <p:spPr>
          <a:xfrm rot="10800000">
            <a:off x="7284358" y="-2165830"/>
            <a:ext cx="1950010" cy="4332132"/>
          </a:xfrm>
          <a:custGeom>
            <a:rect b="b" l="l" r="r" t="t"/>
            <a:pathLst>
              <a:path extrusionOk="0" h="8664264" w="3900020">
                <a:moveTo>
                  <a:pt x="3900020" y="8664265"/>
                </a:moveTo>
                <a:lnTo>
                  <a:pt x="0" y="8664265"/>
                </a:lnTo>
                <a:lnTo>
                  <a:pt x="0" y="0"/>
                </a:lnTo>
                <a:lnTo>
                  <a:pt x="3900020" y="0"/>
                </a:lnTo>
                <a:lnTo>
                  <a:pt x="3900020" y="8664265"/>
                </a:lnTo>
                <a:close/>
              </a:path>
            </a:pathLst>
          </a:custGeom>
          <a:blipFill rotWithShape="1">
            <a:blip r:embed="rId4">
              <a:alphaModFix/>
            </a:blip>
            <a:stretch>
              <a:fillRect b="0" l="0" r="-61618" t="0"/>
            </a:stretch>
          </a:blipFill>
          <a:ln>
            <a:noFill/>
          </a:ln>
        </p:spPr>
      </p:sp>
      <p:grpSp>
        <p:nvGrpSpPr>
          <p:cNvPr id="1112" name="Google Shape;1112;p56"/>
          <p:cNvGrpSpPr/>
          <p:nvPr/>
        </p:nvGrpSpPr>
        <p:grpSpPr>
          <a:xfrm>
            <a:off x="2655030" y="570647"/>
            <a:ext cx="3874739" cy="352155"/>
            <a:chOff x="0" y="-38100"/>
            <a:chExt cx="3362613" cy="305611"/>
          </a:xfrm>
        </p:grpSpPr>
        <p:sp>
          <p:nvSpPr>
            <p:cNvPr id="1113" name="Google Shape;1113;p56"/>
            <p:cNvSpPr/>
            <p:nvPr/>
          </p:nvSpPr>
          <p:spPr>
            <a:xfrm>
              <a:off x="0" y="0"/>
              <a:ext cx="3362613" cy="267511"/>
            </a:xfrm>
            <a:custGeom>
              <a:rect b="b" l="l" r="r" t="t"/>
              <a:pathLst>
                <a:path extrusionOk="0" h="267511" w="3362613">
                  <a:moveTo>
                    <a:pt x="50950" y="0"/>
                  </a:moveTo>
                  <a:lnTo>
                    <a:pt x="3311663" y="0"/>
                  </a:lnTo>
                  <a:cubicBezTo>
                    <a:pt x="3325176" y="0"/>
                    <a:pt x="3338135" y="5368"/>
                    <a:pt x="3347690" y="14923"/>
                  </a:cubicBezTo>
                  <a:cubicBezTo>
                    <a:pt x="3357245" y="24478"/>
                    <a:pt x="3362613" y="37437"/>
                    <a:pt x="3362613" y="50950"/>
                  </a:cubicBezTo>
                  <a:lnTo>
                    <a:pt x="3362613" y="216561"/>
                  </a:lnTo>
                  <a:cubicBezTo>
                    <a:pt x="3362613" y="230073"/>
                    <a:pt x="3357245" y="243033"/>
                    <a:pt x="3347690" y="252588"/>
                  </a:cubicBezTo>
                  <a:cubicBezTo>
                    <a:pt x="3338135" y="262143"/>
                    <a:pt x="3325176" y="267511"/>
                    <a:pt x="3311663" y="267511"/>
                  </a:cubicBezTo>
                  <a:lnTo>
                    <a:pt x="50950" y="267511"/>
                  </a:lnTo>
                  <a:cubicBezTo>
                    <a:pt x="37437" y="267511"/>
                    <a:pt x="24478" y="262143"/>
                    <a:pt x="14923" y="252588"/>
                  </a:cubicBezTo>
                  <a:cubicBezTo>
                    <a:pt x="5368" y="243033"/>
                    <a:pt x="0" y="230073"/>
                    <a:pt x="0" y="216561"/>
                  </a:cubicBezTo>
                  <a:lnTo>
                    <a:pt x="0" y="50950"/>
                  </a:lnTo>
                  <a:cubicBezTo>
                    <a:pt x="0" y="37437"/>
                    <a:pt x="5368" y="24478"/>
                    <a:pt x="14923" y="14923"/>
                  </a:cubicBezTo>
                  <a:cubicBezTo>
                    <a:pt x="24478" y="5368"/>
                    <a:pt x="37437" y="0"/>
                    <a:pt x="50950"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14" name="Google Shape;1114;p56"/>
            <p:cNvSpPr txBox="1"/>
            <p:nvPr/>
          </p:nvSpPr>
          <p:spPr>
            <a:xfrm>
              <a:off x="0" y="-38100"/>
              <a:ext cx="3362613" cy="30561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115" name="Google Shape;1115;p56"/>
          <p:cNvSpPr txBox="1"/>
          <p:nvPr/>
        </p:nvSpPr>
        <p:spPr>
          <a:xfrm>
            <a:off x="2702187" y="621673"/>
            <a:ext cx="3739626" cy="279717"/>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lang="en" sz="1800">
                <a:solidFill>
                  <a:srgbClr val="FFFFFF"/>
                </a:solidFill>
                <a:latin typeface="Inter"/>
                <a:ea typeface="Inter"/>
                <a:cs typeface="Inter"/>
                <a:sym typeface="Inter"/>
              </a:rPr>
              <a:t>The Best Model From Base Model</a:t>
            </a:r>
            <a:endParaRPr sz="700"/>
          </a:p>
        </p:txBody>
      </p:sp>
      <p:sp>
        <p:nvSpPr>
          <p:cNvPr id="1116" name="Google Shape;1116;p56"/>
          <p:cNvSpPr txBox="1"/>
          <p:nvPr/>
        </p:nvSpPr>
        <p:spPr>
          <a:xfrm>
            <a:off x="1516129" y="4133116"/>
            <a:ext cx="6111600" cy="861900"/>
          </a:xfrm>
          <a:prstGeom prst="rect">
            <a:avLst/>
          </a:prstGeom>
          <a:noFill/>
          <a:ln>
            <a:noFill/>
          </a:ln>
        </p:spPr>
        <p:txBody>
          <a:bodyPr anchorCtr="0" anchor="t" bIns="0" lIns="0" spcFirstLastPara="1" rIns="0" wrap="square" tIns="0">
            <a:spAutoFit/>
          </a:bodyPr>
          <a:lstStyle/>
          <a:p>
            <a:pPr indent="0" lvl="0" marL="0" marR="0" rtl="0" algn="just">
              <a:lnSpc>
                <a:spcPct val="116666"/>
              </a:lnSpc>
              <a:spcBef>
                <a:spcPts val="0"/>
              </a:spcBef>
              <a:spcAft>
                <a:spcPts val="0"/>
              </a:spcAft>
              <a:buNone/>
            </a:pPr>
            <a:r>
              <a:rPr lang="en" sz="1200">
                <a:solidFill>
                  <a:srgbClr val="000000"/>
                </a:solidFill>
                <a:latin typeface="Inter"/>
                <a:ea typeface="Inter"/>
                <a:cs typeface="Inter"/>
                <a:sym typeface="Inter"/>
              </a:rPr>
              <a:t>Dari 9 base model yang diuji, XGBoost memiliki recall dan precision yang lebih bagus dibandingkan model lainnya</a:t>
            </a:r>
            <a:endParaRPr sz="1200">
              <a:solidFill>
                <a:srgbClr val="000000"/>
              </a:solidFill>
              <a:latin typeface="Inter"/>
              <a:ea typeface="Inter"/>
              <a:cs typeface="Inter"/>
              <a:sym typeface="Inter"/>
            </a:endParaRPr>
          </a:p>
          <a:p>
            <a:pPr indent="0" lvl="0" marL="0" marR="0" rtl="0" algn="just">
              <a:lnSpc>
                <a:spcPct val="116666"/>
              </a:lnSpc>
              <a:spcBef>
                <a:spcPts val="0"/>
              </a:spcBef>
              <a:spcAft>
                <a:spcPts val="0"/>
              </a:spcAft>
              <a:buNone/>
            </a:pPr>
            <a:r>
              <a:t/>
            </a:r>
            <a:endParaRPr sz="1200">
              <a:latin typeface="Inter"/>
              <a:ea typeface="Inter"/>
              <a:cs typeface="Inter"/>
              <a:sym typeface="Inter"/>
            </a:endParaRPr>
          </a:p>
          <a:p>
            <a:pPr indent="0" lvl="0" marL="0" marR="0" rtl="0" algn="just">
              <a:lnSpc>
                <a:spcPct val="100000"/>
              </a:lnSpc>
              <a:spcBef>
                <a:spcPts val="0"/>
              </a:spcBef>
              <a:spcAft>
                <a:spcPts val="0"/>
              </a:spcAft>
              <a:buNone/>
            </a:pPr>
            <a:r>
              <a:t/>
            </a:r>
            <a:endParaRPr sz="1400">
              <a:solidFill>
                <a:srgbClr val="000000"/>
              </a:solidFill>
              <a:latin typeface="Inter"/>
              <a:ea typeface="Inter"/>
              <a:cs typeface="Inter"/>
              <a:sym typeface="Inter"/>
            </a:endParaRPr>
          </a:p>
        </p:txBody>
      </p:sp>
      <p:graphicFrame>
        <p:nvGraphicFramePr>
          <p:cNvPr id="1117" name="Google Shape;1117;p56"/>
          <p:cNvGraphicFramePr/>
          <p:nvPr/>
        </p:nvGraphicFramePr>
        <p:xfrm>
          <a:off x="1516128" y="1286827"/>
          <a:ext cx="3000000" cy="3000000"/>
        </p:xfrm>
        <a:graphic>
          <a:graphicData uri="http://schemas.openxmlformats.org/drawingml/2006/table">
            <a:tbl>
              <a:tblPr>
                <a:noFill/>
                <a:tableStyleId>{4FAF4B47-6136-4A50-B794-FE51038C1FBC}</a:tableStyleId>
              </a:tblPr>
              <a:tblGrid>
                <a:gridCol w="307975"/>
                <a:gridCol w="1029350"/>
                <a:gridCol w="932475"/>
                <a:gridCol w="978925"/>
                <a:gridCol w="973200"/>
                <a:gridCol w="847875"/>
                <a:gridCol w="1041900"/>
              </a:tblGrid>
              <a:tr h="237575">
                <a:tc>
                  <a:txBody>
                    <a:bodyPr/>
                    <a:lstStyle/>
                    <a:p>
                      <a:pPr indent="0" lvl="0" marL="0" marR="0" rtl="0" algn="ctr">
                        <a:spcBef>
                          <a:spcPts val="0"/>
                        </a:spcBef>
                        <a:spcAft>
                          <a:spcPts val="0"/>
                        </a:spcAft>
                        <a:buNone/>
                      </a:pPr>
                      <a:r>
                        <a:rPr lang="en" sz="900" u="none" cap="none" strike="noStrike">
                          <a:solidFill>
                            <a:schemeClr val="dk1"/>
                          </a:solidFill>
                        </a:rPr>
                        <a:t>No</a:t>
                      </a:r>
                      <a:endParaRPr sz="900" u="none" cap="none" strike="noStrike">
                        <a:solidFill>
                          <a:schemeClr val="dk1"/>
                        </a:solidFill>
                      </a:endParaRPr>
                    </a:p>
                  </a:txBody>
                  <a:tcPr marT="22875" marB="22875" marR="45725" marL="45725"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900" u="none" cap="none" strike="noStrike">
                          <a:solidFill>
                            <a:schemeClr val="dk1"/>
                          </a:solidFill>
                        </a:rPr>
                        <a:t>Model</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900" u="none" cap="none" strike="noStrike">
                          <a:solidFill>
                            <a:schemeClr val="dk1"/>
                          </a:solidFill>
                        </a:rPr>
                        <a:t>Train-Recall</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900" u="none" cap="none" strike="noStrike">
                          <a:solidFill>
                            <a:schemeClr val="dk1"/>
                          </a:solidFill>
                        </a:rPr>
                        <a:t>Train-Precision</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900" u="none" cap="none" strike="noStrike">
                          <a:solidFill>
                            <a:schemeClr val="dk1"/>
                          </a:solidFill>
                        </a:rPr>
                        <a:t>Train-Recall-Std</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900" u="none" cap="none" strike="noStrike">
                          <a:solidFill>
                            <a:schemeClr val="dk1"/>
                          </a:solidFill>
                        </a:rPr>
                        <a:t>Test-Recall</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900" u="none" cap="none" strike="noStrike">
                          <a:solidFill>
                            <a:schemeClr val="dk1"/>
                          </a:solidFill>
                        </a:rPr>
                        <a:t>Test-Precision</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r>
              <a:tr h="237575">
                <a:tc>
                  <a:txBody>
                    <a:bodyPr/>
                    <a:lstStyle/>
                    <a:p>
                      <a:pPr indent="0" lvl="0" marL="0" marR="0" rtl="0" algn="ctr">
                        <a:spcBef>
                          <a:spcPts val="0"/>
                        </a:spcBef>
                        <a:spcAft>
                          <a:spcPts val="0"/>
                        </a:spcAft>
                        <a:buNone/>
                      </a:pPr>
                      <a:r>
                        <a:rPr lang="en" sz="900" u="none" cap="none" strike="noStrike">
                          <a:solidFill>
                            <a:schemeClr val="dk1"/>
                          </a:solidFill>
                        </a:rPr>
                        <a:t>1</a:t>
                      </a:r>
                      <a:endParaRPr sz="900" u="none" cap="none" strike="noStrike">
                        <a:solidFill>
                          <a:schemeClr val="dk1"/>
                        </a:solidFill>
                      </a:endParaRPr>
                    </a:p>
                  </a:txBody>
                  <a:tcPr marT="22875" marB="22875" marR="45725" marL="45725"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XGBoost</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solidFill>
                            <a:schemeClr val="dk1"/>
                          </a:solidFill>
                        </a:rPr>
                        <a:t>0.551585</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0.636099</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0.022423</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0.554787</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0.613520</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237575">
                <a:tc>
                  <a:txBody>
                    <a:bodyPr/>
                    <a:lstStyle/>
                    <a:p>
                      <a:pPr indent="0" lvl="0" marL="0" marR="0" rtl="0" algn="ctr">
                        <a:spcBef>
                          <a:spcPts val="0"/>
                        </a:spcBef>
                        <a:spcAft>
                          <a:spcPts val="0"/>
                        </a:spcAft>
                        <a:buNone/>
                      </a:pPr>
                      <a:r>
                        <a:rPr lang="en" sz="900" u="none" cap="none" strike="noStrike">
                          <a:solidFill>
                            <a:schemeClr val="dk1"/>
                          </a:solidFill>
                        </a:rPr>
                        <a:t>2</a:t>
                      </a:r>
                      <a:endParaRPr sz="900" u="none" cap="none" strike="noStrike">
                        <a:solidFill>
                          <a:schemeClr val="dk1"/>
                        </a:solidFill>
                      </a:endParaRPr>
                    </a:p>
                  </a:txBody>
                  <a:tcPr marT="22875" marB="22875" marR="45725" marL="45725"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solidFill>
                            <a:schemeClr val="dk1"/>
                          </a:solidFill>
                        </a:rPr>
                        <a:t>Decision Tree</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0.531700</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0.512748</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solidFill>
                            <a:schemeClr val="dk1"/>
                          </a:solidFill>
                        </a:rPr>
                        <a:t>0.025007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0.550173</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0.500525</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237575">
                <a:tc>
                  <a:txBody>
                    <a:bodyPr/>
                    <a:lstStyle/>
                    <a:p>
                      <a:pPr indent="0" lvl="0" marL="0" marR="0" rtl="0" algn="ctr">
                        <a:spcBef>
                          <a:spcPts val="0"/>
                        </a:spcBef>
                        <a:spcAft>
                          <a:spcPts val="0"/>
                        </a:spcAft>
                        <a:buNone/>
                      </a:pPr>
                      <a:r>
                        <a:rPr lang="en" sz="900" u="none" cap="none" strike="noStrike">
                          <a:solidFill>
                            <a:schemeClr val="dk1"/>
                          </a:solidFill>
                        </a:rPr>
                        <a:t>3</a:t>
                      </a:r>
                      <a:endParaRPr sz="900" u="none" cap="none" strike="noStrike">
                        <a:solidFill>
                          <a:schemeClr val="dk1"/>
                        </a:solidFill>
                      </a:endParaRPr>
                    </a:p>
                  </a:txBody>
                  <a:tcPr marT="22875" marB="22875" marR="45725" marL="45725"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solidFill>
                            <a:schemeClr val="dk1"/>
                          </a:solidFill>
                        </a:rPr>
                        <a:t>Gradient Boosting</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0.535735</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0.667747</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solidFill>
                            <a:schemeClr val="dk1"/>
                          </a:solidFill>
                        </a:rPr>
                        <a:t>0.019146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solidFill>
                            <a:schemeClr val="dk1"/>
                          </a:solidFill>
                        </a:rPr>
                        <a:t>0.537486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0.638356</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237575">
                <a:tc>
                  <a:txBody>
                    <a:bodyPr/>
                    <a:lstStyle/>
                    <a:p>
                      <a:pPr indent="0" lvl="0" marL="0" marR="0" rtl="0" algn="ctr">
                        <a:spcBef>
                          <a:spcPts val="0"/>
                        </a:spcBef>
                        <a:spcAft>
                          <a:spcPts val="0"/>
                        </a:spcAft>
                        <a:buNone/>
                      </a:pPr>
                      <a:r>
                        <a:rPr lang="en" sz="900" u="none" cap="none" strike="noStrike">
                          <a:solidFill>
                            <a:schemeClr val="dk1"/>
                          </a:solidFill>
                        </a:rPr>
                        <a:t>4</a:t>
                      </a:r>
                      <a:endParaRPr sz="900" u="none" cap="none" strike="noStrike">
                        <a:solidFill>
                          <a:schemeClr val="dk1"/>
                        </a:solidFill>
                      </a:endParaRPr>
                    </a:p>
                  </a:txBody>
                  <a:tcPr marT="22875" marB="22875" marR="45725" marL="45725"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solidFill>
                            <a:schemeClr val="dk1"/>
                          </a:solidFill>
                        </a:rPr>
                        <a:t>Random Forest</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0.508069</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0.644040</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0.022903</a:t>
                      </a:r>
                      <a:endParaRPr sz="900" u="none" cap="none" strike="noStrike">
                        <a:solidFill>
                          <a:schemeClr val="dk1"/>
                        </a:solidFill>
                      </a:endParaRPr>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0.529412</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0.633978</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237575">
                <a:tc>
                  <a:txBody>
                    <a:bodyPr/>
                    <a:lstStyle/>
                    <a:p>
                      <a:pPr indent="0" lvl="0" marL="0" marR="0" rtl="0" algn="ctr">
                        <a:spcBef>
                          <a:spcPts val="0"/>
                        </a:spcBef>
                        <a:spcAft>
                          <a:spcPts val="0"/>
                        </a:spcAft>
                        <a:buNone/>
                      </a:pPr>
                      <a:r>
                        <a:rPr lang="en" sz="900" u="none" cap="none" strike="noStrike">
                          <a:solidFill>
                            <a:schemeClr val="dk1"/>
                          </a:solidFill>
                        </a:rPr>
                        <a:t>5</a:t>
                      </a:r>
                      <a:endParaRPr sz="900" u="none" cap="none" strike="noStrike">
                        <a:solidFill>
                          <a:schemeClr val="dk1"/>
                        </a:solidFill>
                      </a:endParaRPr>
                    </a:p>
                  </a:txBody>
                  <a:tcPr marT="22875" marB="22875" marR="45725" marL="45725"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solidFill>
                            <a:schemeClr val="dk1"/>
                          </a:solidFill>
                        </a:rPr>
                        <a:t>VC Soft</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solidFill>
                            <a:schemeClr val="dk1"/>
                          </a:solidFill>
                        </a:rPr>
                        <a:t>0.481268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solidFill>
                            <a:schemeClr val="dk1"/>
                          </a:solidFill>
                        </a:rPr>
                        <a:t>0.613132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0.017812</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solidFill>
                            <a:schemeClr val="dk1"/>
                          </a:solidFill>
                        </a:rPr>
                        <a:t>0.501730</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0.587045</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237575">
                <a:tc>
                  <a:txBody>
                    <a:bodyPr/>
                    <a:lstStyle/>
                    <a:p>
                      <a:pPr indent="0" lvl="0" marL="0" marR="0" rtl="0" algn="ctr">
                        <a:spcBef>
                          <a:spcPts val="0"/>
                        </a:spcBef>
                        <a:spcAft>
                          <a:spcPts val="0"/>
                        </a:spcAft>
                        <a:buNone/>
                      </a:pPr>
                      <a:r>
                        <a:rPr lang="en" sz="900" u="none" cap="none" strike="noStrike">
                          <a:solidFill>
                            <a:schemeClr val="dk1"/>
                          </a:solidFill>
                        </a:rPr>
                        <a:t>6</a:t>
                      </a:r>
                      <a:endParaRPr sz="900" u="none" cap="none" strike="noStrike">
                        <a:solidFill>
                          <a:schemeClr val="dk1"/>
                        </a:solidFill>
                      </a:endParaRPr>
                    </a:p>
                  </a:txBody>
                  <a:tcPr marT="22875" marB="22875" marR="45725" marL="45725"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solidFill>
                            <a:schemeClr val="dk1"/>
                          </a:solidFill>
                        </a:rPr>
                        <a:t>VC Hard</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solidFill>
                            <a:schemeClr val="dk1"/>
                          </a:solidFill>
                        </a:rPr>
                        <a:t>0.433718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solidFill>
                            <a:schemeClr val="dk1"/>
                          </a:solidFill>
                        </a:rPr>
                        <a:t>0.647179</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0.014351</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solidFill>
                            <a:schemeClr val="dk1"/>
                          </a:solidFill>
                        </a:rPr>
                        <a:t>0.459054</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0.618012</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237575">
                <a:tc>
                  <a:txBody>
                    <a:bodyPr/>
                    <a:lstStyle/>
                    <a:p>
                      <a:pPr indent="0" lvl="0" marL="0" marR="0" rtl="0" algn="ctr">
                        <a:spcBef>
                          <a:spcPts val="0"/>
                        </a:spcBef>
                        <a:spcAft>
                          <a:spcPts val="0"/>
                        </a:spcAft>
                        <a:buNone/>
                      </a:pPr>
                      <a:r>
                        <a:rPr lang="en" sz="900" u="none" cap="none" strike="noStrike">
                          <a:solidFill>
                            <a:schemeClr val="dk1"/>
                          </a:solidFill>
                        </a:rPr>
                        <a:t>7</a:t>
                      </a:r>
                      <a:endParaRPr sz="900" u="none" cap="none" strike="noStrike">
                        <a:solidFill>
                          <a:schemeClr val="dk1"/>
                        </a:solidFill>
                      </a:endParaRPr>
                    </a:p>
                  </a:txBody>
                  <a:tcPr marT="22875" marB="22875" marR="45725" marL="45725"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solidFill>
                            <a:schemeClr val="dk1"/>
                          </a:solidFill>
                        </a:rPr>
                        <a:t>Stacking</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solidFill>
                            <a:schemeClr val="dk1"/>
                          </a:solidFill>
                        </a:rPr>
                        <a:t>0.432277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solidFill>
                            <a:schemeClr val="dk1"/>
                          </a:solidFill>
                        </a:rPr>
                        <a:t>0.666171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0.020316</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solidFill>
                            <a:schemeClr val="dk1"/>
                          </a:solidFill>
                        </a:rPr>
                        <a:t>0.449827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0.633117</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237575">
                <a:tc>
                  <a:txBody>
                    <a:bodyPr/>
                    <a:lstStyle/>
                    <a:p>
                      <a:pPr indent="0" lvl="0" marL="0" marR="0" rtl="0" algn="ctr">
                        <a:spcBef>
                          <a:spcPts val="0"/>
                        </a:spcBef>
                        <a:spcAft>
                          <a:spcPts val="0"/>
                        </a:spcAft>
                        <a:buNone/>
                      </a:pPr>
                      <a:r>
                        <a:rPr lang="en" sz="900" u="none" cap="none" strike="noStrike">
                          <a:solidFill>
                            <a:schemeClr val="dk1"/>
                          </a:solidFill>
                        </a:rPr>
                        <a:t>8</a:t>
                      </a:r>
                      <a:endParaRPr sz="900" u="none" cap="none" strike="noStrike">
                        <a:solidFill>
                          <a:schemeClr val="dk1"/>
                        </a:solidFill>
                      </a:endParaRPr>
                    </a:p>
                  </a:txBody>
                  <a:tcPr marT="22875" marB="22875" marR="45725" marL="45725"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solidFill>
                            <a:schemeClr val="dk1"/>
                          </a:solidFill>
                        </a:rPr>
                        <a:t>KNN</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0.398271</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solidFill>
                            <a:schemeClr val="dk1"/>
                          </a:solidFill>
                        </a:rPr>
                        <a:t>0.570082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solidFill>
                            <a:schemeClr val="dk1"/>
                          </a:solidFill>
                        </a:rPr>
                        <a:t>0.018712</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0.424452</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0.586922</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384025">
                <a:tc>
                  <a:txBody>
                    <a:bodyPr/>
                    <a:lstStyle/>
                    <a:p>
                      <a:pPr indent="0" lvl="0" marL="0" marR="0" rtl="0" algn="ctr">
                        <a:spcBef>
                          <a:spcPts val="0"/>
                        </a:spcBef>
                        <a:spcAft>
                          <a:spcPts val="0"/>
                        </a:spcAft>
                        <a:buNone/>
                      </a:pPr>
                      <a:r>
                        <a:rPr lang="en" sz="900" u="none" cap="none" strike="noStrike">
                          <a:solidFill>
                            <a:schemeClr val="dk1"/>
                          </a:solidFill>
                        </a:rPr>
                        <a:t>9</a:t>
                      </a:r>
                      <a:endParaRPr sz="900" u="none" cap="none" strike="noStrike">
                        <a:solidFill>
                          <a:schemeClr val="dk1"/>
                        </a:solidFill>
                      </a:endParaRPr>
                    </a:p>
                  </a:txBody>
                  <a:tcPr marT="22875" marB="22875" marR="45725" marL="45725"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solidFill>
                            <a:schemeClr val="dk1"/>
                          </a:solidFill>
                        </a:rPr>
                        <a:t>Logistic Regression</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solidFill>
                            <a:schemeClr val="dk1"/>
                          </a:solidFill>
                        </a:rPr>
                        <a:t>0.409798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0.675657</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solidFill>
                            <a:schemeClr val="dk1"/>
                          </a:solidFill>
                        </a:rPr>
                        <a:t>0.010729</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solidFill>
                            <a:schemeClr val="dk1"/>
                          </a:solidFill>
                        </a:rPr>
                        <a:t>0.402537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0.615520</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CDD4EA"/>
                    </a:solidFill>
                  </a:tcPr>
                </a:tc>
              </a:tr>
            </a:tbl>
          </a:graphicData>
        </a:graphic>
      </p:graphicFrame>
      <p:sp>
        <p:nvSpPr>
          <p:cNvPr id="1118" name="Google Shape;1118;p56"/>
          <p:cNvSpPr/>
          <p:nvPr/>
        </p:nvSpPr>
        <p:spPr>
          <a:xfrm>
            <a:off x="1516129" y="1525264"/>
            <a:ext cx="6111744" cy="208286"/>
          </a:xfrm>
          <a:prstGeom prst="rect">
            <a:avLst/>
          </a:prstGeom>
          <a:noFill/>
          <a:ln cap="flat" cmpd="sng" w="38100">
            <a:solidFill>
              <a:srgbClr val="FF0000"/>
            </a:solidFill>
            <a:prstDash val="dash"/>
            <a:miter lim="800000"/>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FFFFFF"/>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9E9E9"/>
            </a:gs>
            <a:gs pos="100000">
              <a:srgbClr val="FFFFFF"/>
            </a:gs>
          </a:gsLst>
          <a:lin ang="5400000" scaled="0"/>
        </a:gradFill>
      </p:bgPr>
    </p:bg>
    <p:spTree>
      <p:nvGrpSpPr>
        <p:cNvPr id="1122" name="Shape 1122"/>
        <p:cNvGrpSpPr/>
        <p:nvPr/>
      </p:nvGrpSpPr>
      <p:grpSpPr>
        <a:xfrm>
          <a:off x="0" y="0"/>
          <a:ext cx="0" cy="0"/>
          <a:chOff x="0" y="0"/>
          <a:chExt cx="0" cy="0"/>
        </a:xfrm>
      </p:grpSpPr>
      <p:grpSp>
        <p:nvGrpSpPr>
          <p:cNvPr id="1123" name="Google Shape;1123;p57"/>
          <p:cNvGrpSpPr/>
          <p:nvPr/>
        </p:nvGrpSpPr>
        <p:grpSpPr>
          <a:xfrm>
            <a:off x="-1567083" y="-734814"/>
            <a:ext cx="4162867" cy="3234511"/>
            <a:chOff x="0" y="0"/>
            <a:chExt cx="740613" cy="575450"/>
          </a:xfrm>
        </p:grpSpPr>
        <p:sp>
          <p:nvSpPr>
            <p:cNvPr id="1124" name="Google Shape;1124;p57"/>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1125" name="Google Shape;1125;p57"/>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1126" name="Google Shape;1126;p57"/>
          <p:cNvGrpSpPr/>
          <p:nvPr/>
        </p:nvGrpSpPr>
        <p:grpSpPr>
          <a:xfrm>
            <a:off x="308398" y="-138571"/>
            <a:ext cx="996835" cy="774532"/>
            <a:chOff x="0" y="0"/>
            <a:chExt cx="740613" cy="575450"/>
          </a:xfrm>
        </p:grpSpPr>
        <p:sp>
          <p:nvSpPr>
            <p:cNvPr id="1127" name="Google Shape;1127;p57"/>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6BB04E"/>
            </a:solidFill>
            <a:ln>
              <a:noFill/>
            </a:ln>
          </p:spPr>
        </p:sp>
        <p:sp>
          <p:nvSpPr>
            <p:cNvPr id="1128" name="Google Shape;1128;p57"/>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129" name="Google Shape;1129;p57"/>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sp>
        <p:nvSpPr>
          <p:cNvPr id="1130" name="Google Shape;1130;p57"/>
          <p:cNvSpPr/>
          <p:nvPr/>
        </p:nvSpPr>
        <p:spPr>
          <a:xfrm>
            <a:off x="-418924" y="3349589"/>
            <a:ext cx="1454642" cy="4964071"/>
          </a:xfrm>
          <a:custGeom>
            <a:rect b="b" l="l" r="r" t="t"/>
            <a:pathLst>
              <a:path extrusionOk="0" h="9928142" w="2909284">
                <a:moveTo>
                  <a:pt x="0" y="0"/>
                </a:moveTo>
                <a:lnTo>
                  <a:pt x="2909285" y="0"/>
                </a:lnTo>
                <a:lnTo>
                  <a:pt x="2909285" y="9928142"/>
                </a:lnTo>
                <a:lnTo>
                  <a:pt x="0" y="9928142"/>
                </a:lnTo>
                <a:lnTo>
                  <a:pt x="0" y="0"/>
                </a:lnTo>
                <a:close/>
              </a:path>
            </a:pathLst>
          </a:custGeom>
          <a:blipFill rotWithShape="1">
            <a:blip r:embed="rId4">
              <a:alphaModFix/>
            </a:blip>
            <a:stretch>
              <a:fillRect b="0" l="0" r="-149376" t="-12425"/>
            </a:stretch>
          </a:blipFill>
          <a:ln>
            <a:noFill/>
          </a:ln>
        </p:spPr>
      </p:sp>
      <p:sp>
        <p:nvSpPr>
          <p:cNvPr id="1131" name="Google Shape;1131;p57"/>
          <p:cNvSpPr/>
          <p:nvPr/>
        </p:nvSpPr>
        <p:spPr>
          <a:xfrm flipH="1">
            <a:off x="8151684" y="3349589"/>
            <a:ext cx="1454642" cy="4964071"/>
          </a:xfrm>
          <a:custGeom>
            <a:rect b="b" l="l" r="r" t="t"/>
            <a:pathLst>
              <a:path extrusionOk="0" h="9928142" w="2909284">
                <a:moveTo>
                  <a:pt x="2909285" y="0"/>
                </a:moveTo>
                <a:lnTo>
                  <a:pt x="0" y="0"/>
                </a:lnTo>
                <a:lnTo>
                  <a:pt x="0" y="9928142"/>
                </a:lnTo>
                <a:lnTo>
                  <a:pt x="2909285" y="9928142"/>
                </a:lnTo>
                <a:lnTo>
                  <a:pt x="2909285" y="0"/>
                </a:lnTo>
                <a:close/>
              </a:path>
            </a:pathLst>
          </a:custGeom>
          <a:blipFill rotWithShape="1">
            <a:blip r:embed="rId4">
              <a:alphaModFix/>
            </a:blip>
            <a:stretch>
              <a:fillRect b="0" l="0" r="-149376" t="-12425"/>
            </a:stretch>
          </a:blipFill>
          <a:ln>
            <a:noFill/>
          </a:ln>
        </p:spPr>
      </p:sp>
      <p:grpSp>
        <p:nvGrpSpPr>
          <p:cNvPr id="1132" name="Google Shape;1132;p57"/>
          <p:cNvGrpSpPr/>
          <p:nvPr/>
        </p:nvGrpSpPr>
        <p:grpSpPr>
          <a:xfrm>
            <a:off x="2020530" y="316321"/>
            <a:ext cx="5029262" cy="352155"/>
            <a:chOff x="0" y="-38100"/>
            <a:chExt cx="4364543" cy="305611"/>
          </a:xfrm>
        </p:grpSpPr>
        <p:sp>
          <p:nvSpPr>
            <p:cNvPr id="1133" name="Google Shape;1133;p57"/>
            <p:cNvSpPr/>
            <p:nvPr/>
          </p:nvSpPr>
          <p:spPr>
            <a:xfrm>
              <a:off x="0" y="0"/>
              <a:ext cx="4364543" cy="267511"/>
            </a:xfrm>
            <a:custGeom>
              <a:rect b="b" l="l" r="r" t="t"/>
              <a:pathLst>
                <a:path extrusionOk="0" h="267511" w="4364543">
                  <a:moveTo>
                    <a:pt x="39254" y="0"/>
                  </a:moveTo>
                  <a:lnTo>
                    <a:pt x="4325288" y="0"/>
                  </a:lnTo>
                  <a:cubicBezTo>
                    <a:pt x="4335699" y="0"/>
                    <a:pt x="4345684" y="4136"/>
                    <a:pt x="4353045" y="11497"/>
                  </a:cubicBezTo>
                  <a:cubicBezTo>
                    <a:pt x="4360407" y="18859"/>
                    <a:pt x="4364543" y="28843"/>
                    <a:pt x="4364543" y="39254"/>
                  </a:cubicBezTo>
                  <a:lnTo>
                    <a:pt x="4364543" y="228257"/>
                  </a:lnTo>
                  <a:cubicBezTo>
                    <a:pt x="4364543" y="238668"/>
                    <a:pt x="4360407" y="248652"/>
                    <a:pt x="4353045" y="256014"/>
                  </a:cubicBezTo>
                  <a:cubicBezTo>
                    <a:pt x="4345684" y="263375"/>
                    <a:pt x="4335699" y="267511"/>
                    <a:pt x="4325288" y="267511"/>
                  </a:cubicBezTo>
                  <a:lnTo>
                    <a:pt x="39254" y="267511"/>
                  </a:lnTo>
                  <a:cubicBezTo>
                    <a:pt x="28843" y="267511"/>
                    <a:pt x="18859" y="263375"/>
                    <a:pt x="11497" y="256014"/>
                  </a:cubicBezTo>
                  <a:cubicBezTo>
                    <a:pt x="4136" y="248652"/>
                    <a:pt x="0" y="238668"/>
                    <a:pt x="0" y="228257"/>
                  </a:cubicBezTo>
                  <a:lnTo>
                    <a:pt x="0" y="39254"/>
                  </a:lnTo>
                  <a:cubicBezTo>
                    <a:pt x="0" y="28843"/>
                    <a:pt x="4136" y="18859"/>
                    <a:pt x="11497" y="11497"/>
                  </a:cubicBezTo>
                  <a:cubicBezTo>
                    <a:pt x="18859" y="4136"/>
                    <a:pt x="28843" y="0"/>
                    <a:pt x="39254"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34" name="Google Shape;1134;p57"/>
            <p:cNvSpPr txBox="1"/>
            <p:nvPr/>
          </p:nvSpPr>
          <p:spPr>
            <a:xfrm>
              <a:off x="0" y="-38100"/>
              <a:ext cx="4364542" cy="30561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135" name="Google Shape;1135;p57"/>
          <p:cNvSpPr txBox="1"/>
          <p:nvPr/>
        </p:nvSpPr>
        <p:spPr>
          <a:xfrm>
            <a:off x="2067688" y="367348"/>
            <a:ext cx="5055782" cy="279717"/>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lang="en" sz="1800">
                <a:solidFill>
                  <a:srgbClr val="FFFFFF"/>
                </a:solidFill>
                <a:latin typeface="Inter"/>
                <a:ea typeface="Inter"/>
                <a:cs typeface="Inter"/>
                <a:sym typeface="Inter"/>
              </a:rPr>
              <a:t>The Best Model From Remove Outliers (IQR)</a:t>
            </a:r>
            <a:endParaRPr sz="700"/>
          </a:p>
        </p:txBody>
      </p:sp>
      <p:sp>
        <p:nvSpPr>
          <p:cNvPr id="1136" name="Google Shape;1136;p57"/>
          <p:cNvSpPr txBox="1"/>
          <p:nvPr/>
        </p:nvSpPr>
        <p:spPr>
          <a:xfrm>
            <a:off x="1035718" y="4198086"/>
            <a:ext cx="7054082" cy="538609"/>
          </a:xfrm>
          <a:prstGeom prst="rect">
            <a:avLst/>
          </a:prstGeom>
          <a:noFill/>
          <a:ln>
            <a:noFill/>
          </a:ln>
        </p:spPr>
        <p:txBody>
          <a:bodyPr anchorCtr="0" anchor="t" bIns="0" lIns="0" spcFirstLastPara="1" rIns="0" wrap="square" tIns="0">
            <a:spAutoFit/>
          </a:bodyPr>
          <a:lstStyle/>
          <a:p>
            <a:pPr indent="0" lvl="0" marL="0" marR="0" rtl="0" algn="just">
              <a:lnSpc>
                <a:spcPct val="116666"/>
              </a:lnSpc>
              <a:spcBef>
                <a:spcPts val="0"/>
              </a:spcBef>
              <a:spcAft>
                <a:spcPts val="0"/>
              </a:spcAft>
              <a:buNone/>
            </a:pPr>
            <a:r>
              <a:rPr lang="en" sz="1200">
                <a:solidFill>
                  <a:srgbClr val="000000"/>
                </a:solidFill>
                <a:latin typeface="Inter"/>
                <a:ea typeface="Inter"/>
                <a:cs typeface="Inter"/>
                <a:sym typeface="Inter"/>
              </a:rPr>
              <a:t>Logistic Linear memiliki akurasi yang tertinggi namun akurasi yang diperoleh sebenarnya mengalami penurunan yang cukup jauh dibandingkan tanpa menghapus outliers karena banyak informasi yang hilang setelah outliers dihapus/takeout</a:t>
            </a:r>
            <a:endParaRPr sz="700"/>
          </a:p>
        </p:txBody>
      </p:sp>
      <p:graphicFrame>
        <p:nvGraphicFramePr>
          <p:cNvPr id="1137" name="Google Shape;1137;p57"/>
          <p:cNvGraphicFramePr/>
          <p:nvPr/>
        </p:nvGraphicFramePr>
        <p:xfrm>
          <a:off x="2080948" y="817808"/>
          <a:ext cx="3000000" cy="3000000"/>
        </p:xfrm>
        <a:graphic>
          <a:graphicData uri="http://schemas.openxmlformats.org/drawingml/2006/table">
            <a:tbl>
              <a:tblPr>
                <a:noFill/>
                <a:tableStyleId>{4FAF4B47-6136-4A50-B794-FE51038C1FBC}</a:tableStyleId>
              </a:tblPr>
              <a:tblGrid>
                <a:gridCol w="1257300"/>
                <a:gridCol w="1257300"/>
                <a:gridCol w="1257300"/>
                <a:gridCol w="1257300"/>
              </a:tblGrid>
              <a:tr h="274325">
                <a:tc>
                  <a:txBody>
                    <a:bodyPr/>
                    <a:lstStyle/>
                    <a:p>
                      <a:pPr indent="0" lvl="0" marL="0" marR="0" rtl="0" algn="ctr">
                        <a:spcBef>
                          <a:spcPts val="0"/>
                        </a:spcBef>
                        <a:spcAft>
                          <a:spcPts val="0"/>
                        </a:spcAft>
                        <a:buNone/>
                      </a:pPr>
                      <a:r>
                        <a:rPr lang="en" sz="900" u="none" cap="none" strike="noStrike">
                          <a:solidFill>
                            <a:schemeClr val="dk1"/>
                          </a:solidFill>
                        </a:rPr>
                        <a:t>Split Data</a:t>
                      </a:r>
                      <a:endParaRPr sz="900" u="none" cap="none" strike="noStrike">
                        <a:solidFill>
                          <a:schemeClr val="dk1"/>
                        </a:solidFill>
                      </a:endParaRPr>
                    </a:p>
                  </a:txBody>
                  <a:tcPr marT="22875" marB="22875" marR="45725" marL="45725" anchor="ctr">
                    <a:lnL cap="flat" cmpd="sng" w="12700">
                      <a:solidFill>
                        <a:srgbClr val="000000"/>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900" u="none" cap="none" strike="noStrike">
                          <a:solidFill>
                            <a:schemeClr val="dk1"/>
                          </a:solidFill>
                        </a:rPr>
                        <a:t>Before</a:t>
                      </a:r>
                      <a:endParaRPr sz="900" u="none" cap="none" strike="noStrike">
                        <a:solidFill>
                          <a:schemeClr val="dk1"/>
                        </a:solidFill>
                      </a:endParaRPr>
                    </a:p>
                  </a:txBody>
                  <a:tcPr marT="22875" marB="22875" marR="45725" marL="457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900" u="none" cap="none" strike="noStrike">
                          <a:solidFill>
                            <a:schemeClr val="dk1"/>
                          </a:solidFill>
                        </a:rPr>
                        <a:t>After</a:t>
                      </a:r>
                      <a:endParaRPr sz="900" u="none" cap="none" strike="noStrike">
                        <a:solidFill>
                          <a:schemeClr val="dk1"/>
                        </a:solidFill>
                      </a:endParaRPr>
                    </a:p>
                  </a:txBody>
                  <a:tcPr marT="22875" marB="22875" marR="45725" marL="457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900" u="none" cap="none" strike="noStrike">
                          <a:solidFill>
                            <a:schemeClr val="dk1"/>
                          </a:solidFill>
                        </a:rPr>
                        <a:t>Difference</a:t>
                      </a:r>
                      <a:endParaRPr sz="900" u="none" cap="none" strike="noStrike">
                        <a:solidFill>
                          <a:schemeClr val="dk1"/>
                        </a:solidFill>
                      </a:endParaRPr>
                    </a:p>
                  </a:txBody>
                  <a:tcPr marT="22875" marB="22875" marR="45725" marL="45725" anchor="ctr">
                    <a:lnL cap="flat" cmpd="sng" w="12700">
                      <a:solidFill>
                        <a:srgbClr val="FFFFFF"/>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r>
              <a:tr h="263550">
                <a:tc>
                  <a:txBody>
                    <a:bodyPr/>
                    <a:lstStyle/>
                    <a:p>
                      <a:pPr indent="0" lvl="0" marL="0" marR="0" rtl="0" algn="ctr">
                        <a:spcBef>
                          <a:spcPts val="0"/>
                        </a:spcBef>
                        <a:spcAft>
                          <a:spcPts val="0"/>
                        </a:spcAft>
                        <a:buNone/>
                      </a:pPr>
                      <a:r>
                        <a:rPr lang="en" sz="900" u="none" cap="none" strike="noStrike"/>
                        <a:t>Train</a:t>
                      </a:r>
                      <a:endParaRPr sz="900" u="none" cap="none" strike="noStrike"/>
                    </a:p>
                  </a:txBody>
                  <a:tcPr marT="22875" marB="22875" marR="45725" marL="45725" anchor="ctr">
                    <a:lnL cap="flat" cmpd="sng" w="12700">
                      <a:solidFill>
                        <a:srgbClr val="000000"/>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29326</a:t>
                      </a:r>
                      <a:endParaRPr sz="9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21504</a:t>
                      </a:r>
                      <a:endParaRPr sz="9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7822</a:t>
                      </a:r>
                      <a:endParaRPr sz="9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r>
              <a:tr h="263550">
                <a:tc>
                  <a:txBody>
                    <a:bodyPr/>
                    <a:lstStyle/>
                    <a:p>
                      <a:pPr indent="0" lvl="0" marL="0" marR="0" rtl="0" algn="ctr">
                        <a:spcBef>
                          <a:spcPts val="0"/>
                        </a:spcBef>
                        <a:spcAft>
                          <a:spcPts val="0"/>
                        </a:spcAft>
                        <a:buNone/>
                      </a:pPr>
                      <a:r>
                        <a:rPr lang="en" sz="900" u="none" cap="none" strike="noStrike"/>
                        <a:t>Test</a:t>
                      </a:r>
                      <a:endParaRPr sz="900" u="none" cap="none" strike="noStrike"/>
                    </a:p>
                  </a:txBody>
                  <a:tcPr marT="22875" marB="22875" marR="45725" marL="45725" anchor="ctr">
                    <a:lnL cap="flat" cmpd="sng" w="12700">
                      <a:solidFill>
                        <a:srgbClr val="000000"/>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000000"/>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7332</a:t>
                      </a:r>
                      <a:endParaRPr sz="9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000000"/>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b="0" i="0" lang="en" sz="900" u="none" cap="none" strike="noStrike">
                          <a:solidFill>
                            <a:schemeClr val="dk1"/>
                          </a:solidFill>
                          <a:latin typeface="Calibri"/>
                          <a:ea typeface="Calibri"/>
                          <a:cs typeface="Calibri"/>
                          <a:sym typeface="Calibri"/>
                        </a:rPr>
                        <a:t>7332</a:t>
                      </a:r>
                      <a:endParaRPr sz="9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000000"/>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a:t>
                      </a:r>
                      <a:endParaRPr sz="9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000000"/>
                      </a:solidFill>
                      <a:prstDash val="solid"/>
                      <a:round/>
                      <a:headEnd len="sm" w="sm" type="none"/>
                      <a:tailEnd len="sm" w="sm" type="none"/>
                    </a:lnB>
                    <a:solidFill>
                      <a:srgbClr val="E8EBF5"/>
                    </a:solidFill>
                  </a:tcPr>
                </a:tc>
              </a:tr>
            </a:tbl>
          </a:graphicData>
        </a:graphic>
      </p:graphicFrame>
      <p:graphicFrame>
        <p:nvGraphicFramePr>
          <p:cNvPr id="1138" name="Google Shape;1138;p57"/>
          <p:cNvGraphicFramePr/>
          <p:nvPr/>
        </p:nvGraphicFramePr>
        <p:xfrm>
          <a:off x="1059080" y="1710803"/>
          <a:ext cx="3000000" cy="3000000"/>
        </p:xfrm>
        <a:graphic>
          <a:graphicData uri="http://schemas.openxmlformats.org/drawingml/2006/table">
            <a:tbl>
              <a:tblPr>
                <a:noFill/>
                <a:tableStyleId>{4FAF4B47-6136-4A50-B794-FE51038C1FBC}</a:tableStyleId>
              </a:tblPr>
              <a:tblGrid>
                <a:gridCol w="328025"/>
                <a:gridCol w="1288750"/>
                <a:gridCol w="1042275"/>
                <a:gridCol w="1080375"/>
                <a:gridCol w="1258800"/>
                <a:gridCol w="983450"/>
                <a:gridCol w="1049000"/>
              </a:tblGrid>
              <a:tr h="312675">
                <a:tc>
                  <a:txBody>
                    <a:bodyPr/>
                    <a:lstStyle/>
                    <a:p>
                      <a:pPr indent="0" lvl="0" marL="0" marR="0" rtl="0" algn="ctr">
                        <a:spcBef>
                          <a:spcPts val="0"/>
                        </a:spcBef>
                        <a:spcAft>
                          <a:spcPts val="0"/>
                        </a:spcAft>
                        <a:buNone/>
                      </a:pPr>
                      <a:r>
                        <a:rPr lang="en" sz="900" u="none" cap="none" strike="noStrike">
                          <a:solidFill>
                            <a:schemeClr val="dk1"/>
                          </a:solidFill>
                        </a:rPr>
                        <a:t>No</a:t>
                      </a:r>
                      <a:endParaRPr sz="900" u="none" cap="none" strike="noStrike">
                        <a:solidFill>
                          <a:schemeClr val="dk1"/>
                        </a:solidFill>
                      </a:endParaRPr>
                    </a:p>
                  </a:txBody>
                  <a:tcPr marT="22875" marB="22875" marR="45725" marL="45725"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900" u="none" cap="none" strike="noStrike">
                          <a:solidFill>
                            <a:schemeClr val="dk1"/>
                          </a:solidFill>
                        </a:rPr>
                        <a:t>Model</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900" u="none" cap="none" strike="noStrike">
                          <a:solidFill>
                            <a:schemeClr val="dk1"/>
                          </a:solidFill>
                        </a:rPr>
                        <a:t>Train-Recall</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900" u="none" cap="none" strike="noStrike">
                          <a:solidFill>
                            <a:schemeClr val="dk1"/>
                          </a:solidFill>
                        </a:rPr>
                        <a:t>Train-Precision</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900" u="none" cap="none" strike="noStrike">
                          <a:solidFill>
                            <a:schemeClr val="dk1"/>
                          </a:solidFill>
                        </a:rPr>
                        <a:t>Train-Recall-Std</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900" u="none" cap="none" strike="noStrike">
                          <a:solidFill>
                            <a:schemeClr val="dk1"/>
                          </a:solidFill>
                        </a:rPr>
                        <a:t>Test-Recall</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900" u="none" cap="none" strike="noStrike">
                          <a:solidFill>
                            <a:schemeClr val="dk1"/>
                          </a:solidFill>
                        </a:rPr>
                        <a:t>Test-Precision</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r>
              <a:tr h="267725">
                <a:tc>
                  <a:txBody>
                    <a:bodyPr/>
                    <a:lstStyle/>
                    <a:p>
                      <a:pPr indent="0" lvl="0" marL="0" marR="0" rtl="0" algn="ctr">
                        <a:spcBef>
                          <a:spcPts val="0"/>
                        </a:spcBef>
                        <a:spcAft>
                          <a:spcPts val="0"/>
                        </a:spcAft>
                        <a:buNone/>
                      </a:pPr>
                      <a:r>
                        <a:rPr b="0" lang="en" sz="900" u="none" cap="none" strike="noStrike"/>
                        <a:t>1</a:t>
                      </a:r>
                      <a:endParaRPr b="0" sz="9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Logistic Regression</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0.223108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0.561158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0.021676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0.455594</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0.550907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216875">
                <a:tc>
                  <a:txBody>
                    <a:bodyPr/>
                    <a:lstStyle/>
                    <a:p>
                      <a:pPr indent="0" lvl="0" marL="0" marR="0" rtl="0" algn="ctr">
                        <a:spcBef>
                          <a:spcPts val="0"/>
                        </a:spcBef>
                        <a:spcAft>
                          <a:spcPts val="0"/>
                        </a:spcAft>
                        <a:buNone/>
                      </a:pPr>
                      <a:r>
                        <a:rPr b="0" lang="en" sz="900" u="none" cap="none" strike="noStrike"/>
                        <a:t>2</a:t>
                      </a:r>
                      <a:endParaRPr b="0" sz="9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Stacking</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0.249402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0.567012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0.033485</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0.427912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0.569018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216875">
                <a:tc>
                  <a:txBody>
                    <a:bodyPr/>
                    <a:lstStyle/>
                    <a:p>
                      <a:pPr indent="0" lvl="0" marL="0" marR="0" rtl="0" algn="ctr">
                        <a:spcBef>
                          <a:spcPts val="0"/>
                        </a:spcBef>
                        <a:spcAft>
                          <a:spcPts val="0"/>
                        </a:spcAft>
                        <a:buNone/>
                      </a:pPr>
                      <a:r>
                        <a:rPr b="0" lang="en" sz="900" u="none" cap="none" strike="noStrike"/>
                        <a:t>3</a:t>
                      </a:r>
                      <a:endParaRPr b="0" sz="9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Decision Tree</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0.407171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0.362615</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0.028663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0.415225</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0.484522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216875">
                <a:tc>
                  <a:txBody>
                    <a:bodyPr/>
                    <a:lstStyle/>
                    <a:p>
                      <a:pPr indent="0" lvl="0" marL="0" marR="0" rtl="0" algn="ctr">
                        <a:spcBef>
                          <a:spcPts val="0"/>
                        </a:spcBef>
                        <a:spcAft>
                          <a:spcPts val="0"/>
                        </a:spcAft>
                        <a:buNone/>
                      </a:pPr>
                      <a:r>
                        <a:rPr b="0" lang="en" sz="900" u="none" cap="none" strike="noStrike"/>
                        <a:t>4</a:t>
                      </a:r>
                      <a:endParaRPr b="0" sz="9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XGBoost</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0.369721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0.535257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0.008126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0.384083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0.595707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216875">
                <a:tc>
                  <a:txBody>
                    <a:bodyPr/>
                    <a:lstStyle/>
                    <a:p>
                      <a:pPr indent="0" lvl="0" marL="0" marR="0" rtl="0" algn="ctr">
                        <a:spcBef>
                          <a:spcPts val="0"/>
                        </a:spcBef>
                        <a:spcAft>
                          <a:spcPts val="0"/>
                        </a:spcAft>
                        <a:buNone/>
                      </a:pPr>
                      <a:r>
                        <a:rPr b="0" lang="en" sz="900" u="none" cap="none" strike="noStrike"/>
                        <a:t>5</a:t>
                      </a:r>
                      <a:endParaRPr b="0" sz="9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VC Soft</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0.277291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0.488138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0.031330</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0.365629</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0.585952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267725">
                <a:tc>
                  <a:txBody>
                    <a:bodyPr/>
                    <a:lstStyle/>
                    <a:p>
                      <a:pPr indent="0" lvl="0" marL="0" marR="0" rtl="0" algn="ctr">
                        <a:spcBef>
                          <a:spcPts val="0"/>
                        </a:spcBef>
                        <a:spcAft>
                          <a:spcPts val="0"/>
                        </a:spcAft>
                        <a:buNone/>
                      </a:pPr>
                      <a:r>
                        <a:rPr b="0" lang="en" sz="900" u="none" cap="none" strike="noStrike"/>
                        <a:t>6</a:t>
                      </a:r>
                      <a:endParaRPr b="0" sz="9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Gradient Boosting</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0.336255</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0.580174</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0.025398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0.354095</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0.612774</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216875">
                <a:tc>
                  <a:txBody>
                    <a:bodyPr/>
                    <a:lstStyle/>
                    <a:p>
                      <a:pPr indent="0" lvl="0" marL="0" marR="0" rtl="0" algn="ctr">
                        <a:spcBef>
                          <a:spcPts val="0"/>
                        </a:spcBef>
                        <a:spcAft>
                          <a:spcPts val="0"/>
                        </a:spcAft>
                        <a:buNone/>
                      </a:pPr>
                      <a:r>
                        <a:rPr b="0" lang="en" sz="900" u="none" cap="none" strike="noStrike"/>
                        <a:t>7</a:t>
                      </a:r>
                      <a:endParaRPr b="0" sz="9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VC Hard</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0.220717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0.564836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0.029233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0.335640</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0.607516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216875">
                <a:tc>
                  <a:txBody>
                    <a:bodyPr/>
                    <a:lstStyle/>
                    <a:p>
                      <a:pPr indent="0" lvl="0" marL="0" marR="0" rtl="0" algn="ctr">
                        <a:spcBef>
                          <a:spcPts val="0"/>
                        </a:spcBef>
                        <a:spcAft>
                          <a:spcPts val="0"/>
                        </a:spcAft>
                        <a:buNone/>
                      </a:pPr>
                      <a:r>
                        <a:rPr b="0" lang="en" sz="900" u="none" cap="none" strike="noStrike"/>
                        <a:t>8</a:t>
                      </a:r>
                      <a:endParaRPr b="0" sz="9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Random Forest</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0.299602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0.585995</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0.022873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0.319493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0.636782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216875">
                <a:tc>
                  <a:txBody>
                    <a:bodyPr/>
                    <a:lstStyle/>
                    <a:p>
                      <a:pPr indent="0" lvl="0" marL="0" marR="0" rtl="0" algn="ctr">
                        <a:spcBef>
                          <a:spcPts val="0"/>
                        </a:spcBef>
                        <a:spcAft>
                          <a:spcPts val="0"/>
                        </a:spcAft>
                        <a:buNone/>
                      </a:pPr>
                      <a:r>
                        <a:rPr b="0" lang="en" sz="900" u="none" cap="none" strike="noStrike"/>
                        <a:t>9</a:t>
                      </a:r>
                      <a:endParaRPr b="0" sz="9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KNN</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0.214343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0.498519</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0.020991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0.288351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0.564334</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CDD4EA"/>
                    </a:solidFill>
                  </a:tcPr>
                </a:tc>
              </a:tr>
            </a:tbl>
          </a:graphicData>
        </a:graphic>
      </p:graphicFrame>
      <p:sp>
        <p:nvSpPr>
          <p:cNvPr id="1139" name="Google Shape;1139;p57"/>
          <p:cNvSpPr/>
          <p:nvPr/>
        </p:nvSpPr>
        <p:spPr>
          <a:xfrm>
            <a:off x="1104900" y="2049096"/>
            <a:ext cx="6941920" cy="217854"/>
          </a:xfrm>
          <a:prstGeom prst="rect">
            <a:avLst/>
          </a:prstGeom>
          <a:noFill/>
          <a:ln cap="flat" cmpd="sng" w="38100">
            <a:solidFill>
              <a:srgbClr val="FF0000"/>
            </a:solidFill>
            <a:prstDash val="dash"/>
            <a:miter lim="800000"/>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FFFFFF"/>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9E9E9"/>
            </a:gs>
            <a:gs pos="100000">
              <a:srgbClr val="FFFFFF"/>
            </a:gs>
          </a:gsLst>
          <a:lin ang="5400012" scaled="0"/>
        </a:gradFill>
      </p:bgPr>
    </p:bg>
    <p:spTree>
      <p:nvGrpSpPr>
        <p:cNvPr id="1143" name="Shape 1143"/>
        <p:cNvGrpSpPr/>
        <p:nvPr/>
      </p:nvGrpSpPr>
      <p:grpSpPr>
        <a:xfrm>
          <a:off x="0" y="0"/>
          <a:ext cx="0" cy="0"/>
          <a:chOff x="0" y="0"/>
          <a:chExt cx="0" cy="0"/>
        </a:xfrm>
      </p:grpSpPr>
      <p:grpSp>
        <p:nvGrpSpPr>
          <p:cNvPr id="1144" name="Google Shape;1144;p58"/>
          <p:cNvGrpSpPr/>
          <p:nvPr/>
        </p:nvGrpSpPr>
        <p:grpSpPr>
          <a:xfrm>
            <a:off x="-1567083" y="-734814"/>
            <a:ext cx="4162838" cy="3234489"/>
            <a:chOff x="0" y="0"/>
            <a:chExt cx="740613" cy="575450"/>
          </a:xfrm>
        </p:grpSpPr>
        <p:sp>
          <p:nvSpPr>
            <p:cNvPr id="1145" name="Google Shape;1145;p58"/>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0"/>
              </a:srgbClr>
            </a:solidFill>
            <a:ln>
              <a:noFill/>
            </a:ln>
          </p:spPr>
        </p:sp>
        <p:sp>
          <p:nvSpPr>
            <p:cNvPr id="1146" name="Google Shape;1146;p58"/>
            <p:cNvSpPr txBox="1"/>
            <p:nvPr/>
          </p:nvSpPr>
          <p:spPr>
            <a:xfrm>
              <a:off x="115721" y="3004"/>
              <a:ext cx="509100" cy="305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1147" name="Google Shape;1147;p58"/>
          <p:cNvGrpSpPr/>
          <p:nvPr/>
        </p:nvGrpSpPr>
        <p:grpSpPr>
          <a:xfrm>
            <a:off x="308398" y="-138571"/>
            <a:ext cx="996865" cy="774556"/>
            <a:chOff x="0" y="0"/>
            <a:chExt cx="740613" cy="575450"/>
          </a:xfrm>
        </p:grpSpPr>
        <p:sp>
          <p:nvSpPr>
            <p:cNvPr id="1148" name="Google Shape;1148;p58"/>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6BB04E"/>
            </a:solidFill>
            <a:ln>
              <a:noFill/>
            </a:ln>
          </p:spPr>
        </p:sp>
        <p:sp>
          <p:nvSpPr>
            <p:cNvPr id="1149" name="Google Shape;1149;p58"/>
            <p:cNvSpPr txBox="1"/>
            <p:nvPr/>
          </p:nvSpPr>
          <p:spPr>
            <a:xfrm>
              <a:off x="115721" y="3004"/>
              <a:ext cx="509100" cy="305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150" name="Google Shape;1150;p58"/>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sp>
        <p:nvSpPr>
          <p:cNvPr id="1151" name="Google Shape;1151;p58"/>
          <p:cNvSpPr/>
          <p:nvPr/>
        </p:nvSpPr>
        <p:spPr>
          <a:xfrm>
            <a:off x="-418924" y="3349589"/>
            <a:ext cx="1454642" cy="4964071"/>
          </a:xfrm>
          <a:custGeom>
            <a:rect b="b" l="l" r="r" t="t"/>
            <a:pathLst>
              <a:path extrusionOk="0" h="9928142" w="2909284">
                <a:moveTo>
                  <a:pt x="0" y="0"/>
                </a:moveTo>
                <a:lnTo>
                  <a:pt x="2909285" y="0"/>
                </a:lnTo>
                <a:lnTo>
                  <a:pt x="2909285" y="9928142"/>
                </a:lnTo>
                <a:lnTo>
                  <a:pt x="0" y="9928142"/>
                </a:lnTo>
                <a:lnTo>
                  <a:pt x="0" y="0"/>
                </a:lnTo>
                <a:close/>
              </a:path>
            </a:pathLst>
          </a:custGeom>
          <a:blipFill rotWithShape="1">
            <a:blip r:embed="rId4">
              <a:alphaModFix/>
            </a:blip>
            <a:stretch>
              <a:fillRect b="0" l="0" r="-149376" t="-12429"/>
            </a:stretch>
          </a:blipFill>
          <a:ln>
            <a:noFill/>
          </a:ln>
        </p:spPr>
      </p:sp>
      <p:sp>
        <p:nvSpPr>
          <p:cNvPr id="1152" name="Google Shape;1152;p58"/>
          <p:cNvSpPr/>
          <p:nvPr/>
        </p:nvSpPr>
        <p:spPr>
          <a:xfrm flipH="1">
            <a:off x="8151684" y="3349589"/>
            <a:ext cx="1454642" cy="4964071"/>
          </a:xfrm>
          <a:custGeom>
            <a:rect b="b" l="l" r="r" t="t"/>
            <a:pathLst>
              <a:path extrusionOk="0" h="9928142" w="2909284">
                <a:moveTo>
                  <a:pt x="2909285" y="0"/>
                </a:moveTo>
                <a:lnTo>
                  <a:pt x="0" y="0"/>
                </a:lnTo>
                <a:lnTo>
                  <a:pt x="0" y="9928142"/>
                </a:lnTo>
                <a:lnTo>
                  <a:pt x="2909285" y="9928142"/>
                </a:lnTo>
                <a:lnTo>
                  <a:pt x="2909285" y="0"/>
                </a:lnTo>
                <a:close/>
              </a:path>
            </a:pathLst>
          </a:custGeom>
          <a:blipFill rotWithShape="1">
            <a:blip r:embed="rId4">
              <a:alphaModFix/>
            </a:blip>
            <a:stretch>
              <a:fillRect b="0" l="0" r="-149376" t="-12429"/>
            </a:stretch>
          </a:blipFill>
          <a:ln>
            <a:noFill/>
          </a:ln>
        </p:spPr>
      </p:sp>
      <p:sp>
        <p:nvSpPr>
          <p:cNvPr id="1153" name="Google Shape;1153;p58"/>
          <p:cNvSpPr txBox="1"/>
          <p:nvPr/>
        </p:nvSpPr>
        <p:spPr>
          <a:xfrm>
            <a:off x="1104900" y="283713"/>
            <a:ext cx="7326600" cy="352200"/>
          </a:xfrm>
          <a:prstGeom prst="rect">
            <a:avLst/>
          </a:prstGeom>
          <a:noFill/>
          <a:ln cap="flat" cmpd="sng" w="9525">
            <a:solidFill>
              <a:srgbClr val="000000"/>
            </a:solidFill>
            <a:prstDash val="solid"/>
            <a:round/>
            <a:headEnd len="sm" w="sm" type="none"/>
            <a:tailEnd len="sm" w="sm" type="none"/>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rPr b="1" lang="en" sz="2000">
                <a:solidFill>
                  <a:schemeClr val="dk1"/>
                </a:solidFill>
                <a:latin typeface="Calibri"/>
                <a:ea typeface="Calibri"/>
                <a:cs typeface="Calibri"/>
                <a:sym typeface="Calibri"/>
              </a:rPr>
              <a:t>The Best Model From Takeout Feature with highest Multikolinieritas</a:t>
            </a:r>
            <a:endParaRPr b="1" sz="2000">
              <a:solidFill>
                <a:schemeClr val="dk1"/>
              </a:solidFill>
              <a:latin typeface="Calibri"/>
              <a:ea typeface="Calibri"/>
              <a:cs typeface="Calibri"/>
              <a:sym typeface="Calibri"/>
            </a:endParaRPr>
          </a:p>
        </p:txBody>
      </p:sp>
      <p:pic>
        <p:nvPicPr>
          <p:cNvPr id="1154" name="Google Shape;1154;p58"/>
          <p:cNvPicPr preferRelativeResize="0"/>
          <p:nvPr/>
        </p:nvPicPr>
        <p:blipFill>
          <a:blip r:embed="rId5">
            <a:alphaModFix/>
          </a:blip>
          <a:stretch>
            <a:fillRect/>
          </a:stretch>
        </p:blipFill>
        <p:spPr>
          <a:xfrm>
            <a:off x="2319094" y="873676"/>
            <a:ext cx="6112411" cy="2339024"/>
          </a:xfrm>
          <a:prstGeom prst="rect">
            <a:avLst/>
          </a:prstGeom>
          <a:noFill/>
          <a:ln>
            <a:noFill/>
          </a:ln>
        </p:spPr>
      </p:pic>
      <p:sp>
        <p:nvSpPr>
          <p:cNvPr id="1155" name="Google Shape;1155;p58"/>
          <p:cNvSpPr txBox="1"/>
          <p:nvPr/>
        </p:nvSpPr>
        <p:spPr>
          <a:xfrm>
            <a:off x="2343050" y="3349600"/>
            <a:ext cx="6064500" cy="801600"/>
          </a:xfrm>
          <a:prstGeom prst="rect">
            <a:avLst/>
          </a:prstGeom>
          <a:noFill/>
          <a:ln>
            <a:noFill/>
          </a:ln>
        </p:spPr>
        <p:txBody>
          <a:bodyPr anchorCtr="0" anchor="t" bIns="91425" lIns="91425" spcFirstLastPara="1" rIns="91425" wrap="square" tIns="91425">
            <a:spAutoFit/>
          </a:bodyPr>
          <a:lstStyle/>
          <a:p>
            <a:pPr indent="0" lvl="0" marL="0" rtl="0" algn="just">
              <a:lnSpc>
                <a:spcPct val="117000"/>
              </a:lnSpc>
              <a:spcBef>
                <a:spcPts val="0"/>
              </a:spcBef>
              <a:spcAft>
                <a:spcPts val="0"/>
              </a:spcAft>
              <a:buNone/>
            </a:pPr>
            <a:r>
              <a:rPr lang="en" sz="1200">
                <a:solidFill>
                  <a:schemeClr val="dk1"/>
                </a:solidFill>
                <a:latin typeface="Inter"/>
                <a:ea typeface="Inter"/>
                <a:cs typeface="Inter"/>
                <a:sym typeface="Inter"/>
              </a:rPr>
              <a:t>XGBoost memiliki recall dan precision yang lebih bagus dibandingkan model lainnya namun akurasi XGBoost masih lebih bagus tanpa mengeluarkan fitur yang memiliki multikolinieritas tinggi</a:t>
            </a:r>
            <a:endParaRPr sz="1200">
              <a:solidFill>
                <a:schemeClr val="dk1"/>
              </a:solidFill>
              <a:latin typeface="Inter"/>
              <a:ea typeface="Inter"/>
              <a:cs typeface="Inter"/>
              <a:sym typeface="Inter"/>
            </a:endParaRPr>
          </a:p>
        </p:txBody>
      </p:sp>
      <p:pic>
        <p:nvPicPr>
          <p:cNvPr id="1156" name="Google Shape;1156;p58"/>
          <p:cNvPicPr preferRelativeResize="0"/>
          <p:nvPr/>
        </p:nvPicPr>
        <p:blipFill>
          <a:blip r:embed="rId6">
            <a:alphaModFix/>
          </a:blip>
          <a:stretch>
            <a:fillRect/>
          </a:stretch>
        </p:blipFill>
        <p:spPr>
          <a:xfrm>
            <a:off x="395400" y="1076987"/>
            <a:ext cx="1466850" cy="1999508"/>
          </a:xfrm>
          <a:prstGeom prst="rect">
            <a:avLst/>
          </a:prstGeom>
          <a:noFill/>
          <a:ln>
            <a:noFill/>
          </a:ln>
        </p:spPr>
      </p:pic>
      <p:pic>
        <p:nvPicPr>
          <p:cNvPr id="1157" name="Google Shape;1157;p58"/>
          <p:cNvPicPr preferRelativeResize="0"/>
          <p:nvPr/>
        </p:nvPicPr>
        <p:blipFill>
          <a:blip r:embed="rId7">
            <a:alphaModFix/>
          </a:blip>
          <a:stretch>
            <a:fillRect/>
          </a:stretch>
        </p:blipFill>
        <p:spPr>
          <a:xfrm>
            <a:off x="395400" y="3502000"/>
            <a:ext cx="1466850" cy="1371600"/>
          </a:xfrm>
          <a:prstGeom prst="rect">
            <a:avLst/>
          </a:prstGeom>
          <a:noFill/>
          <a:ln>
            <a:noFill/>
          </a:ln>
        </p:spPr>
      </p:pic>
      <p:sp>
        <p:nvSpPr>
          <p:cNvPr id="1158" name="Google Shape;1158;p58"/>
          <p:cNvSpPr txBox="1"/>
          <p:nvPr/>
        </p:nvSpPr>
        <p:spPr>
          <a:xfrm>
            <a:off x="395400" y="671825"/>
            <a:ext cx="1364400" cy="369300"/>
          </a:xfrm>
          <a:prstGeom prst="rect">
            <a:avLst/>
          </a:prstGeom>
          <a:noFill/>
          <a:ln>
            <a:noFill/>
          </a:ln>
        </p:spPr>
        <p:txBody>
          <a:bodyPr anchorCtr="0" anchor="t" bIns="91425" lIns="91425" spcFirstLastPara="1" rIns="91425" wrap="square" tIns="91425">
            <a:spAutoFit/>
          </a:bodyPr>
          <a:lstStyle/>
          <a:p>
            <a:pPr indent="0" lvl="0" marL="0" rtl="0" algn="just">
              <a:lnSpc>
                <a:spcPct val="117000"/>
              </a:lnSpc>
              <a:spcBef>
                <a:spcPts val="0"/>
              </a:spcBef>
              <a:spcAft>
                <a:spcPts val="0"/>
              </a:spcAft>
              <a:buNone/>
            </a:pPr>
            <a:r>
              <a:rPr b="1" i="1" lang="en" sz="1200">
                <a:solidFill>
                  <a:schemeClr val="dk1"/>
                </a:solidFill>
                <a:latin typeface="Inter"/>
                <a:ea typeface="Inter"/>
                <a:cs typeface="Inter"/>
                <a:sym typeface="Inter"/>
              </a:rPr>
              <a:t>Before</a:t>
            </a:r>
            <a:endParaRPr b="1" i="1"/>
          </a:p>
        </p:txBody>
      </p:sp>
      <p:sp>
        <p:nvSpPr>
          <p:cNvPr id="1159" name="Google Shape;1159;p58"/>
          <p:cNvSpPr txBox="1"/>
          <p:nvPr/>
        </p:nvSpPr>
        <p:spPr>
          <a:xfrm>
            <a:off x="395400" y="3186425"/>
            <a:ext cx="1364400" cy="369300"/>
          </a:xfrm>
          <a:prstGeom prst="rect">
            <a:avLst/>
          </a:prstGeom>
          <a:noFill/>
          <a:ln>
            <a:noFill/>
          </a:ln>
        </p:spPr>
        <p:txBody>
          <a:bodyPr anchorCtr="0" anchor="t" bIns="91425" lIns="91425" spcFirstLastPara="1" rIns="91425" wrap="square" tIns="91425">
            <a:spAutoFit/>
          </a:bodyPr>
          <a:lstStyle/>
          <a:p>
            <a:pPr indent="0" lvl="0" marL="0" rtl="0" algn="just">
              <a:lnSpc>
                <a:spcPct val="117000"/>
              </a:lnSpc>
              <a:spcBef>
                <a:spcPts val="0"/>
              </a:spcBef>
              <a:spcAft>
                <a:spcPts val="0"/>
              </a:spcAft>
              <a:buNone/>
            </a:pPr>
            <a:r>
              <a:rPr b="1" i="1" lang="en" sz="1200">
                <a:solidFill>
                  <a:schemeClr val="dk1"/>
                </a:solidFill>
                <a:latin typeface="Inter"/>
                <a:ea typeface="Inter"/>
                <a:cs typeface="Inter"/>
                <a:sym typeface="Inter"/>
              </a:rPr>
              <a:t>After</a:t>
            </a:r>
            <a:endParaRPr b="1" i="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1163" name="Shape 1163"/>
        <p:cNvGrpSpPr/>
        <p:nvPr/>
      </p:nvGrpSpPr>
      <p:grpSpPr>
        <a:xfrm>
          <a:off x="0" y="0"/>
          <a:ext cx="0" cy="0"/>
          <a:chOff x="0" y="0"/>
          <a:chExt cx="0" cy="0"/>
        </a:xfrm>
      </p:grpSpPr>
      <p:grpSp>
        <p:nvGrpSpPr>
          <p:cNvPr id="1164" name="Google Shape;1164;p59"/>
          <p:cNvGrpSpPr/>
          <p:nvPr/>
        </p:nvGrpSpPr>
        <p:grpSpPr>
          <a:xfrm>
            <a:off x="-1492039" y="378664"/>
            <a:ext cx="4162838" cy="3234489"/>
            <a:chOff x="0" y="0"/>
            <a:chExt cx="740613" cy="575450"/>
          </a:xfrm>
        </p:grpSpPr>
        <p:sp>
          <p:nvSpPr>
            <p:cNvPr id="1165" name="Google Shape;1165;p59"/>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1166" name="Google Shape;1166;p59"/>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167" name="Google Shape;1167;p59"/>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grpSp>
        <p:nvGrpSpPr>
          <p:cNvPr id="1168" name="Google Shape;1168;p59"/>
          <p:cNvGrpSpPr/>
          <p:nvPr/>
        </p:nvGrpSpPr>
        <p:grpSpPr>
          <a:xfrm>
            <a:off x="8629650" y="5038"/>
            <a:ext cx="996835" cy="774532"/>
            <a:chOff x="0" y="0"/>
            <a:chExt cx="740613" cy="575450"/>
          </a:xfrm>
        </p:grpSpPr>
        <p:sp>
          <p:nvSpPr>
            <p:cNvPr id="1169" name="Google Shape;1169;p59"/>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348311"/>
            </a:solidFill>
            <a:ln>
              <a:noFill/>
            </a:ln>
          </p:spPr>
        </p:sp>
        <p:sp>
          <p:nvSpPr>
            <p:cNvPr id="1170" name="Google Shape;1170;p59"/>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171" name="Google Shape;1171;p59"/>
          <p:cNvSpPr/>
          <p:nvPr/>
        </p:nvSpPr>
        <p:spPr>
          <a:xfrm>
            <a:off x="8087795" y="4162251"/>
            <a:ext cx="1083709" cy="981249"/>
          </a:xfrm>
          <a:custGeom>
            <a:rect b="b" l="l" r="r" t="t"/>
            <a:pathLst>
              <a:path extrusionOk="0" h="1962498" w="2167417">
                <a:moveTo>
                  <a:pt x="0" y="0"/>
                </a:moveTo>
                <a:lnTo>
                  <a:pt x="2167418" y="0"/>
                </a:lnTo>
                <a:lnTo>
                  <a:pt x="2167418" y="1962498"/>
                </a:lnTo>
                <a:lnTo>
                  <a:pt x="0" y="1962498"/>
                </a:lnTo>
                <a:lnTo>
                  <a:pt x="0" y="0"/>
                </a:lnTo>
                <a:close/>
              </a:path>
            </a:pathLst>
          </a:custGeom>
          <a:blipFill rotWithShape="1">
            <a:blip r:embed="rId4">
              <a:alphaModFix/>
            </a:blip>
            <a:stretch>
              <a:fillRect b="0" l="0" r="0" t="0"/>
            </a:stretch>
          </a:blipFill>
          <a:ln>
            <a:noFill/>
          </a:ln>
        </p:spPr>
      </p:sp>
      <p:grpSp>
        <p:nvGrpSpPr>
          <p:cNvPr id="1172" name="Google Shape;1172;p59"/>
          <p:cNvGrpSpPr/>
          <p:nvPr/>
        </p:nvGrpSpPr>
        <p:grpSpPr>
          <a:xfrm>
            <a:off x="1807432" y="326989"/>
            <a:ext cx="5529136" cy="352155"/>
            <a:chOff x="0" y="-38100"/>
            <a:chExt cx="4798349" cy="305611"/>
          </a:xfrm>
        </p:grpSpPr>
        <p:sp>
          <p:nvSpPr>
            <p:cNvPr id="1173" name="Google Shape;1173;p59"/>
            <p:cNvSpPr/>
            <p:nvPr/>
          </p:nvSpPr>
          <p:spPr>
            <a:xfrm>
              <a:off x="0" y="0"/>
              <a:ext cx="4798349" cy="267511"/>
            </a:xfrm>
            <a:custGeom>
              <a:rect b="b" l="l" r="r" t="t"/>
              <a:pathLst>
                <a:path extrusionOk="0" h="267511" w="4798349">
                  <a:moveTo>
                    <a:pt x="35705" y="0"/>
                  </a:moveTo>
                  <a:lnTo>
                    <a:pt x="4762644" y="0"/>
                  </a:lnTo>
                  <a:cubicBezTo>
                    <a:pt x="4772113" y="0"/>
                    <a:pt x="4781195" y="3762"/>
                    <a:pt x="4787891" y="10458"/>
                  </a:cubicBezTo>
                  <a:cubicBezTo>
                    <a:pt x="4794587" y="17154"/>
                    <a:pt x="4798349" y="26236"/>
                    <a:pt x="4798349" y="35705"/>
                  </a:cubicBezTo>
                  <a:lnTo>
                    <a:pt x="4798349" y="231806"/>
                  </a:lnTo>
                  <a:cubicBezTo>
                    <a:pt x="4798349" y="251525"/>
                    <a:pt x="4782363" y="267511"/>
                    <a:pt x="4762644" y="267511"/>
                  </a:cubicBezTo>
                  <a:lnTo>
                    <a:pt x="35705" y="267511"/>
                  </a:lnTo>
                  <a:cubicBezTo>
                    <a:pt x="15986" y="267511"/>
                    <a:pt x="0" y="251525"/>
                    <a:pt x="0" y="231806"/>
                  </a:cubicBezTo>
                  <a:lnTo>
                    <a:pt x="0" y="35705"/>
                  </a:lnTo>
                  <a:cubicBezTo>
                    <a:pt x="0" y="15986"/>
                    <a:pt x="15986" y="0"/>
                    <a:pt x="35705"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74" name="Google Shape;1174;p59"/>
            <p:cNvSpPr txBox="1"/>
            <p:nvPr/>
          </p:nvSpPr>
          <p:spPr>
            <a:xfrm>
              <a:off x="0" y="-38100"/>
              <a:ext cx="4798349" cy="30561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175" name="Google Shape;1175;p59"/>
          <p:cNvSpPr txBox="1"/>
          <p:nvPr/>
        </p:nvSpPr>
        <p:spPr>
          <a:xfrm>
            <a:off x="1730075" y="378025"/>
            <a:ext cx="5599800" cy="2772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lang="en" sz="1800">
                <a:solidFill>
                  <a:srgbClr val="FFFFFF"/>
                </a:solidFill>
                <a:latin typeface="Inter"/>
                <a:ea typeface="Inter"/>
                <a:cs typeface="Inter"/>
                <a:sym typeface="Inter"/>
              </a:rPr>
              <a:t>The Best Model From Under Sampling NCR &amp; NM3</a:t>
            </a:r>
            <a:endParaRPr sz="700"/>
          </a:p>
        </p:txBody>
      </p:sp>
      <p:sp>
        <p:nvSpPr>
          <p:cNvPr id="1176" name="Google Shape;1176;p59"/>
          <p:cNvSpPr txBox="1"/>
          <p:nvPr/>
        </p:nvSpPr>
        <p:spPr>
          <a:xfrm>
            <a:off x="2260400" y="4560600"/>
            <a:ext cx="5827500" cy="389400"/>
          </a:xfrm>
          <a:prstGeom prst="rect">
            <a:avLst/>
          </a:prstGeom>
          <a:noFill/>
          <a:ln>
            <a:noFill/>
          </a:ln>
        </p:spPr>
        <p:txBody>
          <a:bodyPr anchorCtr="0" anchor="t" bIns="0" lIns="0" spcFirstLastPara="1" rIns="0" wrap="square" tIns="0">
            <a:spAutoFit/>
          </a:bodyPr>
          <a:lstStyle/>
          <a:p>
            <a:pPr indent="0" lvl="0" marL="0" marR="0" rtl="0" algn="just">
              <a:lnSpc>
                <a:spcPct val="110791"/>
              </a:lnSpc>
              <a:spcBef>
                <a:spcPts val="0"/>
              </a:spcBef>
              <a:spcAft>
                <a:spcPts val="0"/>
              </a:spcAft>
              <a:buNone/>
            </a:pPr>
            <a:r>
              <a:rPr lang="en" sz="1200">
                <a:solidFill>
                  <a:srgbClr val="000000"/>
                </a:solidFill>
                <a:latin typeface="Inter"/>
                <a:ea typeface="Inter"/>
                <a:cs typeface="Inter"/>
                <a:sym typeface="Inter"/>
              </a:rPr>
              <a:t>Pada experiment ini, akurasi model Random Forest mengalami peningkatan yang cukup signifikan ketika dilakukan under sampling NCR pada data</a:t>
            </a:r>
            <a:endParaRPr sz="700"/>
          </a:p>
        </p:txBody>
      </p:sp>
      <p:graphicFrame>
        <p:nvGraphicFramePr>
          <p:cNvPr id="1177" name="Google Shape;1177;p59"/>
          <p:cNvGraphicFramePr/>
          <p:nvPr/>
        </p:nvGraphicFramePr>
        <p:xfrm>
          <a:off x="2083407" y="845191"/>
          <a:ext cx="3000000" cy="3000000"/>
        </p:xfrm>
        <a:graphic>
          <a:graphicData uri="http://schemas.openxmlformats.org/drawingml/2006/table">
            <a:tbl>
              <a:tblPr>
                <a:noFill/>
                <a:tableStyleId>{4FAF4B47-6136-4A50-B794-FE51038C1FBC}</a:tableStyleId>
              </a:tblPr>
              <a:tblGrid>
                <a:gridCol w="291650"/>
                <a:gridCol w="1253350"/>
                <a:gridCol w="934825"/>
                <a:gridCol w="969025"/>
                <a:gridCol w="1129050"/>
                <a:gridCol w="882050"/>
                <a:gridCol w="940850"/>
              </a:tblGrid>
              <a:tr h="273425">
                <a:tc>
                  <a:txBody>
                    <a:bodyPr/>
                    <a:lstStyle/>
                    <a:p>
                      <a:pPr indent="0" lvl="0" marL="0" marR="0" rtl="0" algn="ctr">
                        <a:spcBef>
                          <a:spcPts val="0"/>
                        </a:spcBef>
                        <a:spcAft>
                          <a:spcPts val="0"/>
                        </a:spcAft>
                        <a:buNone/>
                      </a:pPr>
                      <a:r>
                        <a:rPr lang="en" sz="800" u="none" cap="none" strike="noStrike">
                          <a:solidFill>
                            <a:schemeClr val="dk1"/>
                          </a:solidFill>
                        </a:rPr>
                        <a:t>Nox</a:t>
                      </a:r>
                      <a:endParaRPr sz="800" u="none" cap="none" strike="noStrike">
                        <a:solidFill>
                          <a:schemeClr val="dk1"/>
                        </a:solidFill>
                      </a:endParaRPr>
                    </a:p>
                  </a:txBody>
                  <a:tcPr marT="22875" marB="22875" marR="45725" marL="45725"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800" u="none" cap="none" strike="noStrike">
                          <a:solidFill>
                            <a:schemeClr val="dk1"/>
                          </a:solidFill>
                        </a:rPr>
                        <a:t>Model</a:t>
                      </a:r>
                      <a:endParaRPr sz="8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800" u="none" cap="none" strike="noStrike">
                          <a:solidFill>
                            <a:schemeClr val="dk1"/>
                          </a:solidFill>
                        </a:rPr>
                        <a:t>Train-Recall</a:t>
                      </a:r>
                      <a:endParaRPr sz="8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800" u="none" cap="none" strike="noStrike">
                          <a:solidFill>
                            <a:schemeClr val="dk1"/>
                          </a:solidFill>
                        </a:rPr>
                        <a:t>Train-Precision</a:t>
                      </a:r>
                      <a:endParaRPr sz="8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800" u="none" cap="none" strike="noStrike">
                          <a:solidFill>
                            <a:schemeClr val="dk1"/>
                          </a:solidFill>
                        </a:rPr>
                        <a:t>Train-Recall-Std</a:t>
                      </a:r>
                      <a:endParaRPr sz="8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800" u="none" cap="none" strike="noStrike">
                          <a:solidFill>
                            <a:schemeClr val="dk1"/>
                          </a:solidFill>
                        </a:rPr>
                        <a:t>Test-Recall</a:t>
                      </a:r>
                      <a:endParaRPr sz="8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800" u="none" cap="none" strike="noStrike">
                          <a:solidFill>
                            <a:schemeClr val="dk1"/>
                          </a:solidFill>
                        </a:rPr>
                        <a:t>Test-Precision</a:t>
                      </a:r>
                      <a:endParaRPr sz="8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r>
              <a:tr h="234100">
                <a:tc>
                  <a:txBody>
                    <a:bodyPr/>
                    <a:lstStyle/>
                    <a:p>
                      <a:pPr indent="0" lvl="0" marL="0" marR="0" rtl="0" algn="ctr">
                        <a:spcBef>
                          <a:spcPts val="0"/>
                        </a:spcBef>
                        <a:spcAft>
                          <a:spcPts val="0"/>
                        </a:spcAft>
                        <a:buNone/>
                      </a:pPr>
                      <a:r>
                        <a:rPr b="0" lang="en" sz="800" u="none" cap="none" strike="noStrike"/>
                        <a:t>1</a:t>
                      </a:r>
                      <a:endParaRPr b="0" sz="8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NCR - Random Forest</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0.772334</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0.559939</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0.022637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0.782007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0.529687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175825">
                <a:tc>
                  <a:txBody>
                    <a:bodyPr/>
                    <a:lstStyle/>
                    <a:p>
                      <a:pPr indent="0" lvl="0" marL="0" marR="0" rtl="0" algn="ctr">
                        <a:spcBef>
                          <a:spcPts val="0"/>
                        </a:spcBef>
                        <a:spcAft>
                          <a:spcPts val="0"/>
                        </a:spcAft>
                        <a:buNone/>
                      </a:pPr>
                      <a:r>
                        <a:rPr b="0" lang="en" sz="800" u="none" cap="none" strike="noStrike"/>
                        <a:t>2</a:t>
                      </a:r>
                      <a:endParaRPr b="0" sz="8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NCR - XGBoost</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0.770605</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0.552307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0.018075</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0.770473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0.531847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175825">
                <a:tc>
                  <a:txBody>
                    <a:bodyPr/>
                    <a:lstStyle/>
                    <a:p>
                      <a:pPr indent="0" lvl="0" marL="0" marR="0" rtl="0" algn="ctr">
                        <a:spcBef>
                          <a:spcPts val="0"/>
                        </a:spcBef>
                        <a:spcAft>
                          <a:spcPts val="0"/>
                        </a:spcAft>
                        <a:buNone/>
                      </a:pPr>
                      <a:r>
                        <a:rPr b="0" lang="en" sz="800" u="none" cap="none" strike="noStrike"/>
                        <a:t>3</a:t>
                      </a:r>
                      <a:endParaRPr b="0" sz="8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NCR - Gradient Boosting</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0.760807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0.572116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0.019181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0.764706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0.542110</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175825">
                <a:tc>
                  <a:txBody>
                    <a:bodyPr/>
                    <a:lstStyle/>
                    <a:p>
                      <a:pPr indent="0" lvl="0" marL="0" marR="0" rtl="0" algn="ctr">
                        <a:spcBef>
                          <a:spcPts val="0"/>
                        </a:spcBef>
                        <a:spcAft>
                          <a:spcPts val="0"/>
                        </a:spcAft>
                        <a:buNone/>
                      </a:pPr>
                      <a:r>
                        <a:rPr b="0" lang="en" sz="800" u="none" cap="none" strike="noStrike"/>
                        <a:t>4</a:t>
                      </a:r>
                      <a:endParaRPr b="0" sz="8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NM3 - Gradient Boosting</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0.757349</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0.542260</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0.013899</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0.755479</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0.528652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175825">
                <a:tc>
                  <a:txBody>
                    <a:bodyPr/>
                    <a:lstStyle/>
                    <a:p>
                      <a:pPr indent="0" lvl="0" marL="0" marR="0" rtl="0" algn="ctr">
                        <a:spcBef>
                          <a:spcPts val="0"/>
                        </a:spcBef>
                        <a:spcAft>
                          <a:spcPts val="0"/>
                        </a:spcAft>
                        <a:buNone/>
                      </a:pPr>
                      <a:r>
                        <a:rPr b="0" lang="en" sz="800" u="none" cap="none" strike="noStrike"/>
                        <a:t>5</a:t>
                      </a:r>
                      <a:endParaRPr b="0" sz="8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NCR - VC Soft</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0.719020</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0.547443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0.019460</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0.728950</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0.521452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234100">
                <a:tc>
                  <a:txBody>
                    <a:bodyPr/>
                    <a:lstStyle/>
                    <a:p>
                      <a:pPr indent="0" lvl="0" marL="0" marR="0" rtl="0" algn="ctr">
                        <a:spcBef>
                          <a:spcPts val="0"/>
                        </a:spcBef>
                        <a:spcAft>
                          <a:spcPts val="0"/>
                        </a:spcAft>
                        <a:buNone/>
                      </a:pPr>
                      <a:r>
                        <a:rPr b="0" lang="en" sz="800" u="none" cap="none" strike="noStrike"/>
                        <a:t>6</a:t>
                      </a:r>
                      <a:endParaRPr b="0" sz="8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NM3 - XGBoost</a:t>
                      </a:r>
                      <a:endParaRPr sz="800" u="none" cap="none" strike="noStrike"/>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0.707205</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0.501715</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0.007426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0.726644</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0.504808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175825">
                <a:tc>
                  <a:txBody>
                    <a:bodyPr/>
                    <a:lstStyle/>
                    <a:p>
                      <a:pPr indent="0" lvl="0" marL="0" marR="0" rtl="0" algn="ctr">
                        <a:spcBef>
                          <a:spcPts val="0"/>
                        </a:spcBef>
                        <a:spcAft>
                          <a:spcPts val="0"/>
                        </a:spcAft>
                        <a:buNone/>
                      </a:pPr>
                      <a:r>
                        <a:rPr b="0" lang="en" sz="800" u="none" cap="none" strike="noStrike"/>
                        <a:t>7</a:t>
                      </a:r>
                      <a:endParaRPr b="0" sz="8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NM3 - Random Forest</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0.703458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0.518963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0.018884</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0.726644</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0.526316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175825">
                <a:tc>
                  <a:txBody>
                    <a:bodyPr/>
                    <a:lstStyle/>
                    <a:p>
                      <a:pPr indent="0" lvl="0" marL="0" marR="0" rtl="0" algn="ctr">
                        <a:spcBef>
                          <a:spcPts val="0"/>
                        </a:spcBef>
                        <a:spcAft>
                          <a:spcPts val="0"/>
                        </a:spcAft>
                        <a:buNone/>
                      </a:pPr>
                      <a:r>
                        <a:rPr b="0" lang="en" sz="800" u="none" cap="none" strike="noStrike"/>
                        <a:t>8</a:t>
                      </a:r>
                      <a:endParaRPr b="0" sz="8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NCR - VC Hard</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0.710086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0.559011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0.017633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0.725490</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0.539451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175825">
                <a:tc>
                  <a:txBody>
                    <a:bodyPr/>
                    <a:lstStyle/>
                    <a:p>
                      <a:pPr indent="0" lvl="0" marL="0" marR="0" rtl="0" algn="ctr">
                        <a:spcBef>
                          <a:spcPts val="0"/>
                        </a:spcBef>
                        <a:spcAft>
                          <a:spcPts val="0"/>
                        </a:spcAft>
                        <a:buNone/>
                      </a:pPr>
                      <a:r>
                        <a:rPr b="0" lang="en" sz="800" u="none" cap="none" strike="noStrike"/>
                        <a:t>9</a:t>
                      </a:r>
                      <a:endParaRPr b="0" sz="8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NCR - Stacking</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0.714121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0.546686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0.013162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0.719723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0.515702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175825">
                <a:tc>
                  <a:txBody>
                    <a:bodyPr/>
                    <a:lstStyle/>
                    <a:p>
                      <a:pPr indent="0" lvl="0" marL="0" marR="0" rtl="0" algn="ctr">
                        <a:spcBef>
                          <a:spcPts val="0"/>
                        </a:spcBef>
                        <a:spcAft>
                          <a:spcPts val="0"/>
                        </a:spcAft>
                        <a:buNone/>
                      </a:pPr>
                      <a:r>
                        <a:rPr b="0" lang="en" sz="800" u="none" cap="none" strike="noStrike"/>
                        <a:t>10</a:t>
                      </a:r>
                      <a:endParaRPr sz="700"/>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NCR - KNN</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0.684726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0.507676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0.025572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0.708189</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0.500816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175825">
                <a:tc>
                  <a:txBody>
                    <a:bodyPr/>
                    <a:lstStyle/>
                    <a:p>
                      <a:pPr indent="0" lvl="0" marL="0" marR="0" rtl="0" algn="ctr">
                        <a:spcBef>
                          <a:spcPts val="0"/>
                        </a:spcBef>
                        <a:spcAft>
                          <a:spcPts val="0"/>
                        </a:spcAft>
                        <a:buNone/>
                      </a:pPr>
                      <a:r>
                        <a:rPr b="0" lang="en" sz="800" u="none" cap="none" strike="noStrike"/>
                        <a:t>11</a:t>
                      </a:r>
                      <a:endParaRPr sz="700"/>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NCR - Decision Tree</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0.720749</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0.503273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0.017610</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0.704729</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0.470000</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175825">
                <a:tc>
                  <a:txBody>
                    <a:bodyPr/>
                    <a:lstStyle/>
                    <a:p>
                      <a:pPr indent="0" lvl="0" marL="0" marR="0" rtl="0" algn="ctr">
                        <a:spcBef>
                          <a:spcPts val="0"/>
                        </a:spcBef>
                        <a:spcAft>
                          <a:spcPts val="0"/>
                        </a:spcAft>
                        <a:buNone/>
                      </a:pPr>
                      <a:r>
                        <a:rPr b="0" lang="en" sz="800" u="none" cap="none" strike="noStrike"/>
                        <a:t>12</a:t>
                      </a:r>
                      <a:endParaRPr sz="700"/>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NCR - Logistic Regression</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0.657349</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0.569226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0.009790</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0.672434</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0.554183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175825">
                <a:tc>
                  <a:txBody>
                    <a:bodyPr/>
                    <a:lstStyle/>
                    <a:p>
                      <a:pPr indent="0" lvl="0" marL="0" marR="0" rtl="0" algn="ctr">
                        <a:spcBef>
                          <a:spcPts val="0"/>
                        </a:spcBef>
                        <a:spcAft>
                          <a:spcPts val="0"/>
                        </a:spcAft>
                        <a:buNone/>
                      </a:pPr>
                      <a:r>
                        <a:rPr b="0" lang="en" sz="800" u="none" cap="none" strike="noStrike"/>
                        <a:t>13</a:t>
                      </a:r>
                      <a:endParaRPr sz="700"/>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NM3 - VC Hard</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0.636311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0.497563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0.018399</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0.651672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0.504464</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175825">
                <a:tc>
                  <a:txBody>
                    <a:bodyPr/>
                    <a:lstStyle/>
                    <a:p>
                      <a:pPr indent="0" lvl="0" marL="0" marR="0" rtl="0" algn="ctr">
                        <a:spcBef>
                          <a:spcPts val="0"/>
                        </a:spcBef>
                        <a:spcAft>
                          <a:spcPts val="0"/>
                        </a:spcAft>
                        <a:buNone/>
                      </a:pPr>
                      <a:r>
                        <a:rPr b="0" lang="en" sz="800" u="none" cap="none" strike="noStrike"/>
                        <a:t>14</a:t>
                      </a:r>
                      <a:endParaRPr sz="700"/>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NM3 - KNN</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0.613833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0.368614</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0.016829</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0.640138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0.386760</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175825">
                <a:tc>
                  <a:txBody>
                    <a:bodyPr/>
                    <a:lstStyle/>
                    <a:p>
                      <a:pPr indent="0" lvl="0" marL="0" marR="0" rtl="0" algn="ctr">
                        <a:spcBef>
                          <a:spcPts val="0"/>
                        </a:spcBef>
                        <a:spcAft>
                          <a:spcPts val="0"/>
                        </a:spcAft>
                        <a:buNone/>
                      </a:pPr>
                      <a:r>
                        <a:rPr b="0" lang="en" sz="800" u="none" cap="none" strike="noStrike"/>
                        <a:t>15</a:t>
                      </a:r>
                      <a:endParaRPr sz="700"/>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NM3 - VC Soft</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0.634294</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0.409675</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0.021496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0.636678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0.405286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175825">
                <a:tc>
                  <a:txBody>
                    <a:bodyPr/>
                    <a:lstStyle/>
                    <a:p>
                      <a:pPr indent="0" lvl="0" marL="0" marR="0" rtl="0" algn="ctr">
                        <a:spcBef>
                          <a:spcPts val="0"/>
                        </a:spcBef>
                        <a:spcAft>
                          <a:spcPts val="0"/>
                        </a:spcAft>
                        <a:buNone/>
                      </a:pPr>
                      <a:r>
                        <a:rPr b="0" lang="en" sz="800" u="none" cap="none" strike="noStrike"/>
                        <a:t>16</a:t>
                      </a:r>
                      <a:endParaRPr sz="700"/>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NM3 - Logistic Regression</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0.609798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0.555520</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0.019426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0.606690</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0.532928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175825">
                <a:tc>
                  <a:txBody>
                    <a:bodyPr/>
                    <a:lstStyle/>
                    <a:p>
                      <a:pPr indent="0" lvl="0" marL="0" marR="0" rtl="0" algn="ctr">
                        <a:spcBef>
                          <a:spcPts val="0"/>
                        </a:spcBef>
                        <a:spcAft>
                          <a:spcPts val="0"/>
                        </a:spcAft>
                        <a:buNone/>
                      </a:pPr>
                      <a:r>
                        <a:rPr b="0" lang="en" sz="800" u="none" cap="none" strike="noStrike"/>
                        <a:t>17</a:t>
                      </a:r>
                      <a:endParaRPr sz="700"/>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NM3 - Decision Tree</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0.614409</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0.297918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0.024139</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0.604383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0.253630</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175825">
                <a:tc>
                  <a:txBody>
                    <a:bodyPr/>
                    <a:lstStyle/>
                    <a:p>
                      <a:pPr indent="0" lvl="0" marL="0" marR="0" rtl="0" algn="ctr">
                        <a:spcBef>
                          <a:spcPts val="0"/>
                        </a:spcBef>
                        <a:spcAft>
                          <a:spcPts val="0"/>
                        </a:spcAft>
                        <a:buNone/>
                      </a:pPr>
                      <a:r>
                        <a:rPr b="0" lang="en" sz="800" u="none" cap="none" strike="noStrike"/>
                        <a:t>18</a:t>
                      </a:r>
                      <a:endParaRPr sz="700"/>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NM3 - Stacking</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0.602882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0.522387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0.022593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0.581315</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0.487427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E8EBF5"/>
                    </a:solidFill>
                  </a:tcPr>
                </a:tc>
              </a:tr>
            </a:tbl>
          </a:graphicData>
        </a:graphic>
      </p:graphicFrame>
      <p:sp>
        <p:nvSpPr>
          <p:cNvPr id="1178" name="Google Shape;1178;p59"/>
          <p:cNvSpPr/>
          <p:nvPr/>
        </p:nvSpPr>
        <p:spPr>
          <a:xfrm>
            <a:off x="2135801" y="1123950"/>
            <a:ext cx="6200700" cy="228900"/>
          </a:xfrm>
          <a:prstGeom prst="rect">
            <a:avLst/>
          </a:prstGeom>
          <a:noFill/>
          <a:ln cap="flat" cmpd="sng" w="38100">
            <a:solidFill>
              <a:srgbClr val="FF0000"/>
            </a:solidFill>
            <a:prstDash val="dash"/>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pic>
        <p:nvPicPr>
          <p:cNvPr id="1179" name="Google Shape;1179;p59"/>
          <p:cNvPicPr preferRelativeResize="0"/>
          <p:nvPr/>
        </p:nvPicPr>
        <p:blipFill>
          <a:blip r:embed="rId5">
            <a:alphaModFix/>
          </a:blip>
          <a:stretch>
            <a:fillRect/>
          </a:stretch>
        </p:blipFill>
        <p:spPr>
          <a:xfrm>
            <a:off x="-1555800" y="878400"/>
            <a:ext cx="5200948" cy="3027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pic>
        <p:nvPicPr>
          <p:cNvPr id="1184" name="Google Shape;1184;p60"/>
          <p:cNvPicPr preferRelativeResize="0"/>
          <p:nvPr/>
        </p:nvPicPr>
        <p:blipFill>
          <a:blip r:embed="rId3">
            <a:alphaModFix/>
          </a:blip>
          <a:stretch>
            <a:fillRect/>
          </a:stretch>
        </p:blipFill>
        <p:spPr>
          <a:xfrm>
            <a:off x="152400" y="152400"/>
            <a:ext cx="8602132" cy="4838699"/>
          </a:xfrm>
          <a:prstGeom prst="rect">
            <a:avLst/>
          </a:prstGeom>
          <a:noFill/>
          <a:ln>
            <a:noFill/>
          </a:ln>
        </p:spPr>
      </p:pic>
      <p:sp>
        <p:nvSpPr>
          <p:cNvPr id="1185" name="Google Shape;1185;p60"/>
          <p:cNvSpPr/>
          <p:nvPr/>
        </p:nvSpPr>
        <p:spPr>
          <a:xfrm>
            <a:off x="8087795" y="4162251"/>
            <a:ext cx="1083709" cy="981249"/>
          </a:xfrm>
          <a:custGeom>
            <a:rect b="b" l="l" r="r" t="t"/>
            <a:pathLst>
              <a:path extrusionOk="0" h="1962498" w="2167417">
                <a:moveTo>
                  <a:pt x="0" y="0"/>
                </a:moveTo>
                <a:lnTo>
                  <a:pt x="2167418" y="0"/>
                </a:lnTo>
                <a:lnTo>
                  <a:pt x="2167418" y="1962498"/>
                </a:lnTo>
                <a:lnTo>
                  <a:pt x="0" y="1962498"/>
                </a:lnTo>
                <a:lnTo>
                  <a:pt x="0" y="0"/>
                </a:lnTo>
                <a:close/>
              </a:path>
            </a:pathLst>
          </a:custGeom>
          <a:blipFill rotWithShape="1">
            <a:blip r:embed="rId4">
              <a:alphaModFix/>
            </a:blip>
            <a:stretch>
              <a:fillRect b="0" l="0" r="0" t="0"/>
            </a:stretch>
          </a:blipFill>
          <a:ln>
            <a:noFill/>
          </a:ln>
        </p:spPr>
      </p:sp>
      <p:grpSp>
        <p:nvGrpSpPr>
          <p:cNvPr id="1186" name="Google Shape;1186;p60"/>
          <p:cNvGrpSpPr/>
          <p:nvPr/>
        </p:nvGrpSpPr>
        <p:grpSpPr>
          <a:xfrm>
            <a:off x="8629650" y="5038"/>
            <a:ext cx="996865" cy="774556"/>
            <a:chOff x="0" y="0"/>
            <a:chExt cx="740613" cy="575450"/>
          </a:xfrm>
        </p:grpSpPr>
        <p:sp>
          <p:nvSpPr>
            <p:cNvPr id="1187" name="Google Shape;1187;p60"/>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348311"/>
            </a:solidFill>
            <a:ln>
              <a:noFill/>
            </a:ln>
          </p:spPr>
        </p:sp>
        <p:sp>
          <p:nvSpPr>
            <p:cNvPr id="1188" name="Google Shape;1188;p60"/>
            <p:cNvSpPr txBox="1"/>
            <p:nvPr/>
          </p:nvSpPr>
          <p:spPr>
            <a:xfrm>
              <a:off x="115721" y="3004"/>
              <a:ext cx="509100" cy="305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1189" name="Google Shape;1189;p60"/>
          <p:cNvGrpSpPr/>
          <p:nvPr/>
        </p:nvGrpSpPr>
        <p:grpSpPr>
          <a:xfrm>
            <a:off x="-1492039" y="378664"/>
            <a:ext cx="4162838" cy="3234489"/>
            <a:chOff x="0" y="0"/>
            <a:chExt cx="740613" cy="575450"/>
          </a:xfrm>
        </p:grpSpPr>
        <p:sp>
          <p:nvSpPr>
            <p:cNvPr id="1190" name="Google Shape;1190;p60"/>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0"/>
              </a:srgbClr>
            </a:solidFill>
            <a:ln>
              <a:noFill/>
            </a:ln>
          </p:spPr>
        </p:sp>
        <p:sp>
          <p:nvSpPr>
            <p:cNvPr id="1191" name="Google Shape;1191;p60"/>
            <p:cNvSpPr txBox="1"/>
            <p:nvPr/>
          </p:nvSpPr>
          <p:spPr>
            <a:xfrm>
              <a:off x="115721" y="3004"/>
              <a:ext cx="509100" cy="305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1195" name="Shape 1195"/>
        <p:cNvGrpSpPr/>
        <p:nvPr/>
      </p:nvGrpSpPr>
      <p:grpSpPr>
        <a:xfrm>
          <a:off x="0" y="0"/>
          <a:ext cx="0" cy="0"/>
          <a:chOff x="0" y="0"/>
          <a:chExt cx="0" cy="0"/>
        </a:xfrm>
      </p:grpSpPr>
      <p:grpSp>
        <p:nvGrpSpPr>
          <p:cNvPr id="1196" name="Google Shape;1196;p61"/>
          <p:cNvGrpSpPr/>
          <p:nvPr/>
        </p:nvGrpSpPr>
        <p:grpSpPr>
          <a:xfrm>
            <a:off x="-1779860" y="370892"/>
            <a:ext cx="4162867" cy="3234511"/>
            <a:chOff x="0" y="0"/>
            <a:chExt cx="740613" cy="575450"/>
          </a:xfrm>
        </p:grpSpPr>
        <p:sp>
          <p:nvSpPr>
            <p:cNvPr id="1197" name="Google Shape;1197;p61"/>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1198" name="Google Shape;1198;p61"/>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199" name="Google Shape;1199;p61"/>
          <p:cNvSpPr/>
          <p:nvPr/>
        </p:nvSpPr>
        <p:spPr>
          <a:xfrm flipH="1" rot="10800000">
            <a:off x="6545658" y="-996185"/>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grpSp>
        <p:nvGrpSpPr>
          <p:cNvPr id="1200" name="Google Shape;1200;p61"/>
          <p:cNvGrpSpPr/>
          <p:nvPr/>
        </p:nvGrpSpPr>
        <p:grpSpPr>
          <a:xfrm>
            <a:off x="43420" y="-256244"/>
            <a:ext cx="996865" cy="774556"/>
            <a:chOff x="0" y="0"/>
            <a:chExt cx="740613" cy="575450"/>
          </a:xfrm>
        </p:grpSpPr>
        <p:sp>
          <p:nvSpPr>
            <p:cNvPr id="1201" name="Google Shape;1201;p61"/>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348311"/>
            </a:solidFill>
            <a:ln>
              <a:noFill/>
            </a:ln>
          </p:spPr>
        </p:sp>
        <p:sp>
          <p:nvSpPr>
            <p:cNvPr id="1202" name="Google Shape;1202;p61"/>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203" name="Google Shape;1203;p61"/>
          <p:cNvSpPr/>
          <p:nvPr/>
        </p:nvSpPr>
        <p:spPr>
          <a:xfrm>
            <a:off x="0" y="4162251"/>
            <a:ext cx="1083709" cy="981249"/>
          </a:xfrm>
          <a:custGeom>
            <a:rect b="b" l="l" r="r" t="t"/>
            <a:pathLst>
              <a:path extrusionOk="0" h="1962498" w="2167417">
                <a:moveTo>
                  <a:pt x="0" y="0"/>
                </a:moveTo>
                <a:lnTo>
                  <a:pt x="2167417" y="0"/>
                </a:lnTo>
                <a:lnTo>
                  <a:pt x="2167417" y="1962498"/>
                </a:lnTo>
                <a:lnTo>
                  <a:pt x="0" y="1962498"/>
                </a:lnTo>
                <a:lnTo>
                  <a:pt x="0" y="0"/>
                </a:lnTo>
                <a:close/>
              </a:path>
            </a:pathLst>
          </a:custGeom>
          <a:blipFill rotWithShape="1">
            <a:blip r:embed="rId4">
              <a:alphaModFix/>
            </a:blip>
            <a:stretch>
              <a:fillRect b="0" l="0" r="0" t="0"/>
            </a:stretch>
          </a:blipFill>
          <a:ln>
            <a:noFill/>
          </a:ln>
        </p:spPr>
      </p:sp>
      <p:grpSp>
        <p:nvGrpSpPr>
          <p:cNvPr id="1204" name="Google Shape;1204;p61"/>
          <p:cNvGrpSpPr/>
          <p:nvPr/>
        </p:nvGrpSpPr>
        <p:grpSpPr>
          <a:xfrm>
            <a:off x="797225" y="326989"/>
            <a:ext cx="7549551" cy="352155"/>
            <a:chOff x="0" y="-38100"/>
            <a:chExt cx="6551725" cy="305611"/>
          </a:xfrm>
        </p:grpSpPr>
        <p:sp>
          <p:nvSpPr>
            <p:cNvPr id="1205" name="Google Shape;1205;p61"/>
            <p:cNvSpPr/>
            <p:nvPr/>
          </p:nvSpPr>
          <p:spPr>
            <a:xfrm>
              <a:off x="0" y="0"/>
              <a:ext cx="6551725" cy="267511"/>
            </a:xfrm>
            <a:custGeom>
              <a:rect b="b" l="l" r="r" t="t"/>
              <a:pathLst>
                <a:path extrusionOk="0" h="267511" w="6551725">
                  <a:moveTo>
                    <a:pt x="26150" y="0"/>
                  </a:moveTo>
                  <a:lnTo>
                    <a:pt x="6525575" y="0"/>
                  </a:lnTo>
                  <a:cubicBezTo>
                    <a:pt x="6532511" y="0"/>
                    <a:pt x="6539162" y="2755"/>
                    <a:pt x="6544066" y="7659"/>
                  </a:cubicBezTo>
                  <a:cubicBezTo>
                    <a:pt x="6548970" y="12563"/>
                    <a:pt x="6551725" y="19214"/>
                    <a:pt x="6551725" y="26150"/>
                  </a:cubicBezTo>
                  <a:lnTo>
                    <a:pt x="6551725" y="241361"/>
                  </a:lnTo>
                  <a:cubicBezTo>
                    <a:pt x="6551725" y="248296"/>
                    <a:pt x="6548970" y="254948"/>
                    <a:pt x="6544066" y="259852"/>
                  </a:cubicBezTo>
                  <a:cubicBezTo>
                    <a:pt x="6539162" y="264756"/>
                    <a:pt x="6532511" y="267511"/>
                    <a:pt x="6525575" y="267511"/>
                  </a:cubicBezTo>
                  <a:lnTo>
                    <a:pt x="26150" y="267511"/>
                  </a:lnTo>
                  <a:cubicBezTo>
                    <a:pt x="19214" y="267511"/>
                    <a:pt x="12563" y="264756"/>
                    <a:pt x="7659" y="259852"/>
                  </a:cubicBezTo>
                  <a:cubicBezTo>
                    <a:pt x="2755" y="254948"/>
                    <a:pt x="0" y="248296"/>
                    <a:pt x="0" y="241361"/>
                  </a:cubicBezTo>
                  <a:lnTo>
                    <a:pt x="0" y="26150"/>
                  </a:lnTo>
                  <a:cubicBezTo>
                    <a:pt x="0" y="19214"/>
                    <a:pt x="2755" y="12563"/>
                    <a:pt x="7659" y="7659"/>
                  </a:cubicBezTo>
                  <a:cubicBezTo>
                    <a:pt x="12563" y="2755"/>
                    <a:pt x="19214" y="0"/>
                    <a:pt x="26150"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06" name="Google Shape;1206;p61"/>
            <p:cNvSpPr txBox="1"/>
            <p:nvPr/>
          </p:nvSpPr>
          <p:spPr>
            <a:xfrm>
              <a:off x="0" y="-38100"/>
              <a:ext cx="6551725" cy="30561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207" name="Google Shape;1207;p61"/>
          <p:cNvSpPr txBox="1"/>
          <p:nvPr/>
        </p:nvSpPr>
        <p:spPr>
          <a:xfrm>
            <a:off x="797225" y="378016"/>
            <a:ext cx="7549551" cy="279718"/>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lang="en" sz="1800">
                <a:solidFill>
                  <a:srgbClr val="FFFFFF"/>
                </a:solidFill>
                <a:latin typeface="Inter"/>
                <a:ea typeface="Inter"/>
                <a:cs typeface="Inter"/>
                <a:sym typeface="Inter"/>
              </a:rPr>
              <a:t>The Best Model From Takeout Feature with highest Multikolinieritas</a:t>
            </a:r>
            <a:endParaRPr sz="700"/>
          </a:p>
        </p:txBody>
      </p:sp>
      <p:sp>
        <p:nvSpPr>
          <p:cNvPr id="1208" name="Google Shape;1208;p61"/>
          <p:cNvSpPr txBox="1"/>
          <p:nvPr/>
        </p:nvSpPr>
        <p:spPr>
          <a:xfrm>
            <a:off x="2785550" y="4256825"/>
            <a:ext cx="5733000" cy="615600"/>
          </a:xfrm>
          <a:prstGeom prst="rect">
            <a:avLst/>
          </a:prstGeom>
          <a:noFill/>
          <a:ln>
            <a:noFill/>
          </a:ln>
        </p:spPr>
        <p:txBody>
          <a:bodyPr anchorCtr="0" anchor="t" bIns="0" lIns="0" spcFirstLastPara="1" rIns="0" wrap="square" tIns="0">
            <a:spAutoFit/>
          </a:bodyPr>
          <a:lstStyle/>
          <a:p>
            <a:pPr indent="0" lvl="0" marL="0" marR="0" rtl="0" algn="just">
              <a:lnSpc>
                <a:spcPct val="116666"/>
              </a:lnSpc>
              <a:spcBef>
                <a:spcPts val="0"/>
              </a:spcBef>
              <a:spcAft>
                <a:spcPts val="0"/>
              </a:spcAft>
              <a:buNone/>
            </a:pPr>
            <a:r>
              <a:rPr lang="en" sz="1200">
                <a:solidFill>
                  <a:srgbClr val="000000"/>
                </a:solidFill>
                <a:latin typeface="Inter"/>
                <a:ea typeface="Inter"/>
                <a:cs typeface="Inter"/>
                <a:sym typeface="Inter"/>
              </a:rPr>
              <a:t>XGBoost memiliki recall dan precision yang lebih bagus dibandingkan model lainnya namun akurasi XGBoost masih lebih bagus tanpa mengeluarkan fitur yang memiliki multikolinieritas tinggi</a:t>
            </a:r>
            <a:endParaRPr sz="1200">
              <a:solidFill>
                <a:srgbClr val="000000"/>
              </a:solidFill>
              <a:latin typeface="Inter"/>
              <a:ea typeface="Inter"/>
              <a:cs typeface="Inter"/>
              <a:sym typeface="Inter"/>
            </a:endParaRPr>
          </a:p>
        </p:txBody>
      </p:sp>
      <p:graphicFrame>
        <p:nvGraphicFramePr>
          <p:cNvPr id="1209" name="Google Shape;1209;p61"/>
          <p:cNvGraphicFramePr/>
          <p:nvPr/>
        </p:nvGraphicFramePr>
        <p:xfrm>
          <a:off x="2782309" y="1092860"/>
          <a:ext cx="3000000" cy="3000000"/>
        </p:xfrm>
        <a:graphic>
          <a:graphicData uri="http://schemas.openxmlformats.org/drawingml/2006/table">
            <a:tbl>
              <a:tblPr>
                <a:noFill/>
                <a:tableStyleId>{4FAF4B47-6136-4A50-B794-FE51038C1FBC}</a:tableStyleId>
              </a:tblPr>
              <a:tblGrid>
                <a:gridCol w="348525"/>
                <a:gridCol w="1035300"/>
                <a:gridCol w="837300"/>
                <a:gridCol w="867925"/>
                <a:gridCol w="1011250"/>
                <a:gridCol w="790050"/>
                <a:gridCol w="842700"/>
              </a:tblGrid>
              <a:tr h="366050">
                <a:tc>
                  <a:txBody>
                    <a:bodyPr/>
                    <a:lstStyle/>
                    <a:p>
                      <a:pPr indent="0" lvl="0" marL="0" marR="0" rtl="0" algn="ctr">
                        <a:spcBef>
                          <a:spcPts val="0"/>
                        </a:spcBef>
                        <a:spcAft>
                          <a:spcPts val="0"/>
                        </a:spcAft>
                        <a:buNone/>
                      </a:pPr>
                      <a:r>
                        <a:rPr lang="en" sz="900" u="none" cap="none" strike="noStrike">
                          <a:solidFill>
                            <a:schemeClr val="dk1"/>
                          </a:solidFill>
                        </a:rPr>
                        <a:t>No</a:t>
                      </a:r>
                      <a:endParaRPr sz="900" u="none" cap="none" strike="noStrike">
                        <a:solidFill>
                          <a:schemeClr val="dk1"/>
                        </a:solidFill>
                      </a:endParaRPr>
                    </a:p>
                  </a:txBody>
                  <a:tcPr marT="22875" marB="22875" marR="45725" marL="45725"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0AD47"/>
                    </a:solidFill>
                  </a:tcPr>
                </a:tc>
                <a:tc>
                  <a:txBody>
                    <a:bodyPr/>
                    <a:lstStyle/>
                    <a:p>
                      <a:pPr indent="0" lvl="0" marL="0" marR="0" rtl="0" algn="ctr">
                        <a:spcBef>
                          <a:spcPts val="0"/>
                        </a:spcBef>
                        <a:spcAft>
                          <a:spcPts val="0"/>
                        </a:spcAft>
                        <a:buNone/>
                      </a:pPr>
                      <a:r>
                        <a:rPr lang="en" sz="900" u="none" cap="none" strike="noStrike">
                          <a:solidFill>
                            <a:schemeClr val="dk1"/>
                          </a:solidFill>
                        </a:rPr>
                        <a:t>Model</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0AD47"/>
                    </a:solidFill>
                  </a:tcPr>
                </a:tc>
                <a:tc>
                  <a:txBody>
                    <a:bodyPr/>
                    <a:lstStyle/>
                    <a:p>
                      <a:pPr indent="0" lvl="0" marL="0" marR="0" rtl="0" algn="ctr">
                        <a:spcBef>
                          <a:spcPts val="0"/>
                        </a:spcBef>
                        <a:spcAft>
                          <a:spcPts val="0"/>
                        </a:spcAft>
                        <a:buNone/>
                      </a:pPr>
                      <a:r>
                        <a:rPr lang="en" sz="900" u="none" cap="none" strike="noStrike">
                          <a:solidFill>
                            <a:schemeClr val="dk1"/>
                          </a:solidFill>
                        </a:rPr>
                        <a:t>Train-Recall</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0AD47"/>
                    </a:solidFill>
                  </a:tcPr>
                </a:tc>
                <a:tc>
                  <a:txBody>
                    <a:bodyPr/>
                    <a:lstStyle/>
                    <a:p>
                      <a:pPr indent="0" lvl="0" marL="0" marR="0" rtl="0" algn="ctr">
                        <a:spcBef>
                          <a:spcPts val="0"/>
                        </a:spcBef>
                        <a:spcAft>
                          <a:spcPts val="0"/>
                        </a:spcAft>
                        <a:buNone/>
                      </a:pPr>
                      <a:r>
                        <a:rPr lang="en" sz="900" u="none" cap="none" strike="noStrike">
                          <a:solidFill>
                            <a:schemeClr val="dk1"/>
                          </a:solidFill>
                        </a:rPr>
                        <a:t>Train-Precision</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0AD47"/>
                    </a:solidFill>
                  </a:tcPr>
                </a:tc>
                <a:tc>
                  <a:txBody>
                    <a:bodyPr/>
                    <a:lstStyle/>
                    <a:p>
                      <a:pPr indent="0" lvl="0" marL="0" marR="0" rtl="0" algn="ctr">
                        <a:spcBef>
                          <a:spcPts val="0"/>
                        </a:spcBef>
                        <a:spcAft>
                          <a:spcPts val="0"/>
                        </a:spcAft>
                        <a:buNone/>
                      </a:pPr>
                      <a:r>
                        <a:rPr lang="en" sz="900" u="none" cap="none" strike="noStrike">
                          <a:solidFill>
                            <a:schemeClr val="dk1"/>
                          </a:solidFill>
                        </a:rPr>
                        <a:t>Train-Recall-Std</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0AD47"/>
                    </a:solidFill>
                  </a:tcPr>
                </a:tc>
                <a:tc>
                  <a:txBody>
                    <a:bodyPr/>
                    <a:lstStyle/>
                    <a:p>
                      <a:pPr indent="0" lvl="0" marL="0" marR="0" rtl="0" algn="ctr">
                        <a:spcBef>
                          <a:spcPts val="0"/>
                        </a:spcBef>
                        <a:spcAft>
                          <a:spcPts val="0"/>
                        </a:spcAft>
                        <a:buNone/>
                      </a:pPr>
                      <a:r>
                        <a:rPr lang="en" sz="900" u="none" cap="none" strike="noStrike">
                          <a:solidFill>
                            <a:schemeClr val="dk1"/>
                          </a:solidFill>
                        </a:rPr>
                        <a:t>Test-Recall</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0AD47"/>
                    </a:solidFill>
                  </a:tcPr>
                </a:tc>
                <a:tc>
                  <a:txBody>
                    <a:bodyPr/>
                    <a:lstStyle/>
                    <a:p>
                      <a:pPr indent="0" lvl="0" marL="0" marR="0" rtl="0" algn="ctr">
                        <a:spcBef>
                          <a:spcPts val="0"/>
                        </a:spcBef>
                        <a:spcAft>
                          <a:spcPts val="0"/>
                        </a:spcAft>
                        <a:buNone/>
                      </a:pPr>
                      <a:r>
                        <a:rPr lang="en" sz="900" u="none" cap="none" strike="noStrike">
                          <a:solidFill>
                            <a:schemeClr val="dk1"/>
                          </a:solidFill>
                        </a:rPr>
                        <a:t>Test-Precision</a:t>
                      </a:r>
                      <a:endParaRPr sz="9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70AD47"/>
                    </a:solidFill>
                  </a:tcPr>
                </a:tc>
              </a:tr>
              <a:tr h="313425">
                <a:tc>
                  <a:txBody>
                    <a:bodyPr/>
                    <a:lstStyle/>
                    <a:p>
                      <a:pPr indent="0" lvl="0" marL="0" marR="0" rtl="0" algn="ctr">
                        <a:spcBef>
                          <a:spcPts val="0"/>
                        </a:spcBef>
                        <a:spcAft>
                          <a:spcPts val="0"/>
                        </a:spcAft>
                        <a:buNone/>
                      </a:pPr>
                      <a:r>
                        <a:rPr b="0" lang="en" sz="900" u="none" cap="none" strike="noStrike"/>
                        <a:t>1</a:t>
                      </a:r>
                      <a:endParaRPr b="0" sz="9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XGBoost</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0.527089</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0.631882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0.017229</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0.530565</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0.602883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253875">
                <a:tc>
                  <a:txBody>
                    <a:bodyPr/>
                    <a:lstStyle/>
                    <a:p>
                      <a:pPr indent="0" lvl="0" marL="0" marR="0" rtl="0" algn="ctr">
                        <a:spcBef>
                          <a:spcPts val="0"/>
                        </a:spcBef>
                        <a:spcAft>
                          <a:spcPts val="0"/>
                        </a:spcAft>
                        <a:buNone/>
                      </a:pPr>
                      <a:r>
                        <a:rPr b="0" lang="en" sz="900" u="none" cap="none" strike="noStrike"/>
                        <a:t>2</a:t>
                      </a:r>
                      <a:endParaRPr b="0" sz="9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Decision Tree</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0.495389</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0.478316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0.024153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0.515571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0.481681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253875">
                <a:tc>
                  <a:txBody>
                    <a:bodyPr/>
                    <a:lstStyle/>
                    <a:p>
                      <a:pPr indent="0" lvl="0" marL="0" marR="0" rtl="0" algn="ctr">
                        <a:spcBef>
                          <a:spcPts val="0"/>
                        </a:spcBef>
                        <a:spcAft>
                          <a:spcPts val="0"/>
                        </a:spcAft>
                        <a:buNone/>
                      </a:pPr>
                      <a:r>
                        <a:rPr b="0" lang="en" sz="900" u="none" cap="none" strike="noStrike"/>
                        <a:t>3</a:t>
                      </a:r>
                      <a:endParaRPr b="0" sz="9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Gradient Boosting</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0.479827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0.654309</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0.013911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0.497116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0.622832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253875">
                <a:tc>
                  <a:txBody>
                    <a:bodyPr/>
                    <a:lstStyle/>
                    <a:p>
                      <a:pPr indent="0" lvl="0" marL="0" marR="0" rtl="0" algn="ctr">
                        <a:spcBef>
                          <a:spcPts val="0"/>
                        </a:spcBef>
                        <a:spcAft>
                          <a:spcPts val="0"/>
                        </a:spcAft>
                        <a:buNone/>
                      </a:pPr>
                      <a:r>
                        <a:rPr b="0" lang="en" sz="900" u="none" cap="none" strike="noStrike"/>
                        <a:t>4</a:t>
                      </a:r>
                      <a:endParaRPr b="0" sz="9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Random Forest</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0.455331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0.643560</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0.012562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0.453287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0.614062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253875">
                <a:tc>
                  <a:txBody>
                    <a:bodyPr/>
                    <a:lstStyle/>
                    <a:p>
                      <a:pPr indent="0" lvl="0" marL="0" marR="0" rtl="0" algn="ctr">
                        <a:spcBef>
                          <a:spcPts val="0"/>
                        </a:spcBef>
                        <a:spcAft>
                          <a:spcPts val="0"/>
                        </a:spcAft>
                        <a:buNone/>
                      </a:pPr>
                      <a:r>
                        <a:rPr b="0" lang="en" sz="900" u="none" cap="none" strike="noStrike"/>
                        <a:t>5</a:t>
                      </a:r>
                      <a:endParaRPr b="0" sz="9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VC Soft</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0.431124</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0.588461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0.019081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0.444060</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0.573770</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313425">
                <a:tc>
                  <a:txBody>
                    <a:bodyPr/>
                    <a:lstStyle/>
                    <a:p>
                      <a:pPr indent="0" lvl="0" marL="0" marR="0" rtl="0" algn="ctr">
                        <a:spcBef>
                          <a:spcPts val="0"/>
                        </a:spcBef>
                        <a:spcAft>
                          <a:spcPts val="0"/>
                        </a:spcAft>
                        <a:buNone/>
                      </a:pPr>
                      <a:r>
                        <a:rPr b="0" lang="en" sz="900" u="none" cap="none" strike="noStrike"/>
                        <a:t>6</a:t>
                      </a:r>
                      <a:endParaRPr b="0" sz="9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Stacking</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0.397406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0.652353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0.025943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0.389850</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0.603571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253875">
                <a:tc>
                  <a:txBody>
                    <a:bodyPr/>
                    <a:lstStyle/>
                    <a:p>
                      <a:pPr indent="0" lvl="0" marL="0" marR="0" rtl="0" algn="ctr">
                        <a:spcBef>
                          <a:spcPts val="0"/>
                        </a:spcBef>
                        <a:spcAft>
                          <a:spcPts val="0"/>
                        </a:spcAft>
                        <a:buNone/>
                      </a:pPr>
                      <a:r>
                        <a:rPr b="0" lang="en" sz="900" u="none" cap="none" strike="noStrike"/>
                        <a:t>7</a:t>
                      </a:r>
                      <a:endParaRPr b="0" sz="9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VC Hard</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0.384726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0.635558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0.019181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0.386390</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0.605787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253875">
                <a:tc>
                  <a:txBody>
                    <a:bodyPr/>
                    <a:lstStyle/>
                    <a:p>
                      <a:pPr indent="0" lvl="0" marL="0" marR="0" rtl="0" algn="ctr">
                        <a:spcBef>
                          <a:spcPts val="0"/>
                        </a:spcBef>
                        <a:spcAft>
                          <a:spcPts val="0"/>
                        </a:spcAft>
                        <a:buNone/>
                      </a:pPr>
                      <a:r>
                        <a:rPr b="0" lang="en" sz="900" u="none" cap="none" strike="noStrike"/>
                        <a:t>8</a:t>
                      </a:r>
                      <a:endParaRPr b="0" sz="9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Logistic Regression</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0.382421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0.662292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0.013535</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0.369089</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900" u="none" cap="none" strike="noStrike"/>
                        <a:t>0.615385</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253875">
                <a:tc>
                  <a:txBody>
                    <a:bodyPr/>
                    <a:lstStyle/>
                    <a:p>
                      <a:pPr indent="0" lvl="0" marL="0" marR="0" rtl="0" algn="ctr">
                        <a:spcBef>
                          <a:spcPts val="0"/>
                        </a:spcBef>
                        <a:spcAft>
                          <a:spcPts val="0"/>
                        </a:spcAft>
                        <a:buNone/>
                      </a:pPr>
                      <a:r>
                        <a:rPr b="0" lang="en" sz="900" u="none" cap="none" strike="noStrike"/>
                        <a:t>9</a:t>
                      </a:r>
                      <a:endParaRPr b="0" sz="9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KNN</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0.346398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0.574913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0.017591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0.346021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900" u="none" cap="none" strike="noStrike"/>
                        <a:t>0.568182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CDD4EA"/>
                    </a:solidFill>
                  </a:tcPr>
                </a:tc>
              </a:tr>
            </a:tbl>
          </a:graphicData>
        </a:graphic>
      </p:graphicFrame>
      <p:sp>
        <p:nvSpPr>
          <p:cNvPr id="1210" name="Google Shape;1210;p61"/>
          <p:cNvSpPr/>
          <p:nvPr/>
        </p:nvSpPr>
        <p:spPr>
          <a:xfrm>
            <a:off x="2863402" y="1497125"/>
            <a:ext cx="5589900" cy="236400"/>
          </a:xfrm>
          <a:prstGeom prst="rect">
            <a:avLst/>
          </a:prstGeom>
          <a:noFill/>
          <a:ln cap="flat" cmpd="sng" w="38100">
            <a:solidFill>
              <a:srgbClr val="FF0000"/>
            </a:solidFill>
            <a:prstDash val="dash"/>
            <a:miter lim="800000"/>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1211" name="Google Shape;1211;p61"/>
          <p:cNvSpPr txBox="1"/>
          <p:nvPr/>
        </p:nvSpPr>
        <p:spPr>
          <a:xfrm>
            <a:off x="512250" y="729800"/>
            <a:ext cx="1388400" cy="369300"/>
          </a:xfrm>
          <a:prstGeom prst="rect">
            <a:avLst/>
          </a:prstGeom>
          <a:noFill/>
          <a:ln>
            <a:noFill/>
          </a:ln>
        </p:spPr>
        <p:txBody>
          <a:bodyPr anchorCtr="0" anchor="t" bIns="91425" lIns="91425" spcFirstLastPara="1" rIns="91425" wrap="square" tIns="91425">
            <a:spAutoFit/>
          </a:bodyPr>
          <a:lstStyle/>
          <a:p>
            <a:pPr indent="0" lvl="0" marL="0" rtl="0" algn="just">
              <a:lnSpc>
                <a:spcPct val="116666"/>
              </a:lnSpc>
              <a:spcBef>
                <a:spcPts val="0"/>
              </a:spcBef>
              <a:spcAft>
                <a:spcPts val="0"/>
              </a:spcAft>
              <a:buNone/>
            </a:pPr>
            <a:r>
              <a:rPr b="1" i="1" lang="en" sz="1200">
                <a:solidFill>
                  <a:schemeClr val="dk1"/>
                </a:solidFill>
                <a:latin typeface="Inter"/>
                <a:ea typeface="Inter"/>
                <a:cs typeface="Inter"/>
                <a:sym typeface="Inter"/>
              </a:rPr>
              <a:t>Before</a:t>
            </a:r>
            <a:r>
              <a:rPr b="1" i="1" lang="en" sz="1200">
                <a:solidFill>
                  <a:schemeClr val="dk1"/>
                </a:solidFill>
                <a:latin typeface="Inter"/>
                <a:ea typeface="Inter"/>
                <a:cs typeface="Inter"/>
                <a:sym typeface="Inter"/>
              </a:rPr>
              <a:t> </a:t>
            </a:r>
            <a:endParaRPr b="1" i="1"/>
          </a:p>
        </p:txBody>
      </p:sp>
      <p:pic>
        <p:nvPicPr>
          <p:cNvPr id="1212" name="Google Shape;1212;p61"/>
          <p:cNvPicPr preferRelativeResize="0"/>
          <p:nvPr/>
        </p:nvPicPr>
        <p:blipFill>
          <a:blip r:embed="rId5">
            <a:alphaModFix/>
          </a:blip>
          <a:stretch>
            <a:fillRect/>
          </a:stretch>
        </p:blipFill>
        <p:spPr>
          <a:xfrm>
            <a:off x="517400" y="3318550"/>
            <a:ext cx="1388400" cy="1352550"/>
          </a:xfrm>
          <a:prstGeom prst="rect">
            <a:avLst/>
          </a:prstGeom>
          <a:noFill/>
          <a:ln>
            <a:noFill/>
          </a:ln>
        </p:spPr>
      </p:pic>
      <p:sp>
        <p:nvSpPr>
          <p:cNvPr id="1213" name="Google Shape;1213;p61"/>
          <p:cNvSpPr txBox="1"/>
          <p:nvPr/>
        </p:nvSpPr>
        <p:spPr>
          <a:xfrm>
            <a:off x="558400" y="3033300"/>
            <a:ext cx="1388400" cy="369300"/>
          </a:xfrm>
          <a:prstGeom prst="rect">
            <a:avLst/>
          </a:prstGeom>
          <a:noFill/>
          <a:ln>
            <a:noFill/>
          </a:ln>
        </p:spPr>
        <p:txBody>
          <a:bodyPr anchorCtr="0" anchor="t" bIns="91425" lIns="91425" spcFirstLastPara="1" rIns="91425" wrap="square" tIns="91425">
            <a:spAutoFit/>
          </a:bodyPr>
          <a:lstStyle/>
          <a:p>
            <a:pPr indent="0" lvl="0" marL="0" rtl="0" algn="just">
              <a:lnSpc>
                <a:spcPct val="116666"/>
              </a:lnSpc>
              <a:spcBef>
                <a:spcPts val="0"/>
              </a:spcBef>
              <a:spcAft>
                <a:spcPts val="0"/>
              </a:spcAft>
              <a:buNone/>
            </a:pPr>
            <a:r>
              <a:rPr b="1" i="1" lang="en" sz="1200">
                <a:solidFill>
                  <a:schemeClr val="dk1"/>
                </a:solidFill>
                <a:latin typeface="Inter"/>
                <a:ea typeface="Inter"/>
                <a:cs typeface="Inter"/>
                <a:sym typeface="Inter"/>
              </a:rPr>
              <a:t>After</a:t>
            </a:r>
            <a:endParaRPr b="1" i="1"/>
          </a:p>
        </p:txBody>
      </p:sp>
      <p:pic>
        <p:nvPicPr>
          <p:cNvPr id="1214" name="Google Shape;1214;p61"/>
          <p:cNvPicPr preferRelativeResize="0"/>
          <p:nvPr/>
        </p:nvPicPr>
        <p:blipFill>
          <a:blip r:embed="rId6">
            <a:alphaModFix/>
          </a:blip>
          <a:stretch>
            <a:fillRect/>
          </a:stretch>
        </p:blipFill>
        <p:spPr>
          <a:xfrm>
            <a:off x="604488" y="1046738"/>
            <a:ext cx="1342325" cy="1904225"/>
          </a:xfrm>
          <a:prstGeom prst="rect">
            <a:avLst/>
          </a:prstGeom>
          <a:noFill/>
          <a:ln>
            <a:noFill/>
          </a:ln>
        </p:spPr>
      </p:pic>
      <p:pic>
        <p:nvPicPr>
          <p:cNvPr id="1215" name="Google Shape;1215;p61"/>
          <p:cNvPicPr preferRelativeResize="0"/>
          <p:nvPr/>
        </p:nvPicPr>
        <p:blipFill>
          <a:blip r:embed="rId7">
            <a:alphaModFix/>
          </a:blip>
          <a:stretch>
            <a:fillRect/>
          </a:stretch>
        </p:blipFill>
        <p:spPr>
          <a:xfrm>
            <a:off x="0" y="0"/>
            <a:ext cx="9144000" cy="5143500"/>
          </a:xfrm>
          <a:prstGeom prst="rect">
            <a:avLst/>
          </a:prstGeom>
          <a:noFill/>
          <a:ln>
            <a:noFill/>
          </a:ln>
        </p:spPr>
      </p:pic>
      <p:pic>
        <p:nvPicPr>
          <p:cNvPr id="1216" name="Google Shape;1216;p61"/>
          <p:cNvPicPr preferRelativeResize="0"/>
          <p:nvPr/>
        </p:nvPicPr>
        <p:blipFill>
          <a:blip r:embed="rId8">
            <a:alphaModFix/>
          </a:blip>
          <a:stretch>
            <a:fillRect/>
          </a:stretch>
        </p:blipFill>
        <p:spPr>
          <a:xfrm>
            <a:off x="152400" y="152400"/>
            <a:ext cx="9144000"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1220" name="Shape 1220"/>
        <p:cNvGrpSpPr/>
        <p:nvPr/>
      </p:nvGrpSpPr>
      <p:grpSpPr>
        <a:xfrm>
          <a:off x="0" y="0"/>
          <a:ext cx="0" cy="0"/>
          <a:chOff x="0" y="0"/>
          <a:chExt cx="0" cy="0"/>
        </a:xfrm>
      </p:grpSpPr>
      <p:grpSp>
        <p:nvGrpSpPr>
          <p:cNvPr id="1221" name="Google Shape;1221;p62"/>
          <p:cNvGrpSpPr/>
          <p:nvPr/>
        </p:nvGrpSpPr>
        <p:grpSpPr>
          <a:xfrm>
            <a:off x="-1779860" y="370892"/>
            <a:ext cx="4162867" cy="3234511"/>
            <a:chOff x="0" y="0"/>
            <a:chExt cx="740613" cy="575450"/>
          </a:xfrm>
        </p:grpSpPr>
        <p:sp>
          <p:nvSpPr>
            <p:cNvPr id="1222" name="Google Shape;1222;p62"/>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1223" name="Google Shape;1223;p62"/>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224" name="Google Shape;1224;p62"/>
          <p:cNvSpPr/>
          <p:nvPr/>
        </p:nvSpPr>
        <p:spPr>
          <a:xfrm flipH="1" rot="10800000">
            <a:off x="6469980" y="-981339"/>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grpSp>
        <p:nvGrpSpPr>
          <p:cNvPr id="1225" name="Google Shape;1225;p62"/>
          <p:cNvGrpSpPr/>
          <p:nvPr/>
        </p:nvGrpSpPr>
        <p:grpSpPr>
          <a:xfrm>
            <a:off x="15932" y="-364844"/>
            <a:ext cx="996835" cy="774532"/>
            <a:chOff x="0" y="0"/>
            <a:chExt cx="740613" cy="575450"/>
          </a:xfrm>
        </p:grpSpPr>
        <p:sp>
          <p:nvSpPr>
            <p:cNvPr id="1226" name="Google Shape;1226;p62"/>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348311"/>
            </a:solidFill>
            <a:ln>
              <a:noFill/>
            </a:ln>
          </p:spPr>
        </p:sp>
        <p:sp>
          <p:nvSpPr>
            <p:cNvPr id="1227" name="Google Shape;1227;p62"/>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228" name="Google Shape;1228;p62"/>
          <p:cNvSpPr/>
          <p:nvPr/>
        </p:nvSpPr>
        <p:spPr>
          <a:xfrm>
            <a:off x="0" y="4162251"/>
            <a:ext cx="1083709" cy="981249"/>
          </a:xfrm>
          <a:custGeom>
            <a:rect b="b" l="l" r="r" t="t"/>
            <a:pathLst>
              <a:path extrusionOk="0" h="1962498" w="2167417">
                <a:moveTo>
                  <a:pt x="0" y="0"/>
                </a:moveTo>
                <a:lnTo>
                  <a:pt x="2167417" y="0"/>
                </a:lnTo>
                <a:lnTo>
                  <a:pt x="2167417" y="1962498"/>
                </a:lnTo>
                <a:lnTo>
                  <a:pt x="0" y="1962498"/>
                </a:lnTo>
                <a:lnTo>
                  <a:pt x="0" y="0"/>
                </a:lnTo>
                <a:close/>
              </a:path>
            </a:pathLst>
          </a:custGeom>
          <a:blipFill rotWithShape="1">
            <a:blip r:embed="rId4">
              <a:alphaModFix/>
            </a:blip>
            <a:stretch>
              <a:fillRect b="0" l="0" r="0" t="0"/>
            </a:stretch>
          </a:blipFill>
          <a:ln>
            <a:noFill/>
          </a:ln>
        </p:spPr>
      </p:sp>
      <p:grpSp>
        <p:nvGrpSpPr>
          <p:cNvPr id="1229" name="Google Shape;1229;p62"/>
          <p:cNvGrpSpPr/>
          <p:nvPr/>
        </p:nvGrpSpPr>
        <p:grpSpPr>
          <a:xfrm>
            <a:off x="1536119" y="326989"/>
            <a:ext cx="5979400" cy="352155"/>
            <a:chOff x="0" y="-38100"/>
            <a:chExt cx="5189101" cy="305611"/>
          </a:xfrm>
        </p:grpSpPr>
        <p:sp>
          <p:nvSpPr>
            <p:cNvPr id="1230" name="Google Shape;1230;p62"/>
            <p:cNvSpPr/>
            <p:nvPr/>
          </p:nvSpPr>
          <p:spPr>
            <a:xfrm>
              <a:off x="0" y="0"/>
              <a:ext cx="5189101" cy="267511"/>
            </a:xfrm>
            <a:custGeom>
              <a:rect b="b" l="l" r="r" t="t"/>
              <a:pathLst>
                <a:path extrusionOk="0" h="267511" w="5189101">
                  <a:moveTo>
                    <a:pt x="33017" y="0"/>
                  </a:moveTo>
                  <a:lnTo>
                    <a:pt x="5156085" y="0"/>
                  </a:lnTo>
                  <a:cubicBezTo>
                    <a:pt x="5164841" y="0"/>
                    <a:pt x="5173239" y="3479"/>
                    <a:pt x="5179431" y="9670"/>
                  </a:cubicBezTo>
                  <a:cubicBezTo>
                    <a:pt x="5185623" y="15862"/>
                    <a:pt x="5189101" y="24260"/>
                    <a:pt x="5189101" y="33017"/>
                  </a:cubicBezTo>
                  <a:lnTo>
                    <a:pt x="5189101" y="234494"/>
                  </a:lnTo>
                  <a:cubicBezTo>
                    <a:pt x="5189101" y="243251"/>
                    <a:pt x="5185623" y="251649"/>
                    <a:pt x="5179431" y="257840"/>
                  </a:cubicBezTo>
                  <a:cubicBezTo>
                    <a:pt x="5173239" y="264032"/>
                    <a:pt x="5164841" y="267511"/>
                    <a:pt x="5156085" y="267511"/>
                  </a:cubicBezTo>
                  <a:lnTo>
                    <a:pt x="33017" y="267511"/>
                  </a:lnTo>
                  <a:cubicBezTo>
                    <a:pt x="24260" y="267511"/>
                    <a:pt x="15862" y="264032"/>
                    <a:pt x="9670" y="257840"/>
                  </a:cubicBezTo>
                  <a:cubicBezTo>
                    <a:pt x="3479" y="251649"/>
                    <a:pt x="0" y="243251"/>
                    <a:pt x="0" y="234494"/>
                  </a:cubicBezTo>
                  <a:lnTo>
                    <a:pt x="0" y="33017"/>
                  </a:lnTo>
                  <a:cubicBezTo>
                    <a:pt x="0" y="24260"/>
                    <a:pt x="3479" y="15862"/>
                    <a:pt x="9670" y="9670"/>
                  </a:cubicBezTo>
                  <a:cubicBezTo>
                    <a:pt x="15862" y="3479"/>
                    <a:pt x="24260" y="0"/>
                    <a:pt x="33017"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31" name="Google Shape;1231;p62"/>
            <p:cNvSpPr txBox="1"/>
            <p:nvPr/>
          </p:nvSpPr>
          <p:spPr>
            <a:xfrm>
              <a:off x="0" y="-38100"/>
              <a:ext cx="5189101" cy="30561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232" name="Google Shape;1232;p62"/>
          <p:cNvSpPr txBox="1"/>
          <p:nvPr/>
        </p:nvSpPr>
        <p:spPr>
          <a:xfrm>
            <a:off x="1399875" y="378025"/>
            <a:ext cx="6192900" cy="2772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lang="en" sz="1800">
                <a:solidFill>
                  <a:srgbClr val="FFFFFF"/>
                </a:solidFill>
                <a:latin typeface="Inter"/>
                <a:ea typeface="Inter"/>
                <a:cs typeface="Inter"/>
                <a:sym typeface="Inter"/>
              </a:rPr>
              <a:t>The Best Model From Over Sampling Adasyn &amp; Smote</a:t>
            </a:r>
            <a:endParaRPr sz="700"/>
          </a:p>
        </p:txBody>
      </p:sp>
      <p:sp>
        <p:nvSpPr>
          <p:cNvPr id="1233" name="Google Shape;1233;p62"/>
          <p:cNvSpPr txBox="1"/>
          <p:nvPr/>
        </p:nvSpPr>
        <p:spPr>
          <a:xfrm>
            <a:off x="2330500" y="4559250"/>
            <a:ext cx="6537900" cy="5850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en" sz="1000">
                <a:solidFill>
                  <a:srgbClr val="000000"/>
                </a:solidFill>
                <a:latin typeface="Inter"/>
                <a:ea typeface="Inter"/>
                <a:cs typeface="Inter"/>
                <a:sym typeface="Inter"/>
              </a:rPr>
              <a:t>Pada experiment ini, recall model Logistic Regression mengalami peningkatan yang cukup signifikan ketika dilakukan over sampling Adasyn pada data. Namun precision mengalami penurunan yang cukup signifikan juga</a:t>
            </a:r>
            <a:endParaRPr sz="700"/>
          </a:p>
        </p:txBody>
      </p:sp>
      <p:graphicFrame>
        <p:nvGraphicFramePr>
          <p:cNvPr id="1234" name="Google Shape;1234;p62"/>
          <p:cNvGraphicFramePr/>
          <p:nvPr/>
        </p:nvGraphicFramePr>
        <p:xfrm>
          <a:off x="2330354" y="780947"/>
          <a:ext cx="3000000" cy="3000000"/>
        </p:xfrm>
        <a:graphic>
          <a:graphicData uri="http://schemas.openxmlformats.org/drawingml/2006/table">
            <a:tbl>
              <a:tblPr>
                <a:noFill/>
                <a:tableStyleId>{4FAF4B47-6136-4A50-B794-FE51038C1FBC}</a:tableStyleId>
              </a:tblPr>
              <a:tblGrid>
                <a:gridCol w="295000"/>
                <a:gridCol w="1267525"/>
                <a:gridCol w="945375"/>
                <a:gridCol w="979975"/>
                <a:gridCol w="1141800"/>
                <a:gridCol w="892025"/>
                <a:gridCol w="951500"/>
              </a:tblGrid>
              <a:tr h="261950">
                <a:tc>
                  <a:txBody>
                    <a:bodyPr/>
                    <a:lstStyle/>
                    <a:p>
                      <a:pPr indent="0" lvl="0" marL="0" marR="0" rtl="0" algn="ctr">
                        <a:spcBef>
                          <a:spcPts val="0"/>
                        </a:spcBef>
                        <a:spcAft>
                          <a:spcPts val="0"/>
                        </a:spcAft>
                        <a:buNone/>
                      </a:pPr>
                      <a:r>
                        <a:rPr lang="en" sz="800" u="none" cap="none" strike="noStrike">
                          <a:solidFill>
                            <a:schemeClr val="dk1"/>
                          </a:solidFill>
                        </a:rPr>
                        <a:t>No</a:t>
                      </a:r>
                      <a:endParaRPr sz="800" u="none" cap="none" strike="noStrike">
                        <a:solidFill>
                          <a:schemeClr val="dk1"/>
                        </a:solidFill>
                      </a:endParaRPr>
                    </a:p>
                  </a:txBody>
                  <a:tcPr marT="22875" marB="22875" marR="45725" marL="45725"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800" u="none" cap="none" strike="noStrike">
                          <a:solidFill>
                            <a:schemeClr val="dk1"/>
                          </a:solidFill>
                        </a:rPr>
                        <a:t>Model</a:t>
                      </a:r>
                      <a:endParaRPr sz="8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800" u="none" cap="none" strike="noStrike">
                          <a:solidFill>
                            <a:schemeClr val="dk1"/>
                          </a:solidFill>
                        </a:rPr>
                        <a:t>Train-Recall</a:t>
                      </a:r>
                      <a:endParaRPr sz="8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800" u="none" cap="none" strike="noStrike">
                          <a:solidFill>
                            <a:schemeClr val="dk1"/>
                          </a:solidFill>
                        </a:rPr>
                        <a:t>Train-Precision</a:t>
                      </a:r>
                      <a:endParaRPr sz="8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800" u="none" cap="none" strike="noStrike">
                          <a:solidFill>
                            <a:schemeClr val="dk1"/>
                          </a:solidFill>
                        </a:rPr>
                        <a:t>Train-Recall-Std</a:t>
                      </a:r>
                      <a:endParaRPr sz="8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800" u="none" cap="none" strike="noStrike">
                          <a:solidFill>
                            <a:schemeClr val="dk1"/>
                          </a:solidFill>
                        </a:rPr>
                        <a:t>Test-Recall</a:t>
                      </a:r>
                      <a:endParaRPr sz="8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lang="en" sz="800" u="none" cap="none" strike="noStrike">
                          <a:solidFill>
                            <a:schemeClr val="dk1"/>
                          </a:solidFill>
                        </a:rPr>
                        <a:t>Test-Precision</a:t>
                      </a:r>
                      <a:endParaRPr sz="800" u="none" cap="none" strike="noStrike">
                        <a:solidFill>
                          <a:schemeClr val="dk1"/>
                        </a:solidFill>
                      </a:endParaRPr>
                    </a:p>
                  </a:txBody>
                  <a:tcPr marT="22875" marB="22875" marR="45725" marL="45725"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r>
              <a:tr h="224300">
                <a:tc>
                  <a:txBody>
                    <a:bodyPr/>
                    <a:lstStyle/>
                    <a:p>
                      <a:pPr indent="0" lvl="0" marL="0" marR="0" rtl="0" algn="ctr">
                        <a:spcBef>
                          <a:spcPts val="0"/>
                        </a:spcBef>
                        <a:spcAft>
                          <a:spcPts val="0"/>
                        </a:spcAft>
                        <a:buNone/>
                      </a:pPr>
                      <a:r>
                        <a:rPr b="0" lang="en" sz="800" u="none" cap="none" strike="noStrike"/>
                        <a:t>1</a:t>
                      </a:r>
                      <a:endParaRPr b="0" sz="8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Adasyn - Logistic Regression</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0.873199</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0.421156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0.006508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0.898501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0.418367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168475">
                <a:tc>
                  <a:txBody>
                    <a:bodyPr/>
                    <a:lstStyle/>
                    <a:p>
                      <a:pPr indent="0" lvl="0" marL="0" marR="0" rtl="0" algn="ctr">
                        <a:spcBef>
                          <a:spcPts val="0"/>
                        </a:spcBef>
                        <a:spcAft>
                          <a:spcPts val="0"/>
                        </a:spcAft>
                        <a:buNone/>
                      </a:pPr>
                      <a:r>
                        <a:rPr b="0" lang="en" sz="800" u="none" cap="none" strike="noStrike"/>
                        <a:t>2</a:t>
                      </a:r>
                      <a:endParaRPr b="0" sz="8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Smote - Logistic Regression</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0.844957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0.442598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0.008817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0.851211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0.437982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168475">
                <a:tc>
                  <a:txBody>
                    <a:bodyPr/>
                    <a:lstStyle/>
                    <a:p>
                      <a:pPr indent="0" lvl="0" marL="0" marR="0" rtl="0" algn="ctr">
                        <a:spcBef>
                          <a:spcPts val="0"/>
                        </a:spcBef>
                        <a:spcAft>
                          <a:spcPts val="0"/>
                        </a:spcAft>
                        <a:buNone/>
                      </a:pPr>
                      <a:r>
                        <a:rPr b="0" lang="en" sz="800" u="none" cap="none" strike="noStrike"/>
                        <a:t>3</a:t>
                      </a:r>
                      <a:endParaRPr b="0" sz="8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Adasyn - VC Hard</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0.831988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0.466175</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0.006287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0.833910</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0.460216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168475">
                <a:tc>
                  <a:txBody>
                    <a:bodyPr/>
                    <a:lstStyle/>
                    <a:p>
                      <a:pPr indent="0" lvl="0" marL="0" marR="0" rtl="0" algn="ctr">
                        <a:spcBef>
                          <a:spcPts val="0"/>
                        </a:spcBef>
                        <a:spcAft>
                          <a:spcPts val="0"/>
                        </a:spcAft>
                        <a:buNone/>
                      </a:pPr>
                      <a:r>
                        <a:rPr b="0" lang="en" sz="800" u="none" cap="none" strike="noStrike"/>
                        <a:t>4</a:t>
                      </a:r>
                      <a:endParaRPr b="0" sz="8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Adasyn - KNN</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0.820173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0.404553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0.009874</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0.818916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0.403638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168475">
                <a:tc>
                  <a:txBody>
                    <a:bodyPr/>
                    <a:lstStyle/>
                    <a:p>
                      <a:pPr indent="0" lvl="0" marL="0" marR="0" rtl="0" algn="ctr">
                        <a:spcBef>
                          <a:spcPts val="0"/>
                        </a:spcBef>
                        <a:spcAft>
                          <a:spcPts val="0"/>
                        </a:spcAft>
                        <a:buNone/>
                      </a:pPr>
                      <a:r>
                        <a:rPr b="0" lang="en" sz="800" u="none" cap="none" strike="noStrike"/>
                        <a:t>5</a:t>
                      </a:r>
                      <a:endParaRPr b="0" sz="8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Smote - VC Hard</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0.807205</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0.476504</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0.009488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0.811995</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0.473436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224300">
                <a:tc>
                  <a:txBody>
                    <a:bodyPr/>
                    <a:lstStyle/>
                    <a:p>
                      <a:pPr indent="0" lvl="0" marL="0" marR="0" rtl="0" algn="ctr">
                        <a:spcBef>
                          <a:spcPts val="0"/>
                        </a:spcBef>
                        <a:spcAft>
                          <a:spcPts val="0"/>
                        </a:spcAft>
                        <a:buNone/>
                      </a:pPr>
                      <a:r>
                        <a:rPr b="0" lang="en" sz="800" u="none" cap="none" strike="noStrike"/>
                        <a:t>6</a:t>
                      </a:r>
                      <a:endParaRPr b="0" sz="8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Smote - KNN</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0.799712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0.415921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0.019094</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0.800461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0.415569</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168475">
                <a:tc>
                  <a:txBody>
                    <a:bodyPr/>
                    <a:lstStyle/>
                    <a:p>
                      <a:pPr indent="0" lvl="0" marL="0" marR="0" rtl="0" algn="ctr">
                        <a:spcBef>
                          <a:spcPts val="0"/>
                        </a:spcBef>
                        <a:spcAft>
                          <a:spcPts val="0"/>
                        </a:spcAft>
                        <a:buNone/>
                      </a:pPr>
                      <a:r>
                        <a:rPr b="0" lang="en" sz="800" u="none" cap="none" strike="noStrike"/>
                        <a:t>7</a:t>
                      </a:r>
                      <a:endParaRPr b="0" sz="8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Adasyn - VC Soft</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0.791066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0.491318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0.007459</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0.797001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0.474588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168475">
                <a:tc>
                  <a:txBody>
                    <a:bodyPr/>
                    <a:lstStyle/>
                    <a:p>
                      <a:pPr indent="0" lvl="0" marL="0" marR="0" rtl="0" algn="ctr">
                        <a:spcBef>
                          <a:spcPts val="0"/>
                        </a:spcBef>
                        <a:spcAft>
                          <a:spcPts val="0"/>
                        </a:spcAft>
                        <a:buNone/>
                      </a:pPr>
                      <a:r>
                        <a:rPr b="0" lang="en" sz="800" u="none" cap="none" strike="noStrike"/>
                        <a:t>8</a:t>
                      </a:r>
                      <a:endParaRPr b="0" sz="8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Adasyn - Gradient Boosting</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0.767435</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0.535602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0.020873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0.782007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0.514416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168475">
                <a:tc>
                  <a:txBody>
                    <a:bodyPr/>
                    <a:lstStyle/>
                    <a:p>
                      <a:pPr indent="0" lvl="0" marL="0" marR="0" rtl="0" algn="ctr">
                        <a:spcBef>
                          <a:spcPts val="0"/>
                        </a:spcBef>
                        <a:spcAft>
                          <a:spcPts val="0"/>
                        </a:spcAft>
                        <a:buNone/>
                      </a:pPr>
                      <a:r>
                        <a:rPr b="0" lang="en" sz="800" u="none" cap="none" strike="noStrike"/>
                        <a:t>9</a:t>
                      </a:r>
                      <a:endParaRPr b="0" sz="800" u="none" cap="none" strike="noStrike"/>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Smote - VC Soft</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0.771758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0.500372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0.012281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0.778547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0.493061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168475">
                <a:tc>
                  <a:txBody>
                    <a:bodyPr/>
                    <a:lstStyle/>
                    <a:p>
                      <a:pPr indent="0" lvl="0" marL="0" marR="0" rtl="0" algn="ctr">
                        <a:spcBef>
                          <a:spcPts val="0"/>
                        </a:spcBef>
                        <a:spcAft>
                          <a:spcPts val="0"/>
                        </a:spcAft>
                        <a:buNone/>
                      </a:pPr>
                      <a:r>
                        <a:rPr b="0" lang="en" sz="800" u="none" cap="none" strike="noStrike"/>
                        <a:t>10</a:t>
                      </a:r>
                      <a:endParaRPr sz="700"/>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Smote - Gradient Boosting</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0.757637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0.549024</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0.025047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0.771626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0.525118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168475">
                <a:tc>
                  <a:txBody>
                    <a:bodyPr/>
                    <a:lstStyle/>
                    <a:p>
                      <a:pPr indent="0" lvl="0" marL="0" marR="0" rtl="0" algn="ctr">
                        <a:spcBef>
                          <a:spcPts val="0"/>
                        </a:spcBef>
                        <a:spcAft>
                          <a:spcPts val="0"/>
                        </a:spcAft>
                        <a:buNone/>
                      </a:pPr>
                      <a:r>
                        <a:rPr b="0" lang="en" sz="800" u="none" cap="none" strike="noStrike"/>
                        <a:t>11</a:t>
                      </a:r>
                      <a:endParaRPr sz="700"/>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Adasyn - Stacking</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0.659366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0.480867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0.011621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0.675894</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0.476810</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168475">
                <a:tc>
                  <a:txBody>
                    <a:bodyPr/>
                    <a:lstStyle/>
                    <a:p>
                      <a:pPr indent="0" lvl="0" marL="0" marR="0" rtl="0" algn="ctr">
                        <a:spcBef>
                          <a:spcPts val="0"/>
                        </a:spcBef>
                        <a:spcAft>
                          <a:spcPts val="0"/>
                        </a:spcAft>
                        <a:buNone/>
                      </a:pPr>
                      <a:r>
                        <a:rPr b="0" lang="en" sz="800" u="none" cap="none" strike="noStrike"/>
                        <a:t>12</a:t>
                      </a:r>
                      <a:endParaRPr sz="700"/>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Smote - Random Forest</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0.633141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0.588628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0.017802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0.658593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0.575025</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168475">
                <a:tc>
                  <a:txBody>
                    <a:bodyPr/>
                    <a:lstStyle/>
                    <a:p>
                      <a:pPr indent="0" lvl="0" marL="0" marR="0" rtl="0" algn="ctr">
                        <a:spcBef>
                          <a:spcPts val="0"/>
                        </a:spcBef>
                        <a:spcAft>
                          <a:spcPts val="0"/>
                        </a:spcAft>
                        <a:buNone/>
                      </a:pPr>
                      <a:r>
                        <a:rPr b="0" lang="en" sz="800" u="none" cap="none" strike="noStrike"/>
                        <a:t>13</a:t>
                      </a:r>
                      <a:endParaRPr sz="700"/>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Adasyn - Random Forest</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0.619020</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0.584328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0.020913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0.637832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0.570103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168475">
                <a:tc>
                  <a:txBody>
                    <a:bodyPr/>
                    <a:lstStyle/>
                    <a:p>
                      <a:pPr indent="0" lvl="0" marL="0" marR="0" rtl="0" algn="ctr">
                        <a:spcBef>
                          <a:spcPts val="0"/>
                        </a:spcBef>
                        <a:spcAft>
                          <a:spcPts val="0"/>
                        </a:spcAft>
                        <a:buNone/>
                      </a:pPr>
                      <a:r>
                        <a:rPr b="0" lang="en" sz="800" u="none" cap="none" strike="noStrike"/>
                        <a:t>14</a:t>
                      </a:r>
                      <a:endParaRPr sz="700"/>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Smote - XGBoost</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0.578098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0.618746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0.023384</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0.608997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0.604119</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168475">
                <a:tc>
                  <a:txBody>
                    <a:bodyPr/>
                    <a:lstStyle/>
                    <a:p>
                      <a:pPr indent="0" lvl="0" marL="0" marR="0" rtl="0" algn="ctr">
                        <a:spcBef>
                          <a:spcPts val="0"/>
                        </a:spcBef>
                        <a:spcAft>
                          <a:spcPts val="0"/>
                        </a:spcAft>
                        <a:buNone/>
                      </a:pPr>
                      <a:r>
                        <a:rPr b="0" lang="en" sz="800" u="none" cap="none" strike="noStrike"/>
                        <a:t>15</a:t>
                      </a:r>
                      <a:endParaRPr sz="700"/>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Smote - Stacking</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0.582997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0.492890</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0.012939</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0.606690</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0.504798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168475">
                <a:tc>
                  <a:txBody>
                    <a:bodyPr/>
                    <a:lstStyle/>
                    <a:p>
                      <a:pPr indent="0" lvl="0" marL="0" marR="0" rtl="0" algn="ctr">
                        <a:spcBef>
                          <a:spcPts val="0"/>
                        </a:spcBef>
                        <a:spcAft>
                          <a:spcPts val="0"/>
                        </a:spcAft>
                        <a:buNone/>
                      </a:pPr>
                      <a:r>
                        <a:rPr b="0" lang="en" sz="800" u="none" cap="none" strike="noStrike"/>
                        <a:t>16</a:t>
                      </a:r>
                      <a:endParaRPr sz="700"/>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Adasyn - XGBoost</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0.584726</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0.615507</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0.020202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0.600923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0.605814</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BF5"/>
                    </a:solidFill>
                  </a:tcPr>
                </a:tc>
              </a:tr>
              <a:tr h="168475">
                <a:tc>
                  <a:txBody>
                    <a:bodyPr/>
                    <a:lstStyle/>
                    <a:p>
                      <a:pPr indent="0" lvl="0" marL="0" marR="0" rtl="0" algn="ctr">
                        <a:spcBef>
                          <a:spcPts val="0"/>
                        </a:spcBef>
                        <a:spcAft>
                          <a:spcPts val="0"/>
                        </a:spcAft>
                        <a:buNone/>
                      </a:pPr>
                      <a:r>
                        <a:rPr b="0" lang="en" sz="800" u="none" cap="none" strike="noStrike"/>
                        <a:t>17</a:t>
                      </a:r>
                      <a:endParaRPr sz="700"/>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Smote - Decision Tree</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0.564265</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0.497354</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0.017918</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0.545559</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800" u="none" cap="none" strike="noStrike"/>
                        <a:t>0.467854</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DD4EA"/>
                    </a:solidFill>
                  </a:tcPr>
                </a:tc>
              </a:tr>
              <a:tr h="168475">
                <a:tc>
                  <a:txBody>
                    <a:bodyPr/>
                    <a:lstStyle/>
                    <a:p>
                      <a:pPr indent="0" lvl="0" marL="0" marR="0" rtl="0" algn="ctr">
                        <a:spcBef>
                          <a:spcPts val="0"/>
                        </a:spcBef>
                        <a:spcAft>
                          <a:spcPts val="0"/>
                        </a:spcAft>
                        <a:buNone/>
                      </a:pPr>
                      <a:r>
                        <a:rPr b="0" lang="en" sz="800" u="none" cap="none" strike="noStrike"/>
                        <a:t>18</a:t>
                      </a:r>
                      <a:endParaRPr sz="700"/>
                    </a:p>
                  </a:txBody>
                  <a:tcPr marT="12700" marB="12700" marR="25400" marL="25400" anchor="ctr">
                    <a:lnL cap="flat" cmpd="sng" w="127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Adasyn - Decision Tree</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0.567435</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0.491811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0.027663</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0.522491</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800" u="none" cap="none" strike="noStrike"/>
                        <a:t>0.465092</a:t>
                      </a:r>
                      <a:endParaRPr sz="700"/>
                    </a:p>
                  </a:txBody>
                  <a:tcPr marT="12700" marB="12700" marR="25400" marL="25400" anchor="ctr">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E8EBF5"/>
                    </a:solidFill>
                  </a:tcPr>
                </a:tc>
              </a:tr>
            </a:tbl>
          </a:graphicData>
        </a:graphic>
      </p:graphicFrame>
      <p:sp>
        <p:nvSpPr>
          <p:cNvPr id="1235" name="Google Shape;1235;p62"/>
          <p:cNvSpPr/>
          <p:nvPr/>
        </p:nvSpPr>
        <p:spPr>
          <a:xfrm>
            <a:off x="2470300" y="1085850"/>
            <a:ext cx="6192900" cy="176700"/>
          </a:xfrm>
          <a:prstGeom prst="rect">
            <a:avLst/>
          </a:prstGeom>
          <a:noFill/>
          <a:ln cap="flat" cmpd="sng" w="38100">
            <a:solidFill>
              <a:srgbClr val="FF0000"/>
            </a:solidFill>
            <a:prstDash val="dash"/>
            <a:miter lim="800000"/>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FFFFFF"/>
              </a:solidFill>
              <a:latin typeface="Calibri"/>
              <a:ea typeface="Calibri"/>
              <a:cs typeface="Calibri"/>
              <a:sym typeface="Calibri"/>
            </a:endParaRPr>
          </a:p>
        </p:txBody>
      </p:sp>
      <p:pic>
        <p:nvPicPr>
          <p:cNvPr id="1236" name="Google Shape;1236;p62"/>
          <p:cNvPicPr preferRelativeResize="0"/>
          <p:nvPr/>
        </p:nvPicPr>
        <p:blipFill>
          <a:blip r:embed="rId5">
            <a:alphaModFix/>
          </a:blip>
          <a:stretch>
            <a:fillRect/>
          </a:stretch>
        </p:blipFill>
        <p:spPr>
          <a:xfrm>
            <a:off x="-1897875" y="823300"/>
            <a:ext cx="6095551" cy="3591799"/>
          </a:xfrm>
          <a:prstGeom prst="rect">
            <a:avLst/>
          </a:prstGeom>
          <a:noFill/>
          <a:ln>
            <a:noFill/>
          </a:ln>
        </p:spPr>
      </p:pic>
      <p:pic>
        <p:nvPicPr>
          <p:cNvPr id="1237" name="Google Shape;1237;p62"/>
          <p:cNvPicPr preferRelativeResize="0"/>
          <p:nvPr/>
        </p:nvPicPr>
        <p:blipFill>
          <a:blip r:embed="rId6">
            <a:alphaModFix/>
          </a:blip>
          <a:stretch>
            <a:fillRect/>
          </a:stretch>
        </p:blipFill>
        <p:spPr>
          <a:xfrm>
            <a:off x="0" y="0"/>
            <a:ext cx="9144000"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9E9E9"/>
            </a:gs>
            <a:gs pos="100000">
              <a:srgbClr val="FFFFFF"/>
            </a:gs>
          </a:gsLst>
          <a:lin ang="5400000" scaled="0"/>
        </a:gradFill>
      </p:bgPr>
    </p:bg>
    <p:spTree>
      <p:nvGrpSpPr>
        <p:cNvPr id="1241" name="Shape 1241"/>
        <p:cNvGrpSpPr/>
        <p:nvPr/>
      </p:nvGrpSpPr>
      <p:grpSpPr>
        <a:xfrm>
          <a:off x="0" y="0"/>
          <a:ext cx="0" cy="0"/>
          <a:chOff x="0" y="0"/>
          <a:chExt cx="0" cy="0"/>
        </a:xfrm>
      </p:grpSpPr>
      <p:sp>
        <p:nvSpPr>
          <p:cNvPr id="1242" name="Google Shape;1242;p63"/>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grpSp>
        <p:nvGrpSpPr>
          <p:cNvPr id="1243" name="Google Shape;1243;p63"/>
          <p:cNvGrpSpPr/>
          <p:nvPr/>
        </p:nvGrpSpPr>
        <p:grpSpPr>
          <a:xfrm>
            <a:off x="-1779860" y="370892"/>
            <a:ext cx="4162867" cy="3234511"/>
            <a:chOff x="0" y="0"/>
            <a:chExt cx="740613" cy="575450"/>
          </a:xfrm>
        </p:grpSpPr>
        <p:sp>
          <p:nvSpPr>
            <p:cNvPr id="1244" name="Google Shape;1244;p63"/>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1245" name="Google Shape;1245;p63"/>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1246" name="Google Shape;1246;p63"/>
          <p:cNvGrpSpPr/>
          <p:nvPr/>
        </p:nvGrpSpPr>
        <p:grpSpPr>
          <a:xfrm>
            <a:off x="342579" y="-61364"/>
            <a:ext cx="996835" cy="774532"/>
            <a:chOff x="0" y="0"/>
            <a:chExt cx="740613" cy="575450"/>
          </a:xfrm>
        </p:grpSpPr>
        <p:sp>
          <p:nvSpPr>
            <p:cNvPr id="1247" name="Google Shape;1247;p63"/>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6BB04E"/>
            </a:solidFill>
            <a:ln>
              <a:noFill/>
            </a:ln>
          </p:spPr>
        </p:sp>
        <p:sp>
          <p:nvSpPr>
            <p:cNvPr id="1248" name="Google Shape;1248;p63"/>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1249" name="Google Shape;1249;p63"/>
          <p:cNvGrpSpPr/>
          <p:nvPr/>
        </p:nvGrpSpPr>
        <p:grpSpPr>
          <a:xfrm>
            <a:off x="695025" y="429899"/>
            <a:ext cx="7518304" cy="352156"/>
            <a:chOff x="0" y="-38100"/>
            <a:chExt cx="3395648" cy="305611"/>
          </a:xfrm>
        </p:grpSpPr>
        <p:sp>
          <p:nvSpPr>
            <p:cNvPr id="1250" name="Google Shape;1250;p63"/>
            <p:cNvSpPr/>
            <p:nvPr/>
          </p:nvSpPr>
          <p:spPr>
            <a:xfrm>
              <a:off x="0" y="0"/>
              <a:ext cx="3395648" cy="267511"/>
            </a:xfrm>
            <a:custGeom>
              <a:rect b="b" l="l" r="r" t="t"/>
              <a:pathLst>
                <a:path extrusionOk="0" h="267511" w="3395648">
                  <a:moveTo>
                    <a:pt x="50455" y="0"/>
                  </a:moveTo>
                  <a:lnTo>
                    <a:pt x="3345193" y="0"/>
                  </a:lnTo>
                  <a:cubicBezTo>
                    <a:pt x="3358575" y="0"/>
                    <a:pt x="3371408" y="5316"/>
                    <a:pt x="3380870" y="14778"/>
                  </a:cubicBezTo>
                  <a:cubicBezTo>
                    <a:pt x="3390333" y="24240"/>
                    <a:pt x="3395648" y="37073"/>
                    <a:pt x="3395648" y="50455"/>
                  </a:cubicBezTo>
                  <a:lnTo>
                    <a:pt x="3395648" y="217056"/>
                  </a:lnTo>
                  <a:cubicBezTo>
                    <a:pt x="3395648" y="230438"/>
                    <a:pt x="3390333" y="243271"/>
                    <a:pt x="3380870" y="252733"/>
                  </a:cubicBezTo>
                  <a:cubicBezTo>
                    <a:pt x="3371408" y="262195"/>
                    <a:pt x="3358575" y="267511"/>
                    <a:pt x="3345193" y="267511"/>
                  </a:cubicBezTo>
                  <a:lnTo>
                    <a:pt x="50455" y="267511"/>
                  </a:lnTo>
                  <a:cubicBezTo>
                    <a:pt x="22589" y="267511"/>
                    <a:pt x="0" y="244921"/>
                    <a:pt x="0" y="217056"/>
                  </a:cubicBezTo>
                  <a:lnTo>
                    <a:pt x="0" y="50455"/>
                  </a:lnTo>
                  <a:cubicBezTo>
                    <a:pt x="0" y="22589"/>
                    <a:pt x="22589" y="0"/>
                    <a:pt x="50455"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51" name="Google Shape;1251;p63"/>
            <p:cNvSpPr txBox="1"/>
            <p:nvPr/>
          </p:nvSpPr>
          <p:spPr>
            <a:xfrm>
              <a:off x="0" y="-38100"/>
              <a:ext cx="3395648" cy="30561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252" name="Google Shape;1252;p63"/>
          <p:cNvSpPr/>
          <p:nvPr/>
        </p:nvSpPr>
        <p:spPr>
          <a:xfrm>
            <a:off x="8480976" y="4155253"/>
            <a:ext cx="663024" cy="988247"/>
          </a:xfrm>
          <a:custGeom>
            <a:rect b="b" l="l" r="r" t="t"/>
            <a:pathLst>
              <a:path extrusionOk="0" h="1976494" w="1326048">
                <a:moveTo>
                  <a:pt x="0" y="0"/>
                </a:moveTo>
                <a:lnTo>
                  <a:pt x="1326048" y="0"/>
                </a:lnTo>
                <a:lnTo>
                  <a:pt x="1326048" y="1976494"/>
                </a:lnTo>
                <a:lnTo>
                  <a:pt x="0" y="1976494"/>
                </a:lnTo>
                <a:lnTo>
                  <a:pt x="0" y="0"/>
                </a:lnTo>
                <a:close/>
              </a:path>
            </a:pathLst>
          </a:custGeom>
          <a:blipFill rotWithShape="1">
            <a:blip r:embed="rId4">
              <a:alphaModFix/>
            </a:blip>
            <a:stretch>
              <a:fillRect b="0" l="0" r="0" t="0"/>
            </a:stretch>
          </a:blipFill>
          <a:ln>
            <a:noFill/>
          </a:ln>
        </p:spPr>
      </p:sp>
      <p:sp>
        <p:nvSpPr>
          <p:cNvPr id="1253" name="Google Shape;1253;p63"/>
          <p:cNvSpPr txBox="1"/>
          <p:nvPr/>
        </p:nvSpPr>
        <p:spPr>
          <a:xfrm>
            <a:off x="194525" y="480925"/>
            <a:ext cx="8487300" cy="2772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lang="en" sz="1800">
                <a:solidFill>
                  <a:srgbClr val="FFFFFF"/>
                </a:solidFill>
                <a:latin typeface="Inter"/>
                <a:ea typeface="Inter"/>
                <a:cs typeface="Inter"/>
                <a:sym typeface="Inter"/>
              </a:rPr>
              <a:t>The Best Number Feature by Recursive Feature Selection (RFE)</a:t>
            </a:r>
            <a:endParaRPr sz="700"/>
          </a:p>
        </p:txBody>
      </p:sp>
      <p:pic>
        <p:nvPicPr>
          <p:cNvPr id="1254" name="Google Shape;1254;p63"/>
          <p:cNvPicPr preferRelativeResize="0"/>
          <p:nvPr/>
        </p:nvPicPr>
        <p:blipFill rotWithShape="1">
          <a:blip r:embed="rId5">
            <a:alphaModFix/>
          </a:blip>
          <a:srcRect b="0" l="0" r="0" t="0"/>
          <a:stretch/>
        </p:blipFill>
        <p:spPr>
          <a:xfrm>
            <a:off x="4639880" y="1347849"/>
            <a:ext cx="3841092" cy="2807404"/>
          </a:xfrm>
          <a:prstGeom prst="rect">
            <a:avLst/>
          </a:prstGeom>
          <a:noFill/>
          <a:ln>
            <a:noFill/>
          </a:ln>
        </p:spPr>
      </p:pic>
      <p:pic>
        <p:nvPicPr>
          <p:cNvPr id="1255" name="Google Shape;1255;p63"/>
          <p:cNvPicPr preferRelativeResize="0"/>
          <p:nvPr/>
        </p:nvPicPr>
        <p:blipFill>
          <a:blip r:embed="rId6">
            <a:alphaModFix/>
          </a:blip>
          <a:stretch>
            <a:fillRect/>
          </a:stretch>
        </p:blipFill>
        <p:spPr>
          <a:xfrm>
            <a:off x="-540275" y="1382075"/>
            <a:ext cx="5686601" cy="2807400"/>
          </a:xfrm>
          <a:prstGeom prst="rect">
            <a:avLst/>
          </a:prstGeom>
          <a:noFill/>
          <a:ln>
            <a:noFill/>
          </a:ln>
        </p:spPr>
      </p:pic>
      <p:pic>
        <p:nvPicPr>
          <p:cNvPr id="1256" name="Google Shape;1256;p63"/>
          <p:cNvPicPr preferRelativeResize="0"/>
          <p:nvPr/>
        </p:nvPicPr>
        <p:blipFill>
          <a:blip r:embed="rId7">
            <a:alphaModFix/>
          </a:blip>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187" name="Shape 187"/>
        <p:cNvGrpSpPr/>
        <p:nvPr/>
      </p:nvGrpSpPr>
      <p:grpSpPr>
        <a:xfrm>
          <a:off x="0" y="0"/>
          <a:ext cx="0" cy="0"/>
          <a:chOff x="0" y="0"/>
          <a:chExt cx="0" cy="0"/>
        </a:xfrm>
      </p:grpSpPr>
      <p:sp>
        <p:nvSpPr>
          <p:cNvPr id="188" name="Google Shape;188;p28"/>
          <p:cNvSpPr/>
          <p:nvPr/>
        </p:nvSpPr>
        <p:spPr>
          <a:xfrm>
            <a:off x="-1887984" y="1381"/>
            <a:ext cx="5601889" cy="5143500"/>
          </a:xfrm>
          <a:custGeom>
            <a:rect b="b" l="l" r="r" t="t"/>
            <a:pathLst>
              <a:path extrusionOk="0" h="4522819" w="4925893">
                <a:moveTo>
                  <a:pt x="0" y="2618802"/>
                </a:moveTo>
                <a:lnTo>
                  <a:pt x="1246251" y="4522819"/>
                </a:lnTo>
                <a:lnTo>
                  <a:pt x="3854019" y="4522819"/>
                </a:lnTo>
                <a:lnTo>
                  <a:pt x="3854019" y="2618802"/>
                </a:lnTo>
                <a:lnTo>
                  <a:pt x="4925893" y="0"/>
                </a:lnTo>
                <a:lnTo>
                  <a:pt x="0" y="0"/>
                </a:lnTo>
                <a:close/>
              </a:path>
            </a:pathLst>
          </a:custGeom>
          <a:blipFill rotWithShape="1">
            <a:blip r:embed="rId3">
              <a:alphaModFix/>
            </a:blip>
            <a:stretch>
              <a:fillRect b="0" l="-13377" r="-24689" t="0"/>
            </a:stretch>
          </a:blipFill>
          <a:ln>
            <a:noFill/>
          </a:ln>
        </p:spPr>
      </p:sp>
      <p:cxnSp>
        <p:nvCxnSpPr>
          <p:cNvPr id="189" name="Google Shape;189;p28"/>
          <p:cNvCxnSpPr/>
          <p:nvPr/>
        </p:nvCxnSpPr>
        <p:spPr>
          <a:xfrm flipH="1">
            <a:off x="2791367" y="-1111725"/>
            <a:ext cx="2387915" cy="4642095"/>
          </a:xfrm>
          <a:prstGeom prst="straightConnector1">
            <a:avLst/>
          </a:prstGeom>
          <a:noFill/>
          <a:ln cap="flat" cmpd="sng" w="57150">
            <a:solidFill>
              <a:srgbClr val="545454"/>
            </a:solidFill>
            <a:prstDash val="solid"/>
            <a:round/>
            <a:headEnd len="sm" w="sm" type="none"/>
            <a:tailEnd len="sm" w="sm" type="none"/>
          </a:ln>
        </p:spPr>
      </p:cxnSp>
      <p:grpSp>
        <p:nvGrpSpPr>
          <p:cNvPr id="190" name="Google Shape;190;p28"/>
          <p:cNvGrpSpPr/>
          <p:nvPr/>
        </p:nvGrpSpPr>
        <p:grpSpPr>
          <a:xfrm rot="1643378">
            <a:off x="2436828" y="-645717"/>
            <a:ext cx="820116" cy="6439397"/>
            <a:chOff x="0" y="-38100"/>
            <a:chExt cx="431995" cy="3391946"/>
          </a:xfrm>
        </p:grpSpPr>
        <p:sp>
          <p:nvSpPr>
            <p:cNvPr id="191" name="Google Shape;191;p28"/>
            <p:cNvSpPr/>
            <p:nvPr/>
          </p:nvSpPr>
          <p:spPr>
            <a:xfrm>
              <a:off x="0" y="0"/>
              <a:ext cx="431995" cy="3353846"/>
            </a:xfrm>
            <a:custGeom>
              <a:rect b="b" l="l" r="r" t="t"/>
              <a:pathLst>
                <a:path extrusionOk="0" h="3353846" w="431995">
                  <a:moveTo>
                    <a:pt x="0" y="0"/>
                  </a:moveTo>
                  <a:lnTo>
                    <a:pt x="431995" y="0"/>
                  </a:lnTo>
                  <a:lnTo>
                    <a:pt x="431995" y="3353846"/>
                  </a:lnTo>
                  <a:lnTo>
                    <a:pt x="0" y="3353846"/>
                  </a:lnTo>
                  <a:close/>
                </a:path>
              </a:pathLst>
            </a:custGeom>
            <a:gradFill>
              <a:gsLst>
                <a:gs pos="0">
                  <a:srgbClr val="358512"/>
                </a:gs>
                <a:gs pos="100000">
                  <a:srgbClr val="267003"/>
                </a:gs>
              </a:gsLst>
              <a:lin ang="5400000" scaled="0"/>
            </a:gradFill>
            <a:ln>
              <a:noFill/>
            </a:ln>
          </p:spPr>
        </p:sp>
        <p:sp>
          <p:nvSpPr>
            <p:cNvPr id="192" name="Google Shape;192;p28"/>
            <p:cNvSpPr txBox="1"/>
            <p:nvPr/>
          </p:nvSpPr>
          <p:spPr>
            <a:xfrm>
              <a:off x="0" y="-38100"/>
              <a:ext cx="431995" cy="3391946"/>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3" name="Google Shape;193;p28"/>
          <p:cNvGrpSpPr/>
          <p:nvPr/>
        </p:nvGrpSpPr>
        <p:grpSpPr>
          <a:xfrm rot="10800000">
            <a:off x="1898962" y="4115720"/>
            <a:ext cx="1234273" cy="1029162"/>
            <a:chOff x="0" y="0"/>
            <a:chExt cx="917021" cy="764631"/>
          </a:xfrm>
        </p:grpSpPr>
        <p:sp>
          <p:nvSpPr>
            <p:cNvPr id="194" name="Google Shape;194;p28"/>
            <p:cNvSpPr/>
            <p:nvPr/>
          </p:nvSpPr>
          <p:spPr>
            <a:xfrm>
              <a:off x="0" y="0"/>
              <a:ext cx="917021" cy="764631"/>
            </a:xfrm>
            <a:custGeom>
              <a:rect b="b" l="l" r="r" t="t"/>
              <a:pathLst>
                <a:path extrusionOk="0" h="764631" w="917021">
                  <a:moveTo>
                    <a:pt x="458511" y="764631"/>
                  </a:moveTo>
                  <a:lnTo>
                    <a:pt x="917021" y="0"/>
                  </a:lnTo>
                  <a:lnTo>
                    <a:pt x="0" y="0"/>
                  </a:lnTo>
                  <a:lnTo>
                    <a:pt x="458511" y="764631"/>
                  </a:lnTo>
                  <a:close/>
                </a:path>
              </a:pathLst>
            </a:custGeom>
            <a:solidFill>
              <a:srgbClr val="7ED957"/>
            </a:solidFill>
            <a:ln>
              <a:noFill/>
            </a:ln>
          </p:spPr>
        </p:sp>
        <p:sp>
          <p:nvSpPr>
            <p:cNvPr id="195" name="Google Shape;195;p28"/>
            <p:cNvSpPr txBox="1"/>
            <p:nvPr/>
          </p:nvSpPr>
          <p:spPr>
            <a:xfrm>
              <a:off x="143285" y="16516"/>
              <a:ext cx="630452" cy="39310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96" name="Google Shape;196;p28"/>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4">
              <a:alphaModFix amt="3000"/>
            </a:blip>
            <a:stretch>
              <a:fillRect b="0" l="0" r="0" t="0"/>
            </a:stretch>
          </a:blipFill>
          <a:ln>
            <a:noFill/>
          </a:ln>
        </p:spPr>
      </p:sp>
      <p:sp>
        <p:nvSpPr>
          <p:cNvPr id="197" name="Google Shape;197;p28"/>
          <p:cNvSpPr txBox="1"/>
          <p:nvPr/>
        </p:nvSpPr>
        <p:spPr>
          <a:xfrm>
            <a:off x="4417674" y="1034608"/>
            <a:ext cx="4211977" cy="758127"/>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 sz="1100" u="none" cap="none" strike="noStrike">
                <a:solidFill>
                  <a:srgbClr val="000000"/>
                </a:solidFill>
                <a:latin typeface="Inter"/>
                <a:ea typeface="Inter"/>
                <a:cs typeface="Inter"/>
                <a:sym typeface="Inter"/>
              </a:rPr>
              <a:t>Deposit adalah uang yang disimpan oleh nasabah di bank dalam bentuk tabungan, giro, atau deposito berjangka. Bank memanfaatkan dana ini untuk operasional dan menawarkan bunga kepada nasabah sebagai imbalan.</a:t>
            </a:r>
            <a:endParaRPr sz="700"/>
          </a:p>
        </p:txBody>
      </p:sp>
      <p:sp>
        <p:nvSpPr>
          <p:cNvPr id="198" name="Google Shape;198;p28"/>
          <p:cNvSpPr txBox="1"/>
          <p:nvPr/>
        </p:nvSpPr>
        <p:spPr>
          <a:xfrm>
            <a:off x="4417674" y="621673"/>
            <a:ext cx="4237458" cy="279717"/>
          </a:xfrm>
          <a:prstGeom prst="rect">
            <a:avLst/>
          </a:prstGeom>
          <a:noFill/>
          <a:ln>
            <a:noFill/>
          </a:ln>
        </p:spPr>
        <p:txBody>
          <a:bodyPr anchorCtr="0" anchor="t" bIns="0" lIns="0" spcFirstLastPara="1" rIns="0" wrap="square" tIns="0">
            <a:spAutoFit/>
          </a:bodyPr>
          <a:lstStyle/>
          <a:p>
            <a:pPr indent="0" lvl="0" marL="0" marR="0" rtl="0" algn="l">
              <a:lnSpc>
                <a:spcPct val="127000"/>
              </a:lnSpc>
              <a:spcBef>
                <a:spcPts val="0"/>
              </a:spcBef>
              <a:spcAft>
                <a:spcPts val="0"/>
              </a:spcAft>
              <a:buNone/>
            </a:pPr>
            <a:r>
              <a:rPr b="1" i="0" lang="en" sz="1800" u="none" cap="none" strike="noStrike">
                <a:solidFill>
                  <a:srgbClr val="000000"/>
                </a:solidFill>
                <a:latin typeface="Inter"/>
                <a:ea typeface="Inter"/>
                <a:cs typeface="Inter"/>
                <a:sym typeface="Inter"/>
              </a:rPr>
              <a:t>Apa itu deposit?</a:t>
            </a:r>
            <a:endParaRPr sz="700"/>
          </a:p>
        </p:txBody>
      </p:sp>
      <p:sp>
        <p:nvSpPr>
          <p:cNvPr id="199" name="Google Shape;199;p28"/>
          <p:cNvSpPr txBox="1"/>
          <p:nvPr/>
        </p:nvSpPr>
        <p:spPr>
          <a:xfrm>
            <a:off x="4417674" y="2078344"/>
            <a:ext cx="4237458" cy="279717"/>
          </a:xfrm>
          <a:prstGeom prst="rect">
            <a:avLst/>
          </a:prstGeom>
          <a:noFill/>
          <a:ln>
            <a:noFill/>
          </a:ln>
        </p:spPr>
        <p:txBody>
          <a:bodyPr anchorCtr="0" anchor="t" bIns="0" lIns="0" spcFirstLastPara="1" rIns="0" wrap="square" tIns="0">
            <a:spAutoFit/>
          </a:bodyPr>
          <a:lstStyle/>
          <a:p>
            <a:pPr indent="0" lvl="0" marL="0" marR="0" rtl="0" algn="l">
              <a:lnSpc>
                <a:spcPct val="127000"/>
              </a:lnSpc>
              <a:spcBef>
                <a:spcPts val="0"/>
              </a:spcBef>
              <a:spcAft>
                <a:spcPts val="0"/>
              </a:spcAft>
              <a:buNone/>
            </a:pPr>
            <a:r>
              <a:rPr b="1" i="0" lang="en" sz="1800" u="none" cap="none" strike="noStrike">
                <a:solidFill>
                  <a:srgbClr val="000000"/>
                </a:solidFill>
                <a:latin typeface="Inter"/>
                <a:ea typeface="Inter"/>
                <a:cs typeface="Inter"/>
                <a:sym typeface="Inter"/>
              </a:rPr>
              <a:t>Mengapa Deposit Penting untuk Bank?</a:t>
            </a:r>
            <a:endParaRPr sz="700"/>
          </a:p>
        </p:txBody>
      </p:sp>
      <p:sp>
        <p:nvSpPr>
          <p:cNvPr id="200" name="Google Shape;200;p28"/>
          <p:cNvSpPr txBox="1"/>
          <p:nvPr/>
        </p:nvSpPr>
        <p:spPr>
          <a:xfrm>
            <a:off x="4417674" y="2720011"/>
            <a:ext cx="4212000" cy="2065800"/>
          </a:xfrm>
          <a:prstGeom prst="rect">
            <a:avLst/>
          </a:prstGeom>
          <a:noFill/>
          <a:ln>
            <a:noFill/>
          </a:ln>
        </p:spPr>
        <p:txBody>
          <a:bodyPr anchorCtr="0" anchor="t" bIns="0" lIns="0" spcFirstLastPara="1" rIns="0" wrap="square" tIns="0">
            <a:spAutoFit/>
          </a:bodyPr>
          <a:lstStyle/>
          <a:p>
            <a:pPr indent="-120650" lvl="1" marL="241300" marR="0" rtl="0" algn="just">
              <a:lnSpc>
                <a:spcPct val="140000"/>
              </a:lnSpc>
              <a:spcBef>
                <a:spcPts val="0"/>
              </a:spcBef>
              <a:spcAft>
                <a:spcPts val="0"/>
              </a:spcAft>
              <a:buClr>
                <a:srgbClr val="000000"/>
              </a:buClr>
              <a:buSzPts val="1100"/>
              <a:buFont typeface="Arial"/>
              <a:buChar char="•"/>
            </a:pPr>
            <a:r>
              <a:rPr b="1" i="0" lang="en" sz="1100" u="none" cap="none" strike="noStrike">
                <a:solidFill>
                  <a:srgbClr val="000000"/>
                </a:solidFill>
                <a:latin typeface="Inter"/>
                <a:ea typeface="Inter"/>
                <a:cs typeface="Inter"/>
                <a:sym typeface="Inter"/>
              </a:rPr>
              <a:t>Sum</a:t>
            </a:r>
            <a:r>
              <a:rPr b="0" i="0" lang="en" sz="1100" u="none" cap="none" strike="noStrike">
                <a:solidFill>
                  <a:srgbClr val="000000"/>
                </a:solidFill>
                <a:latin typeface="Inter"/>
                <a:ea typeface="Inter"/>
                <a:cs typeface="Inter"/>
                <a:sym typeface="Inter"/>
              </a:rPr>
              <a:t>: Dana simpanan digunakan untuk memberikan pinjaman, yang menjadi pendapatan utama bank.</a:t>
            </a:r>
            <a:endParaRPr sz="700"/>
          </a:p>
          <a:p>
            <a:pPr indent="-120650" lvl="1" marL="241300" marR="0" rtl="0" algn="just">
              <a:lnSpc>
                <a:spcPct val="140000"/>
              </a:lnSpc>
              <a:spcBef>
                <a:spcPts val="0"/>
              </a:spcBef>
              <a:spcAft>
                <a:spcPts val="0"/>
              </a:spcAft>
              <a:buClr>
                <a:srgbClr val="000000"/>
              </a:buClr>
              <a:buSzPts val="1100"/>
              <a:buFont typeface="Arial"/>
              <a:buChar char="•"/>
            </a:pPr>
            <a:r>
              <a:rPr b="1" i="0" lang="en" sz="1100" u="none" cap="none" strike="noStrike">
                <a:solidFill>
                  <a:srgbClr val="000000"/>
                </a:solidFill>
                <a:latin typeface="Inter"/>
                <a:ea typeface="Inter"/>
                <a:cs typeface="Inter"/>
                <a:sym typeface="Inter"/>
              </a:rPr>
              <a:t>Likuiditas</a:t>
            </a:r>
            <a:r>
              <a:rPr b="0" i="0" lang="en" sz="1100" u="none" cap="none" strike="noStrike">
                <a:solidFill>
                  <a:srgbClr val="000000"/>
                </a:solidFill>
                <a:latin typeface="Inter"/>
                <a:ea typeface="Inter"/>
                <a:cs typeface="Inter"/>
                <a:sym typeface="Inter"/>
              </a:rPr>
              <a:t>: Memastikan bank memiliki cukup dana untuk operasional harian.</a:t>
            </a:r>
            <a:endParaRPr sz="700"/>
          </a:p>
          <a:p>
            <a:pPr indent="-120650" lvl="1" marL="241300" marR="0" rtl="0" algn="just">
              <a:lnSpc>
                <a:spcPct val="140000"/>
              </a:lnSpc>
              <a:spcBef>
                <a:spcPts val="0"/>
              </a:spcBef>
              <a:spcAft>
                <a:spcPts val="0"/>
              </a:spcAft>
              <a:buClr>
                <a:srgbClr val="000000"/>
              </a:buClr>
              <a:buSzPts val="1100"/>
              <a:buFont typeface="Arial"/>
              <a:buChar char="•"/>
            </a:pPr>
            <a:r>
              <a:rPr b="1" i="0" lang="en" sz="1100" u="none" cap="none" strike="noStrike">
                <a:solidFill>
                  <a:srgbClr val="000000"/>
                </a:solidFill>
                <a:latin typeface="Inter"/>
                <a:ea typeface="Inter"/>
                <a:cs typeface="Inter"/>
                <a:sym typeface="Inter"/>
              </a:rPr>
              <a:t>Kepercayaan Publik</a:t>
            </a:r>
            <a:r>
              <a:rPr b="0" i="0" lang="en" sz="1100" u="none" cap="none" strike="noStrike">
                <a:solidFill>
                  <a:srgbClr val="000000"/>
                </a:solidFill>
                <a:latin typeface="Inter"/>
                <a:ea typeface="Inter"/>
                <a:cs typeface="Inter"/>
                <a:sym typeface="Inter"/>
              </a:rPr>
              <a:t>: Basis simpanan besar menunjukkan stabilitas bank.</a:t>
            </a:r>
            <a:endParaRPr sz="700"/>
          </a:p>
          <a:p>
            <a:pPr indent="-120650" lvl="1" marL="241300" marR="0" rtl="0" algn="just">
              <a:lnSpc>
                <a:spcPct val="140000"/>
              </a:lnSpc>
              <a:spcBef>
                <a:spcPts val="0"/>
              </a:spcBef>
              <a:spcAft>
                <a:spcPts val="0"/>
              </a:spcAft>
              <a:buClr>
                <a:srgbClr val="000000"/>
              </a:buClr>
              <a:buSzPts val="1100"/>
              <a:buFont typeface="Arial"/>
              <a:buChar char="•"/>
            </a:pPr>
            <a:r>
              <a:rPr b="1" i="0" lang="en" sz="1100" u="none" cap="none" strike="noStrike">
                <a:solidFill>
                  <a:srgbClr val="000000"/>
                </a:solidFill>
                <a:latin typeface="Inter"/>
                <a:ea typeface="Inter"/>
                <a:cs typeface="Inter"/>
                <a:sym typeface="Inter"/>
              </a:rPr>
              <a:t>Regulasi</a:t>
            </a:r>
            <a:r>
              <a:rPr b="0" i="0" lang="en" sz="1100" u="none" cap="none" strike="noStrike">
                <a:solidFill>
                  <a:srgbClr val="000000"/>
                </a:solidFill>
                <a:latin typeface="Inter"/>
                <a:ea typeface="Inter"/>
                <a:cs typeface="Inter"/>
                <a:sym typeface="Inter"/>
              </a:rPr>
              <a:t>: Memenuhi aturan cadangan wajib yang ditetapkan regulator.</a:t>
            </a:r>
            <a:endParaRPr sz="700"/>
          </a:p>
          <a:p>
            <a:pPr indent="0" lvl="0" marL="0" marR="0" rtl="0" algn="just">
              <a:lnSpc>
                <a:spcPct val="140000"/>
              </a:lnSpc>
              <a:spcBef>
                <a:spcPts val="0"/>
              </a:spcBef>
              <a:spcAft>
                <a:spcPts val="0"/>
              </a:spcAft>
              <a:buNone/>
            </a:pPr>
            <a:r>
              <a:t/>
            </a:r>
            <a:endParaRPr b="0" i="0" sz="1100" u="none" cap="none" strike="noStrike">
              <a:solidFill>
                <a:srgbClr val="000000"/>
              </a:solidFill>
              <a:latin typeface="Inter"/>
              <a:ea typeface="Inter"/>
              <a:cs typeface="Inter"/>
              <a:sym typeface="Inte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1260" name="Shape 1260"/>
        <p:cNvGrpSpPr/>
        <p:nvPr/>
      </p:nvGrpSpPr>
      <p:grpSpPr>
        <a:xfrm>
          <a:off x="0" y="0"/>
          <a:ext cx="0" cy="0"/>
          <a:chOff x="0" y="0"/>
          <a:chExt cx="0" cy="0"/>
        </a:xfrm>
      </p:grpSpPr>
      <p:sp>
        <p:nvSpPr>
          <p:cNvPr id="1261" name="Google Shape;1261;p64"/>
          <p:cNvSpPr/>
          <p:nvPr/>
        </p:nvSpPr>
        <p:spPr>
          <a:xfrm rot="10800000">
            <a:off x="6829862" y="-1188709"/>
            <a:ext cx="3406117" cy="3406117"/>
          </a:xfrm>
          <a:custGeom>
            <a:rect b="b" l="l" r="r" t="t"/>
            <a:pathLst>
              <a:path extrusionOk="0" h="6812234" w="6812234">
                <a:moveTo>
                  <a:pt x="6812234" y="6812234"/>
                </a:moveTo>
                <a:lnTo>
                  <a:pt x="0" y="6812234"/>
                </a:lnTo>
                <a:lnTo>
                  <a:pt x="0" y="0"/>
                </a:lnTo>
                <a:lnTo>
                  <a:pt x="6812234" y="0"/>
                </a:lnTo>
                <a:lnTo>
                  <a:pt x="6812234" y="6812234"/>
                </a:lnTo>
                <a:close/>
              </a:path>
            </a:pathLst>
          </a:custGeom>
          <a:blipFill rotWithShape="1">
            <a:blip r:embed="rId3">
              <a:alphaModFix amt="3000"/>
            </a:blip>
            <a:stretch>
              <a:fillRect b="0" l="0" r="0" t="0"/>
            </a:stretch>
          </a:blipFill>
          <a:ln>
            <a:noFill/>
          </a:ln>
        </p:spPr>
      </p:sp>
      <p:sp>
        <p:nvSpPr>
          <p:cNvPr id="1262" name="Google Shape;1262;p64"/>
          <p:cNvSpPr/>
          <p:nvPr/>
        </p:nvSpPr>
        <p:spPr>
          <a:xfrm flipH="1" rot="10800000">
            <a:off x="-1033808" y="-1067098"/>
            <a:ext cx="3406117" cy="3406117"/>
          </a:xfrm>
          <a:custGeom>
            <a:rect b="b" l="l" r="r" t="t"/>
            <a:pathLst>
              <a:path extrusionOk="0" h="6812234" w="6812234">
                <a:moveTo>
                  <a:pt x="0" y="6812234"/>
                </a:moveTo>
                <a:lnTo>
                  <a:pt x="6812235" y="6812234"/>
                </a:lnTo>
                <a:lnTo>
                  <a:pt x="6812235" y="0"/>
                </a:lnTo>
                <a:lnTo>
                  <a:pt x="0" y="0"/>
                </a:lnTo>
                <a:lnTo>
                  <a:pt x="0" y="6812234"/>
                </a:lnTo>
                <a:close/>
              </a:path>
            </a:pathLst>
          </a:custGeom>
          <a:blipFill rotWithShape="1">
            <a:blip r:embed="rId3">
              <a:alphaModFix amt="3000"/>
            </a:blip>
            <a:stretch>
              <a:fillRect b="0" l="0" r="0" t="0"/>
            </a:stretch>
          </a:blipFill>
          <a:ln>
            <a:noFill/>
          </a:ln>
        </p:spPr>
      </p:sp>
      <p:sp>
        <p:nvSpPr>
          <p:cNvPr id="1263" name="Google Shape;1263;p64"/>
          <p:cNvSpPr/>
          <p:nvPr/>
        </p:nvSpPr>
        <p:spPr>
          <a:xfrm flipH="1" rot="10800000">
            <a:off x="-492101" y="-2177151"/>
            <a:ext cx="1950010" cy="4332132"/>
          </a:xfrm>
          <a:custGeom>
            <a:rect b="b" l="l" r="r" t="t"/>
            <a:pathLst>
              <a:path extrusionOk="0" h="8664264" w="3900020">
                <a:moveTo>
                  <a:pt x="0" y="8664264"/>
                </a:moveTo>
                <a:lnTo>
                  <a:pt x="3900020" y="8664264"/>
                </a:lnTo>
                <a:lnTo>
                  <a:pt x="3900020" y="0"/>
                </a:lnTo>
                <a:lnTo>
                  <a:pt x="0" y="0"/>
                </a:lnTo>
                <a:lnTo>
                  <a:pt x="0" y="8664264"/>
                </a:lnTo>
                <a:close/>
              </a:path>
            </a:pathLst>
          </a:custGeom>
          <a:blipFill rotWithShape="1">
            <a:blip r:embed="rId4">
              <a:alphaModFix/>
            </a:blip>
            <a:stretch>
              <a:fillRect b="0" l="0" r="-61618" t="0"/>
            </a:stretch>
          </a:blipFill>
          <a:ln>
            <a:noFill/>
          </a:ln>
        </p:spPr>
      </p:sp>
      <p:sp>
        <p:nvSpPr>
          <p:cNvPr id="1264" name="Google Shape;1264;p64"/>
          <p:cNvSpPr/>
          <p:nvPr/>
        </p:nvSpPr>
        <p:spPr>
          <a:xfrm rot="10800000">
            <a:off x="7549609" y="-2177151"/>
            <a:ext cx="1950010" cy="4332132"/>
          </a:xfrm>
          <a:custGeom>
            <a:rect b="b" l="l" r="r" t="t"/>
            <a:pathLst>
              <a:path extrusionOk="0" h="8664264" w="3900020">
                <a:moveTo>
                  <a:pt x="3900020" y="8664264"/>
                </a:moveTo>
                <a:lnTo>
                  <a:pt x="0" y="8664264"/>
                </a:lnTo>
                <a:lnTo>
                  <a:pt x="0" y="0"/>
                </a:lnTo>
                <a:lnTo>
                  <a:pt x="3900020" y="0"/>
                </a:lnTo>
                <a:lnTo>
                  <a:pt x="3900020" y="8664264"/>
                </a:lnTo>
                <a:close/>
              </a:path>
            </a:pathLst>
          </a:custGeom>
          <a:blipFill rotWithShape="1">
            <a:blip r:embed="rId4">
              <a:alphaModFix/>
            </a:blip>
            <a:stretch>
              <a:fillRect b="0" l="0" r="-61618" t="0"/>
            </a:stretch>
          </a:blipFill>
          <a:ln>
            <a:noFill/>
          </a:ln>
        </p:spPr>
      </p:sp>
      <p:grpSp>
        <p:nvGrpSpPr>
          <p:cNvPr id="1265" name="Google Shape;1265;p64"/>
          <p:cNvGrpSpPr/>
          <p:nvPr/>
        </p:nvGrpSpPr>
        <p:grpSpPr>
          <a:xfrm>
            <a:off x="2904229" y="316321"/>
            <a:ext cx="3335543" cy="352155"/>
            <a:chOff x="0" y="-38100"/>
            <a:chExt cx="2894684" cy="305611"/>
          </a:xfrm>
        </p:grpSpPr>
        <p:sp>
          <p:nvSpPr>
            <p:cNvPr id="1266" name="Google Shape;1266;p64"/>
            <p:cNvSpPr/>
            <p:nvPr/>
          </p:nvSpPr>
          <p:spPr>
            <a:xfrm>
              <a:off x="0" y="0"/>
              <a:ext cx="2894684" cy="267511"/>
            </a:xfrm>
            <a:custGeom>
              <a:rect b="b" l="l" r="r" t="t"/>
              <a:pathLst>
                <a:path extrusionOk="0" h="267511" w="2894684">
                  <a:moveTo>
                    <a:pt x="59186" y="0"/>
                  </a:moveTo>
                  <a:lnTo>
                    <a:pt x="2835497" y="0"/>
                  </a:lnTo>
                  <a:cubicBezTo>
                    <a:pt x="2851194" y="0"/>
                    <a:pt x="2866249" y="6236"/>
                    <a:pt x="2877348" y="17335"/>
                  </a:cubicBezTo>
                  <a:cubicBezTo>
                    <a:pt x="2888448" y="28435"/>
                    <a:pt x="2894684" y="43489"/>
                    <a:pt x="2894684" y="59186"/>
                  </a:cubicBezTo>
                  <a:lnTo>
                    <a:pt x="2894684" y="208324"/>
                  </a:lnTo>
                  <a:cubicBezTo>
                    <a:pt x="2894684" y="224022"/>
                    <a:pt x="2888448" y="239076"/>
                    <a:pt x="2877348" y="250175"/>
                  </a:cubicBezTo>
                  <a:cubicBezTo>
                    <a:pt x="2866249" y="261275"/>
                    <a:pt x="2851194" y="267511"/>
                    <a:pt x="2835497" y="267511"/>
                  </a:cubicBezTo>
                  <a:lnTo>
                    <a:pt x="59186" y="267511"/>
                  </a:lnTo>
                  <a:cubicBezTo>
                    <a:pt x="43489" y="267511"/>
                    <a:pt x="28435" y="261275"/>
                    <a:pt x="17335" y="250175"/>
                  </a:cubicBezTo>
                  <a:cubicBezTo>
                    <a:pt x="6236" y="239076"/>
                    <a:pt x="0" y="224022"/>
                    <a:pt x="0" y="208324"/>
                  </a:cubicBezTo>
                  <a:lnTo>
                    <a:pt x="0" y="59186"/>
                  </a:lnTo>
                  <a:cubicBezTo>
                    <a:pt x="0" y="43489"/>
                    <a:pt x="6236" y="28435"/>
                    <a:pt x="17335" y="17335"/>
                  </a:cubicBezTo>
                  <a:cubicBezTo>
                    <a:pt x="28435" y="6236"/>
                    <a:pt x="43489" y="0"/>
                    <a:pt x="59186"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67" name="Google Shape;1267;p64"/>
            <p:cNvSpPr txBox="1"/>
            <p:nvPr/>
          </p:nvSpPr>
          <p:spPr>
            <a:xfrm>
              <a:off x="0" y="-38100"/>
              <a:ext cx="2894684" cy="30561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268" name="Google Shape;1268;p64"/>
          <p:cNvSpPr txBox="1"/>
          <p:nvPr/>
        </p:nvSpPr>
        <p:spPr>
          <a:xfrm>
            <a:off x="3002363" y="350699"/>
            <a:ext cx="3139200" cy="2772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lang="en" sz="1800">
                <a:solidFill>
                  <a:srgbClr val="FFFFFF"/>
                </a:solidFill>
                <a:latin typeface="Inter"/>
                <a:ea typeface="Inter"/>
                <a:cs typeface="Inter"/>
                <a:sym typeface="Inter"/>
              </a:rPr>
              <a:t>Final Model  Interpretation</a:t>
            </a:r>
            <a:endParaRPr sz="700"/>
          </a:p>
        </p:txBody>
      </p:sp>
      <p:grpSp>
        <p:nvGrpSpPr>
          <p:cNvPr id="1269" name="Google Shape;1269;p64"/>
          <p:cNvGrpSpPr/>
          <p:nvPr/>
        </p:nvGrpSpPr>
        <p:grpSpPr>
          <a:xfrm>
            <a:off x="764125" y="781050"/>
            <a:ext cx="7183004" cy="538824"/>
            <a:chOff x="4251" y="0"/>
            <a:chExt cx="10848820" cy="1077648"/>
          </a:xfrm>
        </p:grpSpPr>
        <p:sp>
          <p:nvSpPr>
            <p:cNvPr id="1270" name="Google Shape;1270;p64"/>
            <p:cNvSpPr/>
            <p:nvPr/>
          </p:nvSpPr>
          <p:spPr>
            <a:xfrm>
              <a:off x="4251" y="0"/>
              <a:ext cx="6056379" cy="1077648"/>
            </a:xfrm>
            <a:prstGeom prst="homePlate">
              <a:avLst>
                <a:gd fmla="val 50000" name="adj"/>
              </a:avLst>
            </a:prstGeom>
            <a:gradFill>
              <a:gsLst>
                <a:gs pos="0">
                  <a:srgbClr val="1D446D"/>
                </a:gs>
                <a:gs pos="80000">
                  <a:srgbClr val="275990"/>
                </a:gs>
                <a:gs pos="100000">
                  <a:srgbClr val="255A93"/>
                </a:gs>
              </a:gsLst>
              <a:lin ang="16200000" scaled="0"/>
            </a:gradFill>
            <a:ln>
              <a:noFill/>
            </a:ln>
            <a:effectLst>
              <a:outerShdw blurRad="40000" rotWithShape="0" dir="5400000" dist="23000">
                <a:srgbClr val="000000">
                  <a:alpha val="34901"/>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71" name="Google Shape;1271;p64"/>
            <p:cNvSpPr txBox="1"/>
            <p:nvPr/>
          </p:nvSpPr>
          <p:spPr>
            <a:xfrm>
              <a:off x="4251" y="0"/>
              <a:ext cx="5786967" cy="1077648"/>
            </a:xfrm>
            <a:prstGeom prst="rect">
              <a:avLst/>
            </a:prstGeom>
            <a:noFill/>
            <a:ln>
              <a:noFill/>
            </a:ln>
          </p:spPr>
          <p:txBody>
            <a:bodyPr anchorCtr="0" anchor="ctr" bIns="37350" lIns="74675" spcFirstLastPara="1" rIns="18675" wrap="square" tIns="37350">
              <a:noAutofit/>
            </a:bodyPr>
            <a:lstStyle/>
            <a:p>
              <a:pPr indent="0" lvl="0" marL="0" rtl="0" algn="ctr">
                <a:lnSpc>
                  <a:spcPct val="90000"/>
                </a:lnSpc>
                <a:spcBef>
                  <a:spcPts val="0"/>
                </a:spcBef>
                <a:spcAft>
                  <a:spcPts val="0"/>
                </a:spcAft>
                <a:buClr>
                  <a:schemeClr val="lt1"/>
                </a:buClr>
                <a:buSzPts val="1400"/>
                <a:buFont typeface="Calibri"/>
                <a:buNone/>
              </a:pPr>
              <a:r>
                <a:rPr lang="en">
                  <a:solidFill>
                    <a:schemeClr val="lt1"/>
                  </a:solidFill>
                  <a:latin typeface="Calibri"/>
                  <a:ea typeface="Calibri"/>
                  <a:cs typeface="Calibri"/>
                  <a:sym typeface="Calibri"/>
                </a:rPr>
                <a:t>Hyperparameter</a:t>
              </a:r>
              <a:endParaRPr sz="1400">
                <a:solidFill>
                  <a:schemeClr val="lt1"/>
                </a:solidFill>
                <a:latin typeface="Calibri"/>
                <a:ea typeface="Calibri"/>
                <a:cs typeface="Calibri"/>
                <a:sym typeface="Calibri"/>
              </a:endParaRPr>
            </a:p>
          </p:txBody>
        </p:sp>
        <p:sp>
          <p:nvSpPr>
            <p:cNvPr id="1272" name="Google Shape;1272;p64"/>
            <p:cNvSpPr/>
            <p:nvPr/>
          </p:nvSpPr>
          <p:spPr>
            <a:xfrm>
              <a:off x="5062653" y="0"/>
              <a:ext cx="5790418" cy="1077648"/>
            </a:xfrm>
            <a:prstGeom prst="chevron">
              <a:avLst>
                <a:gd fmla="val 50000" name="adj"/>
              </a:avLst>
            </a:prstGeom>
            <a:gradFill>
              <a:gsLst>
                <a:gs pos="0">
                  <a:srgbClr val="5A749A"/>
                </a:gs>
                <a:gs pos="80000">
                  <a:srgbClr val="7799CA"/>
                </a:gs>
                <a:gs pos="100000">
                  <a:srgbClr val="7699CD"/>
                </a:gs>
              </a:gsLst>
              <a:lin ang="16200000" scaled="0"/>
            </a:gradFill>
            <a:ln>
              <a:noFill/>
            </a:ln>
            <a:effectLst>
              <a:outerShdw blurRad="40000" rotWithShape="0" dir="5400000" dist="23000">
                <a:srgbClr val="000000">
                  <a:alpha val="34901"/>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73" name="Google Shape;1273;p64"/>
            <p:cNvSpPr txBox="1"/>
            <p:nvPr/>
          </p:nvSpPr>
          <p:spPr>
            <a:xfrm>
              <a:off x="5601477" y="0"/>
              <a:ext cx="4712770" cy="1077648"/>
            </a:xfrm>
            <a:prstGeom prst="rect">
              <a:avLst/>
            </a:prstGeom>
            <a:noFill/>
            <a:ln>
              <a:noFill/>
            </a:ln>
          </p:spPr>
          <p:txBody>
            <a:bodyPr anchorCtr="0" anchor="ctr" bIns="37350" lIns="56000" spcFirstLastPara="1" rIns="18675" wrap="square" tIns="37350">
              <a:noAutofit/>
            </a:bodyPr>
            <a:lstStyle/>
            <a:p>
              <a:pPr indent="0" lvl="0" marL="0" rtl="0" algn="ctr">
                <a:lnSpc>
                  <a:spcPct val="90000"/>
                </a:lnSpc>
                <a:spcBef>
                  <a:spcPts val="0"/>
                </a:spcBef>
                <a:spcAft>
                  <a:spcPts val="0"/>
                </a:spcAft>
                <a:buClr>
                  <a:schemeClr val="lt1"/>
                </a:buClr>
                <a:buSzPts val="1400"/>
                <a:buFont typeface="Calibri"/>
                <a:buNone/>
              </a:pPr>
              <a:r>
                <a:rPr lang="en">
                  <a:solidFill>
                    <a:schemeClr val="lt1"/>
                  </a:solidFill>
                  <a:latin typeface="Calibri"/>
                  <a:ea typeface="Calibri"/>
                  <a:cs typeface="Calibri"/>
                  <a:sym typeface="Calibri"/>
                </a:rPr>
                <a:t>Feature Importance	</a:t>
              </a:r>
              <a:endParaRPr sz="1400">
                <a:solidFill>
                  <a:schemeClr val="lt1"/>
                </a:solidFill>
                <a:latin typeface="Calibri"/>
                <a:ea typeface="Calibri"/>
                <a:cs typeface="Calibri"/>
                <a:sym typeface="Calibri"/>
              </a:endParaRPr>
            </a:p>
          </p:txBody>
        </p:sp>
      </p:grpSp>
      <p:sp>
        <p:nvSpPr>
          <p:cNvPr id="1274" name="Google Shape;1274;p64"/>
          <p:cNvSpPr/>
          <p:nvPr/>
        </p:nvSpPr>
        <p:spPr>
          <a:xfrm>
            <a:off x="773275" y="1319875"/>
            <a:ext cx="3301200" cy="3084300"/>
          </a:xfrm>
          <a:prstGeom prst="rect">
            <a:avLst/>
          </a:prstGeom>
          <a:noFill/>
          <a:ln cap="flat" cmpd="sng" w="19050">
            <a:solidFill>
              <a:schemeClr val="dk1"/>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1275" name="Google Shape;1275;p64"/>
          <p:cNvSpPr txBox="1"/>
          <p:nvPr/>
        </p:nvSpPr>
        <p:spPr>
          <a:xfrm>
            <a:off x="1153424" y="1414731"/>
            <a:ext cx="1932600" cy="6618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b="0" lang="en" sz="1000">
                <a:solidFill>
                  <a:schemeClr val="dk1"/>
                </a:solidFill>
                <a:latin typeface="Times New Roman"/>
                <a:ea typeface="Times New Roman"/>
                <a:cs typeface="Times New Roman"/>
                <a:sym typeface="Times New Roman"/>
              </a:rPr>
              <a:t>Hyperparameter:</a:t>
            </a:r>
            <a:endParaRPr sz="700"/>
          </a:p>
          <a:p>
            <a:pPr indent="0" lvl="0" marL="0" marR="0" rtl="0" algn="l">
              <a:spcBef>
                <a:spcPts val="0"/>
              </a:spcBef>
              <a:spcAft>
                <a:spcPts val="0"/>
              </a:spcAft>
              <a:buNone/>
            </a:pPr>
            <a:r>
              <a:rPr b="0" lang="en" sz="1000">
                <a:solidFill>
                  <a:schemeClr val="dk1"/>
                </a:solidFill>
                <a:latin typeface="Times New Roman"/>
                <a:ea typeface="Times New Roman"/>
                <a:cs typeface="Times New Roman"/>
                <a:sym typeface="Times New Roman"/>
              </a:rPr>
              <a:t>max_depth = [2,4,6,8,10,12,None]</a:t>
            </a:r>
            <a:endParaRPr sz="700"/>
          </a:p>
          <a:p>
            <a:pPr indent="0" lvl="0" marL="0" marR="0" rtl="0" algn="l">
              <a:spcBef>
                <a:spcPts val="0"/>
              </a:spcBef>
              <a:spcAft>
                <a:spcPts val="0"/>
              </a:spcAft>
              <a:buNone/>
            </a:pPr>
            <a:r>
              <a:rPr b="0" lang="en" sz="1000">
                <a:solidFill>
                  <a:schemeClr val="dk1"/>
                </a:solidFill>
                <a:latin typeface="Times New Roman"/>
                <a:ea typeface="Times New Roman"/>
                <a:cs typeface="Times New Roman"/>
                <a:sym typeface="Times New Roman"/>
              </a:rPr>
              <a:t>n_estimators = [100,120,140,150]</a:t>
            </a:r>
            <a:endParaRPr sz="700"/>
          </a:p>
          <a:p>
            <a:pPr indent="0" lvl="0" marL="0" marR="0" rtl="0" algn="l">
              <a:spcBef>
                <a:spcPts val="0"/>
              </a:spcBef>
              <a:spcAft>
                <a:spcPts val="0"/>
              </a:spcAft>
              <a:buNone/>
            </a:pPr>
            <a:r>
              <a:rPr b="0" lang="en" sz="1000">
                <a:solidFill>
                  <a:schemeClr val="dk1"/>
                </a:solidFill>
                <a:latin typeface="Times New Roman"/>
                <a:ea typeface="Times New Roman"/>
                <a:cs typeface="Times New Roman"/>
                <a:sym typeface="Times New Roman"/>
              </a:rPr>
              <a:t>max_features=['sqrt', 'log2', None]</a:t>
            </a:r>
            <a:endParaRPr sz="700"/>
          </a:p>
        </p:txBody>
      </p:sp>
      <p:sp>
        <p:nvSpPr>
          <p:cNvPr id="1276" name="Google Shape;1276;p64"/>
          <p:cNvSpPr txBox="1"/>
          <p:nvPr/>
        </p:nvSpPr>
        <p:spPr>
          <a:xfrm>
            <a:off x="906863" y="2118915"/>
            <a:ext cx="2170500" cy="2616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b="1" i="1" lang="en" sz="1400">
                <a:solidFill>
                  <a:schemeClr val="dk1"/>
                </a:solidFill>
                <a:latin typeface="Calibri"/>
                <a:ea typeface="Calibri"/>
                <a:cs typeface="Calibri"/>
                <a:sym typeface="Calibri"/>
              </a:rPr>
              <a:t>Hyperparameter terbaik</a:t>
            </a:r>
            <a:endParaRPr b="1" i="1" sz="1400">
              <a:solidFill>
                <a:schemeClr val="dk1"/>
              </a:solidFill>
              <a:latin typeface="Calibri"/>
              <a:ea typeface="Calibri"/>
              <a:cs typeface="Calibri"/>
              <a:sym typeface="Calibri"/>
            </a:endParaRPr>
          </a:p>
        </p:txBody>
      </p:sp>
      <p:grpSp>
        <p:nvGrpSpPr>
          <p:cNvPr id="1277" name="Google Shape;1277;p64"/>
          <p:cNvGrpSpPr/>
          <p:nvPr/>
        </p:nvGrpSpPr>
        <p:grpSpPr>
          <a:xfrm>
            <a:off x="1252930" y="2547609"/>
            <a:ext cx="1824347" cy="1616303"/>
            <a:chOff x="0" y="111926"/>
            <a:chExt cx="3648694" cy="2874961"/>
          </a:xfrm>
        </p:grpSpPr>
        <p:sp>
          <p:nvSpPr>
            <p:cNvPr id="1278" name="Google Shape;1278;p64"/>
            <p:cNvSpPr/>
            <p:nvPr/>
          </p:nvSpPr>
          <p:spPr>
            <a:xfrm>
              <a:off x="0" y="436646"/>
              <a:ext cx="3648694" cy="554400"/>
            </a:xfrm>
            <a:prstGeom prst="rect">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79" name="Google Shape;1279;p64"/>
            <p:cNvSpPr/>
            <p:nvPr/>
          </p:nvSpPr>
          <p:spPr>
            <a:xfrm>
              <a:off x="182434" y="111926"/>
              <a:ext cx="2554085" cy="64944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80" name="Google Shape;1280;p64"/>
            <p:cNvSpPr txBox="1"/>
            <p:nvPr/>
          </p:nvSpPr>
          <p:spPr>
            <a:xfrm>
              <a:off x="214137" y="143629"/>
              <a:ext cx="2490679" cy="586034"/>
            </a:xfrm>
            <a:prstGeom prst="rect">
              <a:avLst/>
            </a:prstGeom>
            <a:noFill/>
            <a:ln>
              <a:noFill/>
            </a:ln>
          </p:spPr>
          <p:txBody>
            <a:bodyPr anchorCtr="0" anchor="ctr" bIns="0" lIns="48275" spcFirstLastPara="1" rIns="48275" wrap="square" tIns="0">
              <a:noAutofit/>
            </a:bodyPr>
            <a:lstStyle/>
            <a:p>
              <a:pPr indent="0" lvl="0" marL="0" marR="0" rtl="0" algn="l">
                <a:lnSpc>
                  <a:spcPct val="90000"/>
                </a:lnSpc>
                <a:spcBef>
                  <a:spcPts val="0"/>
                </a:spcBef>
                <a:spcAft>
                  <a:spcPts val="0"/>
                </a:spcAft>
                <a:buClr>
                  <a:schemeClr val="lt1"/>
                </a:buClr>
                <a:buSzPts val="1100"/>
                <a:buFont typeface="Calibri"/>
                <a:buNone/>
              </a:pPr>
              <a:r>
                <a:rPr b="0" i="0" lang="en" sz="1100">
                  <a:solidFill>
                    <a:schemeClr val="lt1"/>
                  </a:solidFill>
                  <a:latin typeface="Calibri"/>
                  <a:ea typeface="Calibri"/>
                  <a:cs typeface="Calibri"/>
                  <a:sym typeface="Calibri"/>
                </a:rPr>
                <a:t>n_estimators: 100</a:t>
              </a:r>
              <a:endParaRPr sz="1100">
                <a:solidFill>
                  <a:schemeClr val="lt1"/>
                </a:solidFill>
                <a:latin typeface="Calibri"/>
                <a:ea typeface="Calibri"/>
                <a:cs typeface="Calibri"/>
                <a:sym typeface="Calibri"/>
              </a:endParaRPr>
            </a:p>
          </p:txBody>
        </p:sp>
        <p:sp>
          <p:nvSpPr>
            <p:cNvPr id="1281" name="Google Shape;1281;p64"/>
            <p:cNvSpPr/>
            <p:nvPr/>
          </p:nvSpPr>
          <p:spPr>
            <a:xfrm>
              <a:off x="0" y="1434566"/>
              <a:ext cx="3648694" cy="554400"/>
            </a:xfrm>
            <a:prstGeom prst="rect">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82" name="Google Shape;1282;p64"/>
            <p:cNvSpPr/>
            <p:nvPr/>
          </p:nvSpPr>
          <p:spPr>
            <a:xfrm>
              <a:off x="182434" y="1109846"/>
              <a:ext cx="2554085" cy="64944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83" name="Google Shape;1283;p64"/>
            <p:cNvSpPr txBox="1"/>
            <p:nvPr/>
          </p:nvSpPr>
          <p:spPr>
            <a:xfrm>
              <a:off x="214137" y="1141549"/>
              <a:ext cx="2490679" cy="586034"/>
            </a:xfrm>
            <a:prstGeom prst="rect">
              <a:avLst/>
            </a:prstGeom>
            <a:noFill/>
            <a:ln>
              <a:noFill/>
            </a:ln>
          </p:spPr>
          <p:txBody>
            <a:bodyPr anchorCtr="0" anchor="ctr" bIns="0" lIns="48275" spcFirstLastPara="1" rIns="48275" wrap="square" tIns="0">
              <a:noAutofit/>
            </a:bodyPr>
            <a:lstStyle/>
            <a:p>
              <a:pPr indent="0" lvl="0" marL="0" marR="0" rtl="0" algn="l">
                <a:lnSpc>
                  <a:spcPct val="90000"/>
                </a:lnSpc>
                <a:spcBef>
                  <a:spcPts val="0"/>
                </a:spcBef>
                <a:spcAft>
                  <a:spcPts val="0"/>
                </a:spcAft>
                <a:buClr>
                  <a:schemeClr val="lt1"/>
                </a:buClr>
                <a:buSzPts val="1100"/>
                <a:buFont typeface="Calibri"/>
                <a:buNone/>
              </a:pPr>
              <a:r>
                <a:rPr b="0" i="0" lang="en" sz="1100">
                  <a:solidFill>
                    <a:schemeClr val="lt1"/>
                  </a:solidFill>
                  <a:latin typeface="Calibri"/>
                  <a:ea typeface="Calibri"/>
                  <a:cs typeface="Calibri"/>
                  <a:sym typeface="Calibri"/>
                </a:rPr>
                <a:t>max_features: None</a:t>
              </a:r>
              <a:endParaRPr sz="1100">
                <a:solidFill>
                  <a:schemeClr val="lt1"/>
                </a:solidFill>
                <a:latin typeface="Calibri"/>
                <a:ea typeface="Calibri"/>
                <a:cs typeface="Calibri"/>
                <a:sym typeface="Calibri"/>
              </a:endParaRPr>
            </a:p>
          </p:txBody>
        </p:sp>
        <p:sp>
          <p:nvSpPr>
            <p:cNvPr id="1284" name="Google Shape;1284;p64"/>
            <p:cNvSpPr/>
            <p:nvPr/>
          </p:nvSpPr>
          <p:spPr>
            <a:xfrm>
              <a:off x="0" y="2432487"/>
              <a:ext cx="3648694" cy="554400"/>
            </a:xfrm>
            <a:prstGeom prst="rect">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85" name="Google Shape;1285;p64"/>
            <p:cNvSpPr/>
            <p:nvPr/>
          </p:nvSpPr>
          <p:spPr>
            <a:xfrm>
              <a:off x="182434" y="2107767"/>
              <a:ext cx="2554085" cy="64944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86" name="Google Shape;1286;p64"/>
            <p:cNvSpPr txBox="1"/>
            <p:nvPr/>
          </p:nvSpPr>
          <p:spPr>
            <a:xfrm>
              <a:off x="214137" y="2139470"/>
              <a:ext cx="2490679" cy="586034"/>
            </a:xfrm>
            <a:prstGeom prst="rect">
              <a:avLst/>
            </a:prstGeom>
            <a:noFill/>
            <a:ln>
              <a:noFill/>
            </a:ln>
          </p:spPr>
          <p:txBody>
            <a:bodyPr anchorCtr="0" anchor="ctr" bIns="0" lIns="48275" spcFirstLastPara="1" rIns="48275" wrap="square" tIns="0">
              <a:noAutofit/>
            </a:bodyPr>
            <a:lstStyle/>
            <a:p>
              <a:pPr indent="0" lvl="0" marL="0" marR="0" rtl="0" algn="l">
                <a:lnSpc>
                  <a:spcPct val="90000"/>
                </a:lnSpc>
                <a:spcBef>
                  <a:spcPts val="0"/>
                </a:spcBef>
                <a:spcAft>
                  <a:spcPts val="0"/>
                </a:spcAft>
                <a:buClr>
                  <a:schemeClr val="lt1"/>
                </a:buClr>
                <a:buSzPts val="1100"/>
                <a:buFont typeface="Calibri"/>
                <a:buNone/>
              </a:pPr>
              <a:r>
                <a:rPr b="0" i="0" lang="en" sz="1100">
                  <a:solidFill>
                    <a:schemeClr val="lt1"/>
                  </a:solidFill>
                  <a:latin typeface="Calibri"/>
                  <a:ea typeface="Calibri"/>
                  <a:cs typeface="Calibri"/>
                  <a:sym typeface="Calibri"/>
                </a:rPr>
                <a:t>max_depth: 12</a:t>
              </a:r>
              <a:endParaRPr sz="1100">
                <a:solidFill>
                  <a:schemeClr val="lt1"/>
                </a:solidFill>
                <a:latin typeface="Calibri"/>
                <a:ea typeface="Calibri"/>
                <a:cs typeface="Calibri"/>
                <a:sym typeface="Calibri"/>
              </a:endParaRPr>
            </a:p>
          </p:txBody>
        </p:sp>
      </p:grpSp>
      <p:sp>
        <p:nvSpPr>
          <p:cNvPr id="1287" name="Google Shape;1287;p64"/>
          <p:cNvSpPr txBox="1"/>
          <p:nvPr/>
        </p:nvSpPr>
        <p:spPr>
          <a:xfrm>
            <a:off x="791875" y="4404275"/>
            <a:ext cx="3335400" cy="6003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22850" lIns="45725" spcFirstLastPara="1" rIns="45725" wrap="square" tIns="22850">
            <a:spAutoFit/>
          </a:bodyPr>
          <a:lstStyle/>
          <a:p>
            <a:pPr indent="0" lvl="0" marL="0" marR="0" rtl="0" algn="l">
              <a:spcBef>
                <a:spcPts val="0"/>
              </a:spcBef>
              <a:spcAft>
                <a:spcPts val="0"/>
              </a:spcAft>
              <a:buNone/>
            </a:pPr>
            <a:r>
              <a:rPr b="1" i="1" lang="en" sz="1200">
                <a:solidFill>
                  <a:schemeClr val="dk1"/>
                </a:solidFill>
                <a:latin typeface="Times New Roman"/>
                <a:ea typeface="Times New Roman"/>
                <a:cs typeface="Times New Roman"/>
                <a:sym typeface="Times New Roman"/>
              </a:rPr>
              <a:t>Karena keterbatasan komputasi, hyperparameter yang ditunning hanya 3 dan recall yang diperoleh tidak sebaik tanpa tunning yaitu 78,5%</a:t>
            </a:r>
            <a:endParaRPr b="1" i="1" sz="1200">
              <a:solidFill>
                <a:schemeClr val="dk1"/>
              </a:solidFill>
              <a:latin typeface="Times New Roman"/>
              <a:ea typeface="Times New Roman"/>
              <a:cs typeface="Times New Roman"/>
              <a:sym typeface="Times New Roman"/>
            </a:endParaRPr>
          </a:p>
        </p:txBody>
      </p:sp>
      <p:sp>
        <p:nvSpPr>
          <p:cNvPr id="1288" name="Google Shape;1288;p64"/>
          <p:cNvSpPr/>
          <p:nvPr/>
        </p:nvSpPr>
        <p:spPr>
          <a:xfrm>
            <a:off x="4091538" y="1318925"/>
            <a:ext cx="3631800" cy="3244500"/>
          </a:xfrm>
          <a:prstGeom prst="rect">
            <a:avLst/>
          </a:prstGeom>
          <a:noFill/>
          <a:ln cap="flat" cmpd="sng" w="19050">
            <a:solidFill>
              <a:schemeClr val="dk1"/>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1289" name="Google Shape;1289;p64"/>
          <p:cNvSpPr txBox="1"/>
          <p:nvPr/>
        </p:nvSpPr>
        <p:spPr>
          <a:xfrm>
            <a:off x="4091550" y="4341225"/>
            <a:ext cx="3631800" cy="6618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22850" lIns="45725" spcFirstLastPara="1" rIns="45725" wrap="square" tIns="22850">
            <a:spAutoFit/>
          </a:bodyPr>
          <a:lstStyle/>
          <a:p>
            <a:pPr indent="0" lvl="0" marL="0" marR="0" rtl="0" algn="l">
              <a:spcBef>
                <a:spcPts val="0"/>
              </a:spcBef>
              <a:spcAft>
                <a:spcPts val="0"/>
              </a:spcAft>
              <a:buNone/>
            </a:pPr>
            <a:r>
              <a:rPr b="1" i="1" lang="en" sz="1000">
                <a:solidFill>
                  <a:schemeClr val="dk1"/>
                </a:solidFill>
                <a:latin typeface="Times New Roman"/>
                <a:ea typeface="Times New Roman"/>
                <a:cs typeface="Times New Roman"/>
                <a:sym typeface="Times New Roman"/>
              </a:rPr>
              <a:t>3 fitur yang memiliki pengaruh yang cukup signifikan dalam membangun model yaitu fitur contact_telephone, binary__job_0 dan binary__job_1. Sementara fitur-fitur sisanya menymbang pengaruh yang cukup kecil dibawah 0,1</a:t>
            </a:r>
            <a:endParaRPr sz="700"/>
          </a:p>
        </p:txBody>
      </p:sp>
      <p:pic>
        <p:nvPicPr>
          <p:cNvPr id="1290" name="Google Shape;1290;p64"/>
          <p:cNvPicPr preferRelativeResize="0"/>
          <p:nvPr/>
        </p:nvPicPr>
        <p:blipFill rotWithShape="1">
          <a:blip r:embed="rId5">
            <a:alphaModFix/>
          </a:blip>
          <a:srcRect b="0" l="0" r="0" t="0"/>
          <a:stretch/>
        </p:blipFill>
        <p:spPr>
          <a:xfrm>
            <a:off x="4173128" y="1789328"/>
            <a:ext cx="3468404" cy="22258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1294" name="Shape 1294"/>
        <p:cNvGrpSpPr/>
        <p:nvPr/>
      </p:nvGrpSpPr>
      <p:grpSpPr>
        <a:xfrm>
          <a:off x="0" y="0"/>
          <a:ext cx="0" cy="0"/>
          <a:chOff x="0" y="0"/>
          <a:chExt cx="0" cy="0"/>
        </a:xfrm>
      </p:grpSpPr>
      <p:sp>
        <p:nvSpPr>
          <p:cNvPr id="1295" name="Google Shape;1295;p65"/>
          <p:cNvSpPr/>
          <p:nvPr/>
        </p:nvSpPr>
        <p:spPr>
          <a:xfrm rot="10800000">
            <a:off x="6856154" y="-1067098"/>
            <a:ext cx="3406117" cy="3406117"/>
          </a:xfrm>
          <a:custGeom>
            <a:rect b="b" l="l" r="r" t="t"/>
            <a:pathLst>
              <a:path extrusionOk="0" h="6812234" w="6812234">
                <a:moveTo>
                  <a:pt x="6812234" y="6812234"/>
                </a:moveTo>
                <a:lnTo>
                  <a:pt x="0" y="6812234"/>
                </a:lnTo>
                <a:lnTo>
                  <a:pt x="0" y="0"/>
                </a:lnTo>
                <a:lnTo>
                  <a:pt x="6812234" y="0"/>
                </a:lnTo>
                <a:lnTo>
                  <a:pt x="6812234" y="6812234"/>
                </a:lnTo>
                <a:close/>
              </a:path>
            </a:pathLst>
          </a:custGeom>
          <a:blipFill rotWithShape="1">
            <a:blip r:embed="rId3">
              <a:alphaModFix amt="3000"/>
            </a:blip>
            <a:stretch>
              <a:fillRect b="0" l="0" r="0" t="0"/>
            </a:stretch>
          </a:blipFill>
          <a:ln>
            <a:noFill/>
          </a:ln>
        </p:spPr>
      </p:sp>
      <p:sp>
        <p:nvSpPr>
          <p:cNvPr id="1296" name="Google Shape;1296;p65"/>
          <p:cNvSpPr/>
          <p:nvPr/>
        </p:nvSpPr>
        <p:spPr>
          <a:xfrm flipH="1" rot="10800000">
            <a:off x="-1033808" y="-1067098"/>
            <a:ext cx="3406117" cy="3406117"/>
          </a:xfrm>
          <a:custGeom>
            <a:rect b="b" l="l" r="r" t="t"/>
            <a:pathLst>
              <a:path extrusionOk="0" h="6812234" w="6812234">
                <a:moveTo>
                  <a:pt x="0" y="6812234"/>
                </a:moveTo>
                <a:lnTo>
                  <a:pt x="6812235" y="6812234"/>
                </a:lnTo>
                <a:lnTo>
                  <a:pt x="6812235" y="0"/>
                </a:lnTo>
                <a:lnTo>
                  <a:pt x="0" y="0"/>
                </a:lnTo>
                <a:lnTo>
                  <a:pt x="0" y="6812234"/>
                </a:lnTo>
                <a:close/>
              </a:path>
            </a:pathLst>
          </a:custGeom>
          <a:blipFill rotWithShape="1">
            <a:blip r:embed="rId3">
              <a:alphaModFix amt="3000"/>
            </a:blip>
            <a:stretch>
              <a:fillRect b="0" l="0" r="0" t="0"/>
            </a:stretch>
          </a:blipFill>
          <a:ln>
            <a:noFill/>
          </a:ln>
        </p:spPr>
      </p:sp>
      <p:sp>
        <p:nvSpPr>
          <p:cNvPr id="1297" name="Google Shape;1297;p65"/>
          <p:cNvSpPr/>
          <p:nvPr/>
        </p:nvSpPr>
        <p:spPr>
          <a:xfrm flipH="1" rot="10800000">
            <a:off x="-492101" y="-2177151"/>
            <a:ext cx="1950010" cy="4332132"/>
          </a:xfrm>
          <a:custGeom>
            <a:rect b="b" l="l" r="r" t="t"/>
            <a:pathLst>
              <a:path extrusionOk="0" h="8664264" w="3900020">
                <a:moveTo>
                  <a:pt x="0" y="8664264"/>
                </a:moveTo>
                <a:lnTo>
                  <a:pt x="3900020" y="8664264"/>
                </a:lnTo>
                <a:lnTo>
                  <a:pt x="3900020" y="0"/>
                </a:lnTo>
                <a:lnTo>
                  <a:pt x="0" y="0"/>
                </a:lnTo>
                <a:lnTo>
                  <a:pt x="0" y="8664264"/>
                </a:lnTo>
                <a:close/>
              </a:path>
            </a:pathLst>
          </a:custGeom>
          <a:blipFill rotWithShape="1">
            <a:blip r:embed="rId4">
              <a:alphaModFix/>
            </a:blip>
            <a:stretch>
              <a:fillRect b="0" l="0" r="-61618" t="0"/>
            </a:stretch>
          </a:blipFill>
          <a:ln>
            <a:noFill/>
          </a:ln>
        </p:spPr>
      </p:sp>
      <p:sp>
        <p:nvSpPr>
          <p:cNvPr id="1298" name="Google Shape;1298;p65"/>
          <p:cNvSpPr/>
          <p:nvPr/>
        </p:nvSpPr>
        <p:spPr>
          <a:xfrm rot="10800000">
            <a:off x="7549609" y="-2177151"/>
            <a:ext cx="1950010" cy="4332132"/>
          </a:xfrm>
          <a:custGeom>
            <a:rect b="b" l="l" r="r" t="t"/>
            <a:pathLst>
              <a:path extrusionOk="0" h="8664264" w="3900020">
                <a:moveTo>
                  <a:pt x="3900020" y="8664264"/>
                </a:moveTo>
                <a:lnTo>
                  <a:pt x="0" y="8664264"/>
                </a:lnTo>
                <a:lnTo>
                  <a:pt x="0" y="0"/>
                </a:lnTo>
                <a:lnTo>
                  <a:pt x="3900020" y="0"/>
                </a:lnTo>
                <a:lnTo>
                  <a:pt x="3900020" y="8664264"/>
                </a:lnTo>
                <a:close/>
              </a:path>
            </a:pathLst>
          </a:custGeom>
          <a:blipFill rotWithShape="1">
            <a:blip r:embed="rId4">
              <a:alphaModFix/>
            </a:blip>
            <a:stretch>
              <a:fillRect b="0" l="0" r="-61618" t="0"/>
            </a:stretch>
          </a:blipFill>
          <a:ln>
            <a:noFill/>
          </a:ln>
        </p:spPr>
      </p:sp>
      <p:grpSp>
        <p:nvGrpSpPr>
          <p:cNvPr id="1299" name="Google Shape;1299;p65"/>
          <p:cNvGrpSpPr/>
          <p:nvPr/>
        </p:nvGrpSpPr>
        <p:grpSpPr>
          <a:xfrm>
            <a:off x="2904229" y="316321"/>
            <a:ext cx="3335543" cy="352155"/>
            <a:chOff x="0" y="-38100"/>
            <a:chExt cx="2894684" cy="305611"/>
          </a:xfrm>
        </p:grpSpPr>
        <p:sp>
          <p:nvSpPr>
            <p:cNvPr id="1300" name="Google Shape;1300;p65"/>
            <p:cNvSpPr/>
            <p:nvPr/>
          </p:nvSpPr>
          <p:spPr>
            <a:xfrm>
              <a:off x="0" y="0"/>
              <a:ext cx="2894684" cy="267511"/>
            </a:xfrm>
            <a:custGeom>
              <a:rect b="b" l="l" r="r" t="t"/>
              <a:pathLst>
                <a:path extrusionOk="0" h="267511" w="2894684">
                  <a:moveTo>
                    <a:pt x="59186" y="0"/>
                  </a:moveTo>
                  <a:lnTo>
                    <a:pt x="2835497" y="0"/>
                  </a:lnTo>
                  <a:cubicBezTo>
                    <a:pt x="2851194" y="0"/>
                    <a:pt x="2866249" y="6236"/>
                    <a:pt x="2877348" y="17335"/>
                  </a:cubicBezTo>
                  <a:cubicBezTo>
                    <a:pt x="2888448" y="28435"/>
                    <a:pt x="2894684" y="43489"/>
                    <a:pt x="2894684" y="59186"/>
                  </a:cubicBezTo>
                  <a:lnTo>
                    <a:pt x="2894684" y="208324"/>
                  </a:lnTo>
                  <a:cubicBezTo>
                    <a:pt x="2894684" y="224022"/>
                    <a:pt x="2888448" y="239076"/>
                    <a:pt x="2877348" y="250175"/>
                  </a:cubicBezTo>
                  <a:cubicBezTo>
                    <a:pt x="2866249" y="261275"/>
                    <a:pt x="2851194" y="267511"/>
                    <a:pt x="2835497" y="267511"/>
                  </a:cubicBezTo>
                  <a:lnTo>
                    <a:pt x="59186" y="267511"/>
                  </a:lnTo>
                  <a:cubicBezTo>
                    <a:pt x="43489" y="267511"/>
                    <a:pt x="28435" y="261275"/>
                    <a:pt x="17335" y="250175"/>
                  </a:cubicBezTo>
                  <a:cubicBezTo>
                    <a:pt x="6236" y="239076"/>
                    <a:pt x="0" y="224022"/>
                    <a:pt x="0" y="208324"/>
                  </a:cubicBezTo>
                  <a:lnTo>
                    <a:pt x="0" y="59186"/>
                  </a:lnTo>
                  <a:cubicBezTo>
                    <a:pt x="0" y="43489"/>
                    <a:pt x="6236" y="28435"/>
                    <a:pt x="17335" y="17335"/>
                  </a:cubicBezTo>
                  <a:cubicBezTo>
                    <a:pt x="28435" y="6236"/>
                    <a:pt x="43489" y="0"/>
                    <a:pt x="59186"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01" name="Google Shape;1301;p65"/>
            <p:cNvSpPr txBox="1"/>
            <p:nvPr/>
          </p:nvSpPr>
          <p:spPr>
            <a:xfrm>
              <a:off x="0" y="-38100"/>
              <a:ext cx="2894684" cy="30561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302" name="Google Shape;1302;p65"/>
          <p:cNvSpPr txBox="1"/>
          <p:nvPr/>
        </p:nvSpPr>
        <p:spPr>
          <a:xfrm>
            <a:off x="3002363" y="350699"/>
            <a:ext cx="3139274" cy="279717"/>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lang="en" sz="1800">
                <a:solidFill>
                  <a:srgbClr val="FFFFFF"/>
                </a:solidFill>
                <a:latin typeface="Inter"/>
                <a:ea typeface="Inter"/>
                <a:cs typeface="Inter"/>
                <a:sym typeface="Inter"/>
              </a:rPr>
              <a:t>Limitasi Model</a:t>
            </a:r>
            <a:endParaRPr sz="700"/>
          </a:p>
        </p:txBody>
      </p:sp>
      <p:graphicFrame>
        <p:nvGraphicFramePr>
          <p:cNvPr id="1303" name="Google Shape;1303;p65"/>
          <p:cNvGraphicFramePr/>
          <p:nvPr/>
        </p:nvGraphicFramePr>
        <p:xfrm>
          <a:off x="1342142" y="982213"/>
          <a:ext cx="3000000" cy="3000000"/>
        </p:xfrm>
        <a:graphic>
          <a:graphicData uri="http://schemas.openxmlformats.org/drawingml/2006/table">
            <a:tbl>
              <a:tblPr>
                <a:noFill/>
                <a:tableStyleId>{4FAF4B47-6136-4A50-B794-FE51038C1FBC}</a:tableStyleId>
              </a:tblPr>
              <a:tblGrid>
                <a:gridCol w="2165500"/>
                <a:gridCol w="4575350"/>
              </a:tblGrid>
              <a:tr h="475750">
                <a:tc>
                  <a:txBody>
                    <a:bodyPr/>
                    <a:lstStyle/>
                    <a:p>
                      <a:pPr indent="0" lvl="0" marL="0" marR="0" rtl="0" algn="ctr">
                        <a:spcBef>
                          <a:spcPts val="0"/>
                        </a:spcBef>
                        <a:spcAft>
                          <a:spcPts val="0"/>
                        </a:spcAft>
                        <a:buNone/>
                      </a:pPr>
                      <a:r>
                        <a:rPr b="1" lang="en" sz="1500" u="none" cap="none" strike="noStrike">
                          <a:solidFill>
                            <a:schemeClr val="dk1"/>
                          </a:solidFill>
                        </a:rPr>
                        <a:t>Feature</a:t>
                      </a:r>
                      <a:endParaRPr b="1" sz="1500" u="none" cap="none" strike="noStrike">
                        <a:solidFill>
                          <a:schemeClr val="dk1"/>
                        </a:solidFill>
                      </a:endParaRPr>
                    </a:p>
                  </a:txBody>
                  <a:tcPr marT="22875" marB="22875" marR="45725" marL="45725" anchor="ctr">
                    <a:lnL cap="flat" cmpd="sng" w="12700">
                      <a:solidFill>
                        <a:srgbClr val="000000"/>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c>
                  <a:txBody>
                    <a:bodyPr/>
                    <a:lstStyle/>
                    <a:p>
                      <a:pPr indent="0" lvl="0" marL="0" marR="0" rtl="0" algn="ctr">
                        <a:spcBef>
                          <a:spcPts val="0"/>
                        </a:spcBef>
                        <a:spcAft>
                          <a:spcPts val="0"/>
                        </a:spcAft>
                        <a:buNone/>
                      </a:pPr>
                      <a:r>
                        <a:rPr b="1" lang="en" sz="1500" u="none" cap="none" strike="noStrike">
                          <a:solidFill>
                            <a:schemeClr val="dk1"/>
                          </a:solidFill>
                        </a:rPr>
                        <a:t>Range</a:t>
                      </a:r>
                      <a:endParaRPr b="1" sz="1500" u="none" cap="none" strike="noStrike">
                        <a:solidFill>
                          <a:schemeClr val="dk1"/>
                        </a:solidFill>
                      </a:endParaRPr>
                    </a:p>
                  </a:txBody>
                  <a:tcPr marT="22875" marB="22875" marR="45725" marL="45725" anchor="ctr">
                    <a:lnL cap="flat" cmpd="sng" w="12700">
                      <a:solidFill>
                        <a:srgbClr val="FFFFFF"/>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C"/>
                    </a:solidFill>
                  </a:tcPr>
                </a:tc>
              </a:tr>
              <a:tr h="475750">
                <a:tc>
                  <a:txBody>
                    <a:bodyPr/>
                    <a:lstStyle/>
                    <a:p>
                      <a:pPr indent="0" lvl="0" marL="0" marR="0" rtl="0" algn="ctr">
                        <a:spcBef>
                          <a:spcPts val="0"/>
                        </a:spcBef>
                        <a:spcAft>
                          <a:spcPts val="0"/>
                        </a:spcAft>
                        <a:buNone/>
                      </a:pPr>
                      <a:r>
                        <a:rPr lang="en" sz="1300" u="none" cap="none" strike="noStrike"/>
                        <a:t>Contact</a:t>
                      </a:r>
                      <a:endParaRPr sz="1300" u="none" cap="none" strike="noStrike"/>
                    </a:p>
                  </a:txBody>
                  <a:tcPr marT="22875" marB="22875" marR="45725" marL="45725" anchor="ctr">
                    <a:lnL cap="flat" cmpd="sng" w="12700">
                      <a:solidFill>
                        <a:srgbClr val="000000"/>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1300" u="none" cap="none" strike="noStrike"/>
                        <a:t>Cellular, Telephone</a:t>
                      </a:r>
                      <a:endParaRPr sz="13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r>
              <a:tr h="475750">
                <a:tc>
                  <a:txBody>
                    <a:bodyPr/>
                    <a:lstStyle/>
                    <a:p>
                      <a:pPr indent="0" lvl="0" marL="0" marR="0" rtl="0" algn="ctr">
                        <a:spcBef>
                          <a:spcPts val="0"/>
                        </a:spcBef>
                        <a:spcAft>
                          <a:spcPts val="0"/>
                        </a:spcAft>
                        <a:buNone/>
                      </a:pPr>
                      <a:r>
                        <a:rPr lang="en" sz="1300" u="none" cap="none" strike="noStrike"/>
                        <a:t>Job</a:t>
                      </a:r>
                      <a:endParaRPr sz="1300" u="none" cap="none" strike="noStrike"/>
                    </a:p>
                  </a:txBody>
                  <a:tcPr marT="22875" marB="22875" marR="45725" marL="45725" anchor="ctr">
                    <a:lnL cap="flat" cmpd="sng" w="12700">
                      <a:solidFill>
                        <a:srgbClr val="000000"/>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1300" u="none" cap="none" strike="noStrike"/>
                        <a:t>Admin, Blue Collar, Techni</a:t>
                      </a:r>
                      <a:r>
                        <a:rPr lang="en" sz="1300"/>
                        <a:t>cian, Services, Management, </a:t>
                      </a:r>
                      <a:r>
                        <a:rPr lang="en" sz="1300" u="none" cap="none" strike="noStrike"/>
                        <a:t> </a:t>
                      </a:r>
                      <a:r>
                        <a:rPr lang="en" sz="1300"/>
                        <a:t>Retired, Entrepreneur, Self Employed, Housemaid, Unemployed, Student</a:t>
                      </a:r>
                      <a:endParaRPr sz="13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BF5"/>
                    </a:solidFill>
                  </a:tcPr>
                </a:tc>
              </a:tr>
              <a:tr h="475750">
                <a:tc>
                  <a:txBody>
                    <a:bodyPr/>
                    <a:lstStyle/>
                    <a:p>
                      <a:pPr indent="0" lvl="0" marL="0" marR="0" rtl="0" algn="ctr">
                        <a:spcBef>
                          <a:spcPts val="0"/>
                        </a:spcBef>
                        <a:spcAft>
                          <a:spcPts val="0"/>
                        </a:spcAft>
                        <a:buNone/>
                      </a:pPr>
                      <a:r>
                        <a:rPr lang="en" sz="1300" u="none" cap="none" strike="noStrike"/>
                        <a:t>Loan</a:t>
                      </a:r>
                      <a:endParaRPr sz="1300" u="none" cap="none" strike="noStrike"/>
                    </a:p>
                  </a:txBody>
                  <a:tcPr marT="22875" marB="22875" marR="45725" marL="45725" anchor="ctr">
                    <a:lnL cap="flat" cmpd="sng" w="12700">
                      <a:solidFill>
                        <a:srgbClr val="000000"/>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1300" u="none" cap="none" strike="noStrike"/>
                        <a:t>No, Yes</a:t>
                      </a:r>
                      <a:endParaRPr sz="13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r>
              <a:tr h="475750">
                <a:tc>
                  <a:txBody>
                    <a:bodyPr/>
                    <a:lstStyle/>
                    <a:p>
                      <a:pPr indent="0" lvl="0" marL="0" marR="0" rtl="0" algn="ctr">
                        <a:spcBef>
                          <a:spcPts val="0"/>
                        </a:spcBef>
                        <a:spcAft>
                          <a:spcPts val="0"/>
                        </a:spcAft>
                        <a:buNone/>
                      </a:pPr>
                      <a:r>
                        <a:rPr lang="en" sz="1300" u="none" cap="none" strike="noStrike"/>
                        <a:t>Poutcome</a:t>
                      </a:r>
                      <a:endParaRPr sz="1300" u="none" cap="none" strike="noStrike"/>
                    </a:p>
                  </a:txBody>
                  <a:tcPr marT="22875" marB="22875" marR="45725" marL="45725" anchor="ctr">
                    <a:lnL cap="flat" cmpd="sng" w="12700">
                      <a:solidFill>
                        <a:srgbClr val="000000"/>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1300" u="none" cap="none" strike="noStrike"/>
                        <a:t>Non </a:t>
                      </a:r>
                      <a:r>
                        <a:rPr lang="en" sz="1300"/>
                        <a:t>Existent, Succes, Failure</a:t>
                      </a:r>
                      <a:endParaRPr sz="13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BF5"/>
                    </a:solidFill>
                  </a:tcPr>
                </a:tc>
              </a:tr>
              <a:tr h="475750">
                <a:tc>
                  <a:txBody>
                    <a:bodyPr/>
                    <a:lstStyle/>
                    <a:p>
                      <a:pPr indent="0" lvl="0" marL="0" marR="0" rtl="0" algn="ctr">
                        <a:spcBef>
                          <a:spcPts val="0"/>
                        </a:spcBef>
                        <a:spcAft>
                          <a:spcPts val="0"/>
                        </a:spcAft>
                        <a:buNone/>
                      </a:pPr>
                      <a:r>
                        <a:rPr lang="en" sz="1300" u="none" cap="none" strike="noStrike"/>
                        <a:t>Marital</a:t>
                      </a:r>
                      <a:endParaRPr sz="1300" u="none" cap="none" strike="noStrike"/>
                    </a:p>
                  </a:txBody>
                  <a:tcPr marT="22875" marB="22875" marR="45725" marL="45725" anchor="ctr">
                    <a:lnL cap="flat" cmpd="sng" w="12700">
                      <a:solidFill>
                        <a:srgbClr val="000000"/>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1300"/>
                        <a:t>Married,</a:t>
                      </a:r>
                      <a:r>
                        <a:rPr lang="en" sz="1300" u="none" cap="none" strike="noStrike"/>
                        <a:t> Single, </a:t>
                      </a:r>
                      <a:r>
                        <a:rPr lang="en" sz="1300"/>
                        <a:t>Divorced</a:t>
                      </a:r>
                      <a:endParaRPr sz="13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r>
              <a:tr h="475750">
                <a:tc>
                  <a:txBody>
                    <a:bodyPr/>
                    <a:lstStyle/>
                    <a:p>
                      <a:pPr indent="0" lvl="0" marL="0" marR="0" rtl="0" algn="ctr">
                        <a:spcBef>
                          <a:spcPts val="0"/>
                        </a:spcBef>
                        <a:spcAft>
                          <a:spcPts val="0"/>
                        </a:spcAft>
                        <a:buNone/>
                      </a:pPr>
                      <a:r>
                        <a:rPr lang="en" sz="1300" u="none" cap="none" strike="noStrike"/>
                        <a:t>Default</a:t>
                      </a:r>
                      <a:endParaRPr sz="1300" u="none" cap="none" strike="noStrike"/>
                    </a:p>
                  </a:txBody>
                  <a:tcPr marT="22875" marB="22875" marR="45725" marL="45725" anchor="ctr">
                    <a:lnL cap="flat" cmpd="sng" w="12700">
                      <a:solidFill>
                        <a:srgbClr val="000000"/>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BF5"/>
                    </a:solidFill>
                  </a:tcPr>
                </a:tc>
                <a:tc>
                  <a:txBody>
                    <a:bodyPr/>
                    <a:lstStyle/>
                    <a:p>
                      <a:pPr indent="0" lvl="0" marL="0" marR="0" rtl="0" algn="ctr">
                        <a:spcBef>
                          <a:spcPts val="0"/>
                        </a:spcBef>
                        <a:spcAft>
                          <a:spcPts val="0"/>
                        </a:spcAft>
                        <a:buNone/>
                      </a:pPr>
                      <a:r>
                        <a:rPr lang="en" sz="1300" u="none" cap="none" strike="noStrike"/>
                        <a:t>No, Yes</a:t>
                      </a:r>
                      <a:endParaRPr sz="13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BF5"/>
                    </a:solidFill>
                  </a:tcPr>
                </a:tc>
              </a:tr>
              <a:tr h="475750">
                <a:tc>
                  <a:txBody>
                    <a:bodyPr/>
                    <a:lstStyle/>
                    <a:p>
                      <a:pPr indent="0" lvl="0" marL="0" marR="0" rtl="0" algn="ctr">
                        <a:spcBef>
                          <a:spcPts val="0"/>
                        </a:spcBef>
                        <a:spcAft>
                          <a:spcPts val="0"/>
                        </a:spcAft>
                        <a:buNone/>
                      </a:pPr>
                      <a:r>
                        <a:rPr lang="en" sz="1300" u="none" cap="none" strike="noStrike"/>
                        <a:t>Housing</a:t>
                      </a:r>
                      <a:endParaRPr sz="1300" u="none" cap="none" strike="noStrike"/>
                    </a:p>
                  </a:txBody>
                  <a:tcPr marT="22875" marB="22875" marR="45725" marL="45725" anchor="ctr">
                    <a:lnL cap="flat" cmpd="sng" w="12700">
                      <a:solidFill>
                        <a:srgbClr val="000000"/>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000000"/>
                      </a:solidFill>
                      <a:prstDash val="solid"/>
                      <a:round/>
                      <a:headEnd len="sm" w="sm" type="none"/>
                      <a:tailEnd len="sm" w="sm" type="none"/>
                    </a:lnB>
                    <a:solidFill>
                      <a:srgbClr val="CDD4EA"/>
                    </a:solidFill>
                  </a:tcPr>
                </a:tc>
                <a:tc>
                  <a:txBody>
                    <a:bodyPr/>
                    <a:lstStyle/>
                    <a:p>
                      <a:pPr indent="0" lvl="0" marL="0" marR="0" rtl="0" algn="ctr">
                        <a:spcBef>
                          <a:spcPts val="0"/>
                        </a:spcBef>
                        <a:spcAft>
                          <a:spcPts val="0"/>
                        </a:spcAft>
                        <a:buNone/>
                      </a:pPr>
                      <a:r>
                        <a:rPr lang="en" sz="1300"/>
                        <a:t>No, </a:t>
                      </a:r>
                      <a:r>
                        <a:rPr lang="en" sz="1300" u="none" cap="none" strike="noStrike"/>
                        <a:t>Yes</a:t>
                      </a:r>
                      <a:endParaRPr sz="1300" u="none" cap="none" strike="noStrike"/>
                    </a:p>
                  </a:txBody>
                  <a:tcPr marT="22875" marB="22875" marR="45725" marL="45725" anchor="ctr">
                    <a:lnL cap="flat" cmpd="sng" w="12700">
                      <a:solidFill>
                        <a:srgbClr val="FFFFFF"/>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000000"/>
                      </a:solidFill>
                      <a:prstDash val="solid"/>
                      <a:round/>
                      <a:headEnd len="sm" w="sm" type="none"/>
                      <a:tailEnd len="sm" w="sm" type="none"/>
                    </a:lnB>
                    <a:solidFill>
                      <a:srgbClr val="CDD4EA"/>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1307" name="Shape 1307"/>
        <p:cNvGrpSpPr/>
        <p:nvPr/>
      </p:nvGrpSpPr>
      <p:grpSpPr>
        <a:xfrm>
          <a:off x="0" y="0"/>
          <a:ext cx="0" cy="0"/>
          <a:chOff x="0" y="0"/>
          <a:chExt cx="0" cy="0"/>
        </a:xfrm>
      </p:grpSpPr>
      <p:grpSp>
        <p:nvGrpSpPr>
          <p:cNvPr id="1308" name="Google Shape;1308;p66"/>
          <p:cNvGrpSpPr/>
          <p:nvPr/>
        </p:nvGrpSpPr>
        <p:grpSpPr>
          <a:xfrm>
            <a:off x="-1779860" y="370892"/>
            <a:ext cx="4162867" cy="3234511"/>
            <a:chOff x="0" y="0"/>
            <a:chExt cx="740613" cy="575450"/>
          </a:xfrm>
        </p:grpSpPr>
        <p:sp>
          <p:nvSpPr>
            <p:cNvPr id="1309" name="Google Shape;1309;p66"/>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1310" name="Google Shape;1310;p66"/>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311" name="Google Shape;1311;p66"/>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grpSp>
        <p:nvGrpSpPr>
          <p:cNvPr id="1312" name="Google Shape;1312;p66"/>
          <p:cNvGrpSpPr/>
          <p:nvPr/>
        </p:nvGrpSpPr>
        <p:grpSpPr>
          <a:xfrm>
            <a:off x="15932" y="-364844"/>
            <a:ext cx="996835" cy="774532"/>
            <a:chOff x="0" y="0"/>
            <a:chExt cx="740613" cy="575450"/>
          </a:xfrm>
        </p:grpSpPr>
        <p:sp>
          <p:nvSpPr>
            <p:cNvPr id="1313" name="Google Shape;1313;p66"/>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348311"/>
            </a:solidFill>
            <a:ln>
              <a:noFill/>
            </a:ln>
          </p:spPr>
        </p:sp>
        <p:sp>
          <p:nvSpPr>
            <p:cNvPr id="1314" name="Google Shape;1314;p66"/>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1315" name="Google Shape;1315;p66"/>
          <p:cNvGrpSpPr/>
          <p:nvPr/>
        </p:nvGrpSpPr>
        <p:grpSpPr>
          <a:xfrm>
            <a:off x="527524" y="950101"/>
            <a:ext cx="1057703" cy="352155"/>
            <a:chOff x="0" y="-38100"/>
            <a:chExt cx="917906" cy="305611"/>
          </a:xfrm>
        </p:grpSpPr>
        <p:sp>
          <p:nvSpPr>
            <p:cNvPr id="1316" name="Google Shape;1316;p66"/>
            <p:cNvSpPr/>
            <p:nvPr/>
          </p:nvSpPr>
          <p:spPr>
            <a:xfrm>
              <a:off x="0" y="0"/>
              <a:ext cx="917906" cy="267511"/>
            </a:xfrm>
            <a:custGeom>
              <a:rect b="b" l="l" r="r" t="t"/>
              <a:pathLst>
                <a:path extrusionOk="0" h="267511" w="917906">
                  <a:moveTo>
                    <a:pt x="133755" y="0"/>
                  </a:moveTo>
                  <a:lnTo>
                    <a:pt x="784151" y="0"/>
                  </a:lnTo>
                  <a:cubicBezTo>
                    <a:pt x="819625" y="0"/>
                    <a:pt x="853646" y="14092"/>
                    <a:pt x="878730" y="39176"/>
                  </a:cubicBezTo>
                  <a:cubicBezTo>
                    <a:pt x="903814" y="64260"/>
                    <a:pt x="917906" y="98281"/>
                    <a:pt x="917906" y="133755"/>
                  </a:cubicBezTo>
                  <a:lnTo>
                    <a:pt x="917906" y="133755"/>
                  </a:lnTo>
                  <a:cubicBezTo>
                    <a:pt x="917906" y="169230"/>
                    <a:pt x="903814" y="203251"/>
                    <a:pt x="878730" y="228335"/>
                  </a:cubicBezTo>
                  <a:cubicBezTo>
                    <a:pt x="853646" y="253419"/>
                    <a:pt x="819625" y="267511"/>
                    <a:pt x="784151" y="267511"/>
                  </a:cubicBezTo>
                  <a:lnTo>
                    <a:pt x="133755" y="267511"/>
                  </a:lnTo>
                  <a:cubicBezTo>
                    <a:pt x="98281" y="267511"/>
                    <a:pt x="64260" y="253419"/>
                    <a:pt x="39176" y="228335"/>
                  </a:cubicBezTo>
                  <a:cubicBezTo>
                    <a:pt x="14092" y="203251"/>
                    <a:pt x="0" y="169230"/>
                    <a:pt x="0" y="133755"/>
                  </a:cubicBezTo>
                  <a:lnTo>
                    <a:pt x="0" y="133755"/>
                  </a:lnTo>
                  <a:cubicBezTo>
                    <a:pt x="0" y="98281"/>
                    <a:pt x="14092" y="64260"/>
                    <a:pt x="39176" y="39176"/>
                  </a:cubicBezTo>
                  <a:cubicBezTo>
                    <a:pt x="64260" y="14092"/>
                    <a:pt x="98281" y="0"/>
                    <a:pt x="133755"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17" name="Google Shape;1317;p66"/>
            <p:cNvSpPr txBox="1"/>
            <p:nvPr/>
          </p:nvSpPr>
          <p:spPr>
            <a:xfrm>
              <a:off x="0" y="-38100"/>
              <a:ext cx="917906" cy="30561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318" name="Google Shape;1318;p66"/>
          <p:cNvSpPr/>
          <p:nvPr/>
        </p:nvSpPr>
        <p:spPr>
          <a:xfrm>
            <a:off x="527523" y="1421319"/>
            <a:ext cx="2019624" cy="1561020"/>
          </a:xfrm>
          <a:custGeom>
            <a:rect b="b" l="l" r="r" t="t"/>
            <a:pathLst>
              <a:path extrusionOk="0" h="3122039" w="4039248">
                <a:moveTo>
                  <a:pt x="0" y="0"/>
                </a:moveTo>
                <a:lnTo>
                  <a:pt x="4039248" y="0"/>
                </a:lnTo>
                <a:lnTo>
                  <a:pt x="4039248" y="3122039"/>
                </a:lnTo>
                <a:lnTo>
                  <a:pt x="0" y="3122039"/>
                </a:lnTo>
                <a:lnTo>
                  <a:pt x="0" y="0"/>
                </a:lnTo>
                <a:close/>
              </a:path>
            </a:pathLst>
          </a:custGeom>
          <a:blipFill rotWithShape="1">
            <a:blip r:embed="rId4">
              <a:alphaModFix/>
            </a:blip>
            <a:stretch>
              <a:fillRect b="0" l="0" r="0" t="0"/>
            </a:stretch>
          </a:blipFill>
          <a:ln>
            <a:noFill/>
          </a:ln>
        </p:spPr>
      </p:sp>
      <p:grpSp>
        <p:nvGrpSpPr>
          <p:cNvPr id="1319" name="Google Shape;1319;p66"/>
          <p:cNvGrpSpPr/>
          <p:nvPr/>
        </p:nvGrpSpPr>
        <p:grpSpPr>
          <a:xfrm>
            <a:off x="546574" y="3057498"/>
            <a:ext cx="1428858" cy="352155"/>
            <a:chOff x="0" y="-38100"/>
            <a:chExt cx="1240005" cy="305611"/>
          </a:xfrm>
        </p:grpSpPr>
        <p:sp>
          <p:nvSpPr>
            <p:cNvPr id="1320" name="Google Shape;1320;p66"/>
            <p:cNvSpPr/>
            <p:nvPr/>
          </p:nvSpPr>
          <p:spPr>
            <a:xfrm>
              <a:off x="0" y="0"/>
              <a:ext cx="1240005" cy="267511"/>
            </a:xfrm>
            <a:custGeom>
              <a:rect b="b" l="l" r="r" t="t"/>
              <a:pathLst>
                <a:path extrusionOk="0" h="267511" w="1240005">
                  <a:moveTo>
                    <a:pt x="133755" y="0"/>
                  </a:moveTo>
                  <a:lnTo>
                    <a:pt x="1106250" y="0"/>
                  </a:lnTo>
                  <a:cubicBezTo>
                    <a:pt x="1141724" y="0"/>
                    <a:pt x="1175745" y="14092"/>
                    <a:pt x="1200829" y="39176"/>
                  </a:cubicBezTo>
                  <a:cubicBezTo>
                    <a:pt x="1225913" y="64260"/>
                    <a:pt x="1240005" y="98281"/>
                    <a:pt x="1240005" y="133755"/>
                  </a:cubicBezTo>
                  <a:lnTo>
                    <a:pt x="1240005" y="133755"/>
                  </a:lnTo>
                  <a:cubicBezTo>
                    <a:pt x="1240005" y="169230"/>
                    <a:pt x="1225913" y="203251"/>
                    <a:pt x="1200829" y="228335"/>
                  </a:cubicBezTo>
                  <a:cubicBezTo>
                    <a:pt x="1175745" y="253419"/>
                    <a:pt x="1141724" y="267511"/>
                    <a:pt x="1106250" y="267511"/>
                  </a:cubicBezTo>
                  <a:lnTo>
                    <a:pt x="133755" y="267511"/>
                  </a:lnTo>
                  <a:cubicBezTo>
                    <a:pt x="98281" y="267511"/>
                    <a:pt x="64260" y="253419"/>
                    <a:pt x="39176" y="228335"/>
                  </a:cubicBezTo>
                  <a:cubicBezTo>
                    <a:pt x="14092" y="203251"/>
                    <a:pt x="0" y="169230"/>
                    <a:pt x="0" y="133755"/>
                  </a:cubicBezTo>
                  <a:lnTo>
                    <a:pt x="0" y="133755"/>
                  </a:lnTo>
                  <a:cubicBezTo>
                    <a:pt x="0" y="98281"/>
                    <a:pt x="14092" y="64260"/>
                    <a:pt x="39176" y="39176"/>
                  </a:cubicBezTo>
                  <a:cubicBezTo>
                    <a:pt x="64260" y="14092"/>
                    <a:pt x="98281" y="0"/>
                    <a:pt x="133755"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21" name="Google Shape;1321;p66"/>
            <p:cNvSpPr txBox="1"/>
            <p:nvPr/>
          </p:nvSpPr>
          <p:spPr>
            <a:xfrm>
              <a:off x="0" y="-38100"/>
              <a:ext cx="1240005" cy="30561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322" name="Google Shape;1322;p66"/>
          <p:cNvSpPr/>
          <p:nvPr/>
        </p:nvSpPr>
        <p:spPr>
          <a:xfrm>
            <a:off x="514350" y="3528716"/>
            <a:ext cx="1943355" cy="1500565"/>
          </a:xfrm>
          <a:custGeom>
            <a:rect b="b" l="l" r="r" t="t"/>
            <a:pathLst>
              <a:path extrusionOk="0" h="3001130" w="3886710">
                <a:moveTo>
                  <a:pt x="0" y="0"/>
                </a:moveTo>
                <a:lnTo>
                  <a:pt x="3886710" y="0"/>
                </a:lnTo>
                <a:lnTo>
                  <a:pt x="3886710" y="3001130"/>
                </a:lnTo>
                <a:lnTo>
                  <a:pt x="0" y="3001130"/>
                </a:lnTo>
                <a:lnTo>
                  <a:pt x="0" y="0"/>
                </a:lnTo>
                <a:close/>
              </a:path>
            </a:pathLst>
          </a:custGeom>
          <a:blipFill rotWithShape="1">
            <a:blip r:embed="rId5">
              <a:alphaModFix/>
            </a:blip>
            <a:stretch>
              <a:fillRect b="0" l="0" r="0" t="0"/>
            </a:stretch>
          </a:blipFill>
          <a:ln>
            <a:noFill/>
          </a:ln>
        </p:spPr>
      </p:sp>
      <p:grpSp>
        <p:nvGrpSpPr>
          <p:cNvPr id="1323" name="Google Shape;1323;p66"/>
          <p:cNvGrpSpPr/>
          <p:nvPr/>
        </p:nvGrpSpPr>
        <p:grpSpPr>
          <a:xfrm>
            <a:off x="3325395" y="599250"/>
            <a:ext cx="2374307" cy="1993965"/>
            <a:chOff x="0" y="-38100"/>
            <a:chExt cx="1250663" cy="1050319"/>
          </a:xfrm>
        </p:grpSpPr>
        <p:sp>
          <p:nvSpPr>
            <p:cNvPr id="1324" name="Google Shape;1324;p66"/>
            <p:cNvSpPr/>
            <p:nvPr/>
          </p:nvSpPr>
          <p:spPr>
            <a:xfrm>
              <a:off x="0" y="0"/>
              <a:ext cx="1250663" cy="1012219"/>
            </a:xfrm>
            <a:custGeom>
              <a:rect b="b" l="l" r="r" t="t"/>
              <a:pathLst>
                <a:path extrusionOk="0" h="1012219" w="1250663">
                  <a:moveTo>
                    <a:pt x="53802" y="0"/>
                  </a:moveTo>
                  <a:lnTo>
                    <a:pt x="1196862" y="0"/>
                  </a:lnTo>
                  <a:cubicBezTo>
                    <a:pt x="1211131" y="0"/>
                    <a:pt x="1224815" y="5668"/>
                    <a:pt x="1234905" y="15758"/>
                  </a:cubicBezTo>
                  <a:cubicBezTo>
                    <a:pt x="1244995" y="25848"/>
                    <a:pt x="1250663" y="39533"/>
                    <a:pt x="1250663" y="53802"/>
                  </a:cubicBezTo>
                  <a:lnTo>
                    <a:pt x="1250663" y="958417"/>
                  </a:lnTo>
                  <a:cubicBezTo>
                    <a:pt x="1250663" y="972686"/>
                    <a:pt x="1244995" y="986371"/>
                    <a:pt x="1234905" y="996461"/>
                  </a:cubicBezTo>
                  <a:cubicBezTo>
                    <a:pt x="1224815" y="1006550"/>
                    <a:pt x="1211131" y="1012219"/>
                    <a:pt x="1196862" y="1012219"/>
                  </a:cubicBezTo>
                  <a:lnTo>
                    <a:pt x="53802" y="1012219"/>
                  </a:lnTo>
                  <a:cubicBezTo>
                    <a:pt x="24088" y="1012219"/>
                    <a:pt x="0" y="988131"/>
                    <a:pt x="0" y="958417"/>
                  </a:cubicBezTo>
                  <a:lnTo>
                    <a:pt x="0" y="53802"/>
                  </a:lnTo>
                  <a:cubicBezTo>
                    <a:pt x="0" y="39533"/>
                    <a:pt x="5668" y="25848"/>
                    <a:pt x="15758" y="15758"/>
                  </a:cubicBezTo>
                  <a:cubicBezTo>
                    <a:pt x="25848" y="5668"/>
                    <a:pt x="39533" y="0"/>
                    <a:pt x="53802" y="0"/>
                  </a:cubicBezTo>
                  <a:close/>
                </a:path>
              </a:pathLst>
            </a:custGeom>
            <a:solidFill>
              <a:srgbClr val="F1FAEE"/>
            </a:solidFill>
            <a:ln cap="rnd" cmpd="sng" w="76200">
              <a:solidFill>
                <a:srgbClr val="25700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25" name="Google Shape;1325;p66"/>
            <p:cNvSpPr txBox="1"/>
            <p:nvPr/>
          </p:nvSpPr>
          <p:spPr>
            <a:xfrm>
              <a:off x="0" y="-38100"/>
              <a:ext cx="1250663" cy="1050319"/>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326" name="Google Shape;1326;p66"/>
          <p:cNvSpPr txBox="1"/>
          <p:nvPr/>
        </p:nvSpPr>
        <p:spPr>
          <a:xfrm>
            <a:off x="1499974" y="262675"/>
            <a:ext cx="6503700" cy="2772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lang="en" sz="1800">
                <a:solidFill>
                  <a:srgbClr val="000000"/>
                </a:solidFill>
                <a:latin typeface="Inter"/>
                <a:ea typeface="Inter"/>
                <a:cs typeface="Inter"/>
                <a:sym typeface="Inter"/>
              </a:rPr>
              <a:t>Estimasi Keuntungan (Rule Based vs Machine Learning)</a:t>
            </a:r>
            <a:endParaRPr sz="700"/>
          </a:p>
        </p:txBody>
      </p:sp>
      <p:sp>
        <p:nvSpPr>
          <p:cNvPr id="1327" name="Google Shape;1327;p66"/>
          <p:cNvSpPr txBox="1"/>
          <p:nvPr/>
        </p:nvSpPr>
        <p:spPr>
          <a:xfrm>
            <a:off x="583542" y="1038911"/>
            <a:ext cx="945666" cy="19462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200">
                <a:solidFill>
                  <a:srgbClr val="FFFFFF"/>
                </a:solidFill>
                <a:latin typeface="Inter"/>
                <a:ea typeface="Inter"/>
                <a:cs typeface="Inter"/>
                <a:sym typeface="Inter"/>
              </a:rPr>
              <a:t>Rule Based</a:t>
            </a:r>
            <a:endParaRPr sz="700"/>
          </a:p>
        </p:txBody>
      </p:sp>
      <p:sp>
        <p:nvSpPr>
          <p:cNvPr id="1328" name="Google Shape;1328;p66"/>
          <p:cNvSpPr txBox="1"/>
          <p:nvPr/>
        </p:nvSpPr>
        <p:spPr>
          <a:xfrm>
            <a:off x="583542" y="3146308"/>
            <a:ext cx="1372839" cy="19462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200">
                <a:solidFill>
                  <a:srgbClr val="FFFFFF"/>
                </a:solidFill>
                <a:latin typeface="Inter"/>
                <a:ea typeface="Inter"/>
                <a:cs typeface="Inter"/>
                <a:sym typeface="Inter"/>
              </a:rPr>
              <a:t>Modeling with ML</a:t>
            </a:r>
            <a:endParaRPr sz="700"/>
          </a:p>
        </p:txBody>
      </p:sp>
      <p:sp>
        <p:nvSpPr>
          <p:cNvPr id="1329" name="Google Shape;1329;p66"/>
          <p:cNvSpPr txBox="1"/>
          <p:nvPr/>
        </p:nvSpPr>
        <p:spPr>
          <a:xfrm>
            <a:off x="3387764" y="750445"/>
            <a:ext cx="2321400" cy="18780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lang="en" sz="1000">
                <a:solidFill>
                  <a:srgbClr val="000000"/>
                </a:solidFill>
                <a:latin typeface="Inter"/>
                <a:ea typeface="Inter"/>
                <a:cs typeface="Inter"/>
                <a:sym typeface="Inter"/>
              </a:rPr>
              <a:t>Hilangnya potensi Pendapatan (FN)</a:t>
            </a:r>
            <a:endParaRPr b="1" sz="1000">
              <a:solidFill>
                <a:srgbClr val="000000"/>
              </a:solidFill>
              <a:latin typeface="Inter"/>
              <a:ea typeface="Inter"/>
              <a:cs typeface="Inter"/>
              <a:sym typeface="Inter"/>
            </a:endParaRPr>
          </a:p>
          <a:p>
            <a:pPr indent="0" lvl="0" marL="0" marR="0" rtl="0" algn="just">
              <a:lnSpc>
                <a:spcPct val="140000"/>
              </a:lnSpc>
              <a:spcBef>
                <a:spcPts val="0"/>
              </a:spcBef>
              <a:spcAft>
                <a:spcPts val="0"/>
              </a:spcAft>
              <a:buNone/>
            </a:pPr>
            <a:r>
              <a:rPr lang="en" sz="1000">
                <a:solidFill>
                  <a:srgbClr val="000000"/>
                </a:solidFill>
                <a:latin typeface="Inter"/>
                <a:ea typeface="Inter"/>
                <a:cs typeface="Inter"/>
                <a:sym typeface="Inter"/>
              </a:rPr>
              <a:t>FN RB= 689</a:t>
            </a:r>
            <a:endParaRPr sz="700"/>
          </a:p>
          <a:p>
            <a:pPr indent="0" lvl="0" marL="0" marR="0" rtl="0" algn="just">
              <a:lnSpc>
                <a:spcPct val="140000"/>
              </a:lnSpc>
              <a:spcBef>
                <a:spcPts val="0"/>
              </a:spcBef>
              <a:spcAft>
                <a:spcPts val="0"/>
              </a:spcAft>
              <a:buNone/>
            </a:pPr>
            <a:r>
              <a:rPr lang="en" sz="1000">
                <a:solidFill>
                  <a:srgbClr val="000000"/>
                </a:solidFill>
                <a:latin typeface="Inter"/>
                <a:ea typeface="Inter"/>
                <a:cs typeface="Inter"/>
                <a:sym typeface="Inter"/>
              </a:rPr>
              <a:t>FN ML= 183</a:t>
            </a:r>
            <a:endParaRPr sz="1000">
              <a:solidFill>
                <a:srgbClr val="000000"/>
              </a:solidFill>
              <a:latin typeface="Inter"/>
              <a:ea typeface="Inter"/>
              <a:cs typeface="Inter"/>
              <a:sym typeface="Inter"/>
            </a:endParaRPr>
          </a:p>
          <a:p>
            <a:pPr indent="0" lvl="0" marL="0" marR="0" rtl="0" algn="just">
              <a:lnSpc>
                <a:spcPct val="140000"/>
              </a:lnSpc>
              <a:spcBef>
                <a:spcPts val="0"/>
              </a:spcBef>
              <a:spcAft>
                <a:spcPts val="0"/>
              </a:spcAft>
              <a:buNone/>
            </a:pPr>
            <a:r>
              <a:rPr b="1" lang="en" sz="1000">
                <a:solidFill>
                  <a:srgbClr val="000000"/>
                </a:solidFill>
                <a:latin typeface="Inter"/>
                <a:ea typeface="Inter"/>
                <a:cs typeface="Inter"/>
                <a:sym typeface="Inter"/>
              </a:rPr>
              <a:t>Potensi Pendapatan hilang/Nasabah</a:t>
            </a:r>
            <a:endParaRPr sz="700"/>
          </a:p>
          <a:p>
            <a:pPr indent="0" lvl="0" marL="0" marR="0" rtl="0" algn="just">
              <a:lnSpc>
                <a:spcPct val="140000"/>
              </a:lnSpc>
              <a:spcBef>
                <a:spcPts val="0"/>
              </a:spcBef>
              <a:spcAft>
                <a:spcPts val="0"/>
              </a:spcAft>
              <a:buNone/>
            </a:pPr>
            <a:r>
              <a:rPr lang="en" sz="1000">
                <a:solidFill>
                  <a:srgbClr val="000000"/>
                </a:solidFill>
                <a:latin typeface="Inter"/>
                <a:ea typeface="Inter"/>
                <a:cs typeface="Inter"/>
                <a:sym typeface="Inter"/>
              </a:rPr>
              <a:t>RB= 689 * €1,48 = €1.019,72</a:t>
            </a:r>
            <a:endParaRPr sz="700"/>
          </a:p>
          <a:p>
            <a:pPr indent="0" lvl="0" marL="0" marR="0" rtl="0" algn="just">
              <a:lnSpc>
                <a:spcPct val="140000"/>
              </a:lnSpc>
              <a:spcBef>
                <a:spcPts val="0"/>
              </a:spcBef>
              <a:spcAft>
                <a:spcPts val="0"/>
              </a:spcAft>
              <a:buNone/>
            </a:pPr>
            <a:r>
              <a:rPr lang="en" sz="1000">
                <a:solidFill>
                  <a:srgbClr val="000000"/>
                </a:solidFill>
                <a:latin typeface="Inter"/>
                <a:ea typeface="Inter"/>
                <a:cs typeface="Inter"/>
                <a:sym typeface="Inter"/>
              </a:rPr>
              <a:t>ML= 183 * €1,48 = €270,84</a:t>
            </a:r>
            <a:endParaRPr sz="700"/>
          </a:p>
          <a:p>
            <a:pPr indent="0" lvl="0" marL="0" marR="0" rtl="0" algn="just">
              <a:lnSpc>
                <a:spcPct val="140000"/>
              </a:lnSpc>
              <a:spcBef>
                <a:spcPts val="0"/>
              </a:spcBef>
              <a:spcAft>
                <a:spcPts val="0"/>
              </a:spcAft>
              <a:buNone/>
            </a:pPr>
            <a:r>
              <a:rPr lang="en" sz="1000">
                <a:solidFill>
                  <a:srgbClr val="000000"/>
                </a:solidFill>
                <a:latin typeface="Inter"/>
                <a:ea typeface="Inter"/>
                <a:cs typeface="Inter"/>
                <a:sym typeface="Inter"/>
              </a:rPr>
              <a:t>---------------------------------------</a:t>
            </a:r>
            <a:endParaRPr sz="700"/>
          </a:p>
          <a:p>
            <a:pPr indent="0" lvl="0" marL="0" marR="0" rtl="0" algn="just">
              <a:lnSpc>
                <a:spcPct val="140000"/>
              </a:lnSpc>
              <a:spcBef>
                <a:spcPts val="0"/>
              </a:spcBef>
              <a:spcAft>
                <a:spcPts val="0"/>
              </a:spcAft>
              <a:buNone/>
            </a:pPr>
            <a:r>
              <a:rPr lang="en" sz="1000">
                <a:solidFill>
                  <a:srgbClr val="000000"/>
                </a:solidFill>
                <a:latin typeface="Inter"/>
                <a:ea typeface="Inter"/>
                <a:cs typeface="Inter"/>
                <a:sym typeface="Inter"/>
              </a:rPr>
              <a:t> </a:t>
            </a:r>
            <a:r>
              <a:rPr b="1" lang="en" sz="1000">
                <a:solidFill>
                  <a:srgbClr val="000000"/>
                </a:solidFill>
                <a:latin typeface="Inter"/>
                <a:ea typeface="Inter"/>
                <a:cs typeface="Inter"/>
                <a:sym typeface="Inter"/>
              </a:rPr>
              <a:t>Diff:</a:t>
            </a:r>
            <a:r>
              <a:rPr lang="en" sz="1000">
                <a:solidFill>
                  <a:srgbClr val="000000"/>
                </a:solidFill>
                <a:latin typeface="Inter"/>
                <a:ea typeface="Inter"/>
                <a:cs typeface="Inter"/>
                <a:sym typeface="Inter"/>
              </a:rPr>
              <a:t> €1.019,72 -  €270,84= €748,88</a:t>
            </a:r>
            <a:endParaRPr sz="700"/>
          </a:p>
          <a:p>
            <a:pPr indent="0" lvl="0" marL="0" marR="0" rtl="0" algn="just">
              <a:lnSpc>
                <a:spcPct val="140000"/>
              </a:lnSpc>
              <a:spcBef>
                <a:spcPts val="0"/>
              </a:spcBef>
              <a:spcAft>
                <a:spcPts val="0"/>
              </a:spcAft>
              <a:buNone/>
            </a:pPr>
            <a:r>
              <a:t/>
            </a:r>
            <a:endParaRPr sz="1000">
              <a:solidFill>
                <a:srgbClr val="000000"/>
              </a:solidFill>
              <a:latin typeface="Inter"/>
              <a:ea typeface="Inter"/>
              <a:cs typeface="Inter"/>
              <a:sym typeface="Inter"/>
            </a:endParaRPr>
          </a:p>
        </p:txBody>
      </p:sp>
      <p:grpSp>
        <p:nvGrpSpPr>
          <p:cNvPr id="1330" name="Google Shape;1330;p66"/>
          <p:cNvGrpSpPr/>
          <p:nvPr/>
        </p:nvGrpSpPr>
        <p:grpSpPr>
          <a:xfrm>
            <a:off x="3361035" y="2649472"/>
            <a:ext cx="2374307" cy="2379809"/>
            <a:chOff x="0" y="-38100"/>
            <a:chExt cx="1250663" cy="1253562"/>
          </a:xfrm>
        </p:grpSpPr>
        <p:sp>
          <p:nvSpPr>
            <p:cNvPr id="1331" name="Google Shape;1331;p66"/>
            <p:cNvSpPr/>
            <p:nvPr/>
          </p:nvSpPr>
          <p:spPr>
            <a:xfrm>
              <a:off x="0" y="0"/>
              <a:ext cx="1250663" cy="1215462"/>
            </a:xfrm>
            <a:custGeom>
              <a:rect b="b" l="l" r="r" t="t"/>
              <a:pathLst>
                <a:path extrusionOk="0" h="1215462" w="1250663">
                  <a:moveTo>
                    <a:pt x="53802" y="0"/>
                  </a:moveTo>
                  <a:lnTo>
                    <a:pt x="1196862" y="0"/>
                  </a:lnTo>
                  <a:cubicBezTo>
                    <a:pt x="1211131" y="0"/>
                    <a:pt x="1224815" y="5668"/>
                    <a:pt x="1234905" y="15758"/>
                  </a:cubicBezTo>
                  <a:cubicBezTo>
                    <a:pt x="1244995" y="25848"/>
                    <a:pt x="1250663" y="39533"/>
                    <a:pt x="1250663" y="53802"/>
                  </a:cubicBezTo>
                  <a:lnTo>
                    <a:pt x="1250663" y="1161661"/>
                  </a:lnTo>
                  <a:cubicBezTo>
                    <a:pt x="1250663" y="1175930"/>
                    <a:pt x="1244995" y="1189614"/>
                    <a:pt x="1234905" y="1199704"/>
                  </a:cubicBezTo>
                  <a:cubicBezTo>
                    <a:pt x="1224815" y="1209794"/>
                    <a:pt x="1211131" y="1215462"/>
                    <a:pt x="1196862" y="1215462"/>
                  </a:cubicBezTo>
                  <a:lnTo>
                    <a:pt x="53802" y="1215462"/>
                  </a:lnTo>
                  <a:cubicBezTo>
                    <a:pt x="39533" y="1215462"/>
                    <a:pt x="25848" y="1209794"/>
                    <a:pt x="15758" y="1199704"/>
                  </a:cubicBezTo>
                  <a:cubicBezTo>
                    <a:pt x="5668" y="1189614"/>
                    <a:pt x="0" y="1175930"/>
                    <a:pt x="0" y="1161661"/>
                  </a:cubicBezTo>
                  <a:lnTo>
                    <a:pt x="0" y="53802"/>
                  </a:lnTo>
                  <a:cubicBezTo>
                    <a:pt x="0" y="39533"/>
                    <a:pt x="5668" y="25848"/>
                    <a:pt x="15758" y="15758"/>
                  </a:cubicBezTo>
                  <a:cubicBezTo>
                    <a:pt x="25848" y="5668"/>
                    <a:pt x="39533" y="0"/>
                    <a:pt x="53802" y="0"/>
                  </a:cubicBezTo>
                  <a:close/>
                </a:path>
              </a:pathLst>
            </a:custGeom>
            <a:solidFill>
              <a:srgbClr val="F1FAEE"/>
            </a:solidFill>
            <a:ln cap="rnd" cmpd="sng" w="76200">
              <a:solidFill>
                <a:srgbClr val="25700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32" name="Google Shape;1332;p66"/>
            <p:cNvSpPr txBox="1"/>
            <p:nvPr/>
          </p:nvSpPr>
          <p:spPr>
            <a:xfrm>
              <a:off x="0" y="-38100"/>
              <a:ext cx="1250663" cy="125356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333" name="Google Shape;1333;p66"/>
          <p:cNvSpPr txBox="1"/>
          <p:nvPr/>
        </p:nvSpPr>
        <p:spPr>
          <a:xfrm>
            <a:off x="3461503" y="2801081"/>
            <a:ext cx="2321400" cy="27399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lang="en" sz="1000">
                <a:solidFill>
                  <a:srgbClr val="000000"/>
                </a:solidFill>
                <a:latin typeface="Inter"/>
                <a:ea typeface="Inter"/>
                <a:cs typeface="Inter"/>
                <a:sym typeface="Inter"/>
              </a:rPr>
              <a:t>Estimasi Keuntungan (TP)</a:t>
            </a:r>
            <a:endParaRPr b="1" sz="1000">
              <a:solidFill>
                <a:srgbClr val="000000"/>
              </a:solidFill>
              <a:latin typeface="Inter"/>
              <a:ea typeface="Inter"/>
              <a:cs typeface="Inter"/>
              <a:sym typeface="Inter"/>
            </a:endParaRPr>
          </a:p>
          <a:p>
            <a:pPr indent="0" lvl="0" marL="0" marR="0" rtl="0" algn="just">
              <a:lnSpc>
                <a:spcPct val="140000"/>
              </a:lnSpc>
              <a:spcBef>
                <a:spcPts val="0"/>
              </a:spcBef>
              <a:spcAft>
                <a:spcPts val="0"/>
              </a:spcAft>
              <a:buNone/>
            </a:pPr>
            <a:r>
              <a:rPr lang="en" sz="1000">
                <a:solidFill>
                  <a:srgbClr val="000000"/>
                </a:solidFill>
                <a:latin typeface="Inter"/>
                <a:ea typeface="Inter"/>
                <a:cs typeface="Inter"/>
                <a:sym typeface="Inter"/>
              </a:rPr>
              <a:t>TP RB= 178</a:t>
            </a:r>
            <a:endParaRPr sz="700"/>
          </a:p>
          <a:p>
            <a:pPr indent="0" lvl="0" marL="0" marR="0" rtl="0" algn="just">
              <a:lnSpc>
                <a:spcPct val="140000"/>
              </a:lnSpc>
              <a:spcBef>
                <a:spcPts val="0"/>
              </a:spcBef>
              <a:spcAft>
                <a:spcPts val="0"/>
              </a:spcAft>
              <a:buNone/>
            </a:pPr>
            <a:r>
              <a:rPr lang="en" sz="1000">
                <a:solidFill>
                  <a:srgbClr val="000000"/>
                </a:solidFill>
                <a:latin typeface="Inter"/>
                <a:ea typeface="Inter"/>
                <a:cs typeface="Inter"/>
                <a:sym typeface="Inter"/>
              </a:rPr>
              <a:t>TP ML=684</a:t>
            </a:r>
            <a:endParaRPr sz="1000">
              <a:solidFill>
                <a:srgbClr val="000000"/>
              </a:solidFill>
              <a:latin typeface="Inter"/>
              <a:ea typeface="Inter"/>
              <a:cs typeface="Inter"/>
              <a:sym typeface="Inter"/>
            </a:endParaRPr>
          </a:p>
          <a:p>
            <a:pPr indent="0" lvl="0" marL="0" marR="0" rtl="0" algn="just">
              <a:lnSpc>
                <a:spcPct val="140000"/>
              </a:lnSpc>
              <a:spcBef>
                <a:spcPts val="0"/>
              </a:spcBef>
              <a:spcAft>
                <a:spcPts val="0"/>
              </a:spcAft>
              <a:buNone/>
            </a:pPr>
            <a:r>
              <a:rPr b="1" lang="en" sz="1000">
                <a:solidFill>
                  <a:srgbClr val="000000"/>
                </a:solidFill>
                <a:latin typeface="Inter"/>
                <a:ea typeface="Inter"/>
                <a:cs typeface="Inter"/>
                <a:sym typeface="Inter"/>
              </a:rPr>
              <a:t>Keuntungan/nasabah</a:t>
            </a:r>
            <a:endParaRPr b="1" sz="1000">
              <a:solidFill>
                <a:srgbClr val="000000"/>
              </a:solidFill>
              <a:latin typeface="Inter"/>
              <a:ea typeface="Inter"/>
              <a:cs typeface="Inter"/>
              <a:sym typeface="Inter"/>
            </a:endParaRPr>
          </a:p>
          <a:p>
            <a:pPr indent="0" lvl="0" marL="0" marR="0" rtl="0" algn="just">
              <a:lnSpc>
                <a:spcPct val="140000"/>
              </a:lnSpc>
              <a:spcBef>
                <a:spcPts val="0"/>
              </a:spcBef>
              <a:spcAft>
                <a:spcPts val="0"/>
              </a:spcAft>
              <a:buNone/>
            </a:pPr>
            <a:r>
              <a:rPr lang="en" sz="1000">
                <a:solidFill>
                  <a:srgbClr val="000000"/>
                </a:solidFill>
                <a:latin typeface="Inter"/>
                <a:ea typeface="Inter"/>
                <a:cs typeface="Inter"/>
                <a:sym typeface="Inter"/>
              </a:rPr>
              <a:t>€1,48 - €1,115 = €0,365</a:t>
            </a:r>
            <a:endParaRPr sz="1000">
              <a:solidFill>
                <a:srgbClr val="000000"/>
              </a:solidFill>
              <a:latin typeface="Inter"/>
              <a:ea typeface="Inter"/>
              <a:cs typeface="Inter"/>
              <a:sym typeface="Inter"/>
            </a:endParaRPr>
          </a:p>
          <a:p>
            <a:pPr indent="0" lvl="0" marL="0" marR="0" rtl="0" algn="just">
              <a:lnSpc>
                <a:spcPct val="140000"/>
              </a:lnSpc>
              <a:spcBef>
                <a:spcPts val="0"/>
              </a:spcBef>
              <a:spcAft>
                <a:spcPts val="0"/>
              </a:spcAft>
              <a:buNone/>
            </a:pPr>
            <a:r>
              <a:rPr b="1" lang="en" sz="1000">
                <a:solidFill>
                  <a:srgbClr val="000000"/>
                </a:solidFill>
                <a:latin typeface="Inter"/>
                <a:ea typeface="Inter"/>
                <a:cs typeface="Inter"/>
                <a:sym typeface="Inter"/>
              </a:rPr>
              <a:t>Potensi Keuntungan</a:t>
            </a:r>
            <a:endParaRPr b="1" sz="1000">
              <a:solidFill>
                <a:srgbClr val="000000"/>
              </a:solidFill>
              <a:latin typeface="Inter"/>
              <a:ea typeface="Inter"/>
              <a:cs typeface="Inter"/>
              <a:sym typeface="Inter"/>
            </a:endParaRPr>
          </a:p>
          <a:p>
            <a:pPr indent="0" lvl="0" marL="0" marR="0" rtl="0" algn="just">
              <a:lnSpc>
                <a:spcPct val="140000"/>
              </a:lnSpc>
              <a:spcBef>
                <a:spcPts val="0"/>
              </a:spcBef>
              <a:spcAft>
                <a:spcPts val="0"/>
              </a:spcAft>
              <a:buNone/>
            </a:pPr>
            <a:r>
              <a:rPr lang="en" sz="1000">
                <a:solidFill>
                  <a:srgbClr val="000000"/>
                </a:solidFill>
                <a:latin typeface="Inter"/>
                <a:ea typeface="Inter"/>
                <a:cs typeface="Inter"/>
                <a:sym typeface="Inter"/>
              </a:rPr>
              <a:t>RB= 178* €0,365 = € 64,97</a:t>
            </a:r>
            <a:endParaRPr sz="700"/>
          </a:p>
          <a:p>
            <a:pPr indent="0" lvl="0" marL="0" marR="0" rtl="0" algn="just">
              <a:lnSpc>
                <a:spcPct val="140000"/>
              </a:lnSpc>
              <a:spcBef>
                <a:spcPts val="0"/>
              </a:spcBef>
              <a:spcAft>
                <a:spcPts val="0"/>
              </a:spcAft>
              <a:buNone/>
            </a:pPr>
            <a:r>
              <a:rPr lang="en" sz="1000">
                <a:solidFill>
                  <a:srgbClr val="000000"/>
                </a:solidFill>
                <a:latin typeface="Inter"/>
                <a:ea typeface="Inter"/>
                <a:cs typeface="Inter"/>
                <a:sym typeface="Inter"/>
              </a:rPr>
              <a:t>ML= 684* €0,365 = €249,66</a:t>
            </a:r>
            <a:endParaRPr sz="700"/>
          </a:p>
          <a:p>
            <a:pPr indent="0" lvl="0" marL="0" marR="0" rtl="0" algn="just">
              <a:lnSpc>
                <a:spcPct val="140000"/>
              </a:lnSpc>
              <a:spcBef>
                <a:spcPts val="0"/>
              </a:spcBef>
              <a:spcAft>
                <a:spcPts val="0"/>
              </a:spcAft>
              <a:buNone/>
            </a:pPr>
            <a:r>
              <a:rPr b="1" lang="en" sz="1000">
                <a:solidFill>
                  <a:srgbClr val="000000"/>
                </a:solidFill>
                <a:latin typeface="Inter"/>
                <a:ea typeface="Inter"/>
                <a:cs typeface="Inter"/>
                <a:sym typeface="Inter"/>
              </a:rPr>
              <a:t>--------------------------------------</a:t>
            </a:r>
            <a:endParaRPr sz="700"/>
          </a:p>
          <a:p>
            <a:pPr indent="0" lvl="0" marL="0" marR="0" rtl="0" algn="just">
              <a:lnSpc>
                <a:spcPct val="140000"/>
              </a:lnSpc>
              <a:spcBef>
                <a:spcPts val="0"/>
              </a:spcBef>
              <a:spcAft>
                <a:spcPts val="0"/>
              </a:spcAft>
              <a:buNone/>
            </a:pPr>
            <a:r>
              <a:rPr b="1" lang="en" sz="1000">
                <a:solidFill>
                  <a:srgbClr val="000000"/>
                </a:solidFill>
                <a:latin typeface="Inter"/>
                <a:ea typeface="Inter"/>
                <a:cs typeface="Inter"/>
                <a:sym typeface="Inter"/>
              </a:rPr>
              <a:t>Diff: </a:t>
            </a:r>
            <a:r>
              <a:rPr lang="en" sz="1000">
                <a:solidFill>
                  <a:srgbClr val="000000"/>
                </a:solidFill>
                <a:latin typeface="Inter"/>
                <a:ea typeface="Inter"/>
                <a:cs typeface="Inter"/>
                <a:sym typeface="Inter"/>
              </a:rPr>
              <a:t>€249,66 - € 64,97 = €184,69</a:t>
            </a:r>
            <a:endParaRPr sz="700"/>
          </a:p>
          <a:p>
            <a:pPr indent="0" lvl="0" marL="0" marR="0" rtl="0" algn="just">
              <a:lnSpc>
                <a:spcPct val="140000"/>
              </a:lnSpc>
              <a:spcBef>
                <a:spcPts val="0"/>
              </a:spcBef>
              <a:spcAft>
                <a:spcPts val="0"/>
              </a:spcAft>
              <a:buNone/>
            </a:pPr>
            <a:r>
              <a:t/>
            </a:r>
            <a:endParaRPr sz="1000">
              <a:solidFill>
                <a:srgbClr val="000000"/>
              </a:solidFill>
              <a:latin typeface="Inter"/>
              <a:ea typeface="Inter"/>
              <a:cs typeface="Inter"/>
              <a:sym typeface="Inter"/>
            </a:endParaRPr>
          </a:p>
          <a:p>
            <a:pPr indent="0" lvl="0" marL="0" marR="0" rtl="0" algn="just">
              <a:lnSpc>
                <a:spcPct val="140000"/>
              </a:lnSpc>
              <a:spcBef>
                <a:spcPts val="0"/>
              </a:spcBef>
              <a:spcAft>
                <a:spcPts val="0"/>
              </a:spcAft>
              <a:buNone/>
            </a:pPr>
            <a:r>
              <a:t/>
            </a:r>
            <a:endParaRPr sz="1000">
              <a:solidFill>
                <a:srgbClr val="000000"/>
              </a:solidFill>
              <a:latin typeface="Inter"/>
              <a:ea typeface="Inter"/>
              <a:cs typeface="Inter"/>
              <a:sym typeface="Inter"/>
            </a:endParaRPr>
          </a:p>
          <a:p>
            <a:pPr indent="0" lvl="0" marL="0" marR="0" rtl="0" algn="just">
              <a:lnSpc>
                <a:spcPct val="140000"/>
              </a:lnSpc>
              <a:spcBef>
                <a:spcPts val="0"/>
              </a:spcBef>
              <a:spcAft>
                <a:spcPts val="0"/>
              </a:spcAft>
              <a:buNone/>
            </a:pPr>
            <a:r>
              <a:t/>
            </a:r>
            <a:endParaRPr sz="1000">
              <a:solidFill>
                <a:srgbClr val="000000"/>
              </a:solidFill>
              <a:latin typeface="Inter"/>
              <a:ea typeface="Inter"/>
              <a:cs typeface="Inter"/>
              <a:sym typeface="Inter"/>
            </a:endParaRPr>
          </a:p>
        </p:txBody>
      </p:sp>
      <p:grpSp>
        <p:nvGrpSpPr>
          <p:cNvPr id="1334" name="Google Shape;1334;p66"/>
          <p:cNvGrpSpPr/>
          <p:nvPr/>
        </p:nvGrpSpPr>
        <p:grpSpPr>
          <a:xfrm>
            <a:off x="6068550" y="599250"/>
            <a:ext cx="2472436" cy="1993926"/>
            <a:chOff x="0" y="-38100"/>
            <a:chExt cx="1250663" cy="1050319"/>
          </a:xfrm>
        </p:grpSpPr>
        <p:sp>
          <p:nvSpPr>
            <p:cNvPr id="1335" name="Google Shape;1335;p66"/>
            <p:cNvSpPr/>
            <p:nvPr/>
          </p:nvSpPr>
          <p:spPr>
            <a:xfrm>
              <a:off x="0" y="0"/>
              <a:ext cx="1250663" cy="1012219"/>
            </a:xfrm>
            <a:custGeom>
              <a:rect b="b" l="l" r="r" t="t"/>
              <a:pathLst>
                <a:path extrusionOk="0" h="1012219" w="1250663">
                  <a:moveTo>
                    <a:pt x="53802" y="0"/>
                  </a:moveTo>
                  <a:lnTo>
                    <a:pt x="1196862" y="0"/>
                  </a:lnTo>
                  <a:cubicBezTo>
                    <a:pt x="1211131" y="0"/>
                    <a:pt x="1224815" y="5668"/>
                    <a:pt x="1234905" y="15758"/>
                  </a:cubicBezTo>
                  <a:cubicBezTo>
                    <a:pt x="1244995" y="25848"/>
                    <a:pt x="1250663" y="39533"/>
                    <a:pt x="1250663" y="53802"/>
                  </a:cubicBezTo>
                  <a:lnTo>
                    <a:pt x="1250663" y="958417"/>
                  </a:lnTo>
                  <a:cubicBezTo>
                    <a:pt x="1250663" y="972686"/>
                    <a:pt x="1244995" y="986371"/>
                    <a:pt x="1234905" y="996461"/>
                  </a:cubicBezTo>
                  <a:cubicBezTo>
                    <a:pt x="1224815" y="1006550"/>
                    <a:pt x="1211131" y="1012219"/>
                    <a:pt x="1196862" y="1012219"/>
                  </a:cubicBezTo>
                  <a:lnTo>
                    <a:pt x="53802" y="1012219"/>
                  </a:lnTo>
                  <a:cubicBezTo>
                    <a:pt x="24088" y="1012219"/>
                    <a:pt x="0" y="988131"/>
                    <a:pt x="0" y="958417"/>
                  </a:cubicBezTo>
                  <a:lnTo>
                    <a:pt x="0" y="53802"/>
                  </a:lnTo>
                  <a:cubicBezTo>
                    <a:pt x="0" y="39533"/>
                    <a:pt x="5668" y="25848"/>
                    <a:pt x="15758" y="15758"/>
                  </a:cubicBezTo>
                  <a:cubicBezTo>
                    <a:pt x="25848" y="5668"/>
                    <a:pt x="39533" y="0"/>
                    <a:pt x="53802" y="0"/>
                  </a:cubicBezTo>
                  <a:close/>
                </a:path>
              </a:pathLst>
            </a:custGeom>
            <a:solidFill>
              <a:srgbClr val="F1FAEE"/>
            </a:solidFill>
            <a:ln cap="rnd" cmpd="sng" w="76200">
              <a:solidFill>
                <a:srgbClr val="25700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36" name="Google Shape;1336;p66"/>
            <p:cNvSpPr txBox="1"/>
            <p:nvPr/>
          </p:nvSpPr>
          <p:spPr>
            <a:xfrm>
              <a:off x="0" y="-38100"/>
              <a:ext cx="1250663" cy="1050319"/>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337" name="Google Shape;1337;p66"/>
          <p:cNvSpPr txBox="1"/>
          <p:nvPr/>
        </p:nvSpPr>
        <p:spPr>
          <a:xfrm>
            <a:off x="6121386" y="750445"/>
            <a:ext cx="2321400" cy="16623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lang="en" sz="1000">
                <a:solidFill>
                  <a:srgbClr val="000000"/>
                </a:solidFill>
                <a:latin typeface="Inter"/>
                <a:ea typeface="Inter"/>
                <a:cs typeface="Inter"/>
                <a:sym typeface="Inter"/>
              </a:rPr>
              <a:t>Biaya panggilan Telemarketing (FP)</a:t>
            </a:r>
            <a:endParaRPr b="1" sz="1000">
              <a:solidFill>
                <a:srgbClr val="000000"/>
              </a:solidFill>
              <a:latin typeface="Inter"/>
              <a:ea typeface="Inter"/>
              <a:cs typeface="Inter"/>
              <a:sym typeface="Inter"/>
            </a:endParaRPr>
          </a:p>
          <a:p>
            <a:pPr indent="0" lvl="0" marL="0" marR="0" rtl="0" algn="just">
              <a:lnSpc>
                <a:spcPct val="140000"/>
              </a:lnSpc>
              <a:spcBef>
                <a:spcPts val="0"/>
              </a:spcBef>
              <a:spcAft>
                <a:spcPts val="0"/>
              </a:spcAft>
              <a:buNone/>
            </a:pPr>
            <a:r>
              <a:rPr lang="en" sz="1000">
                <a:solidFill>
                  <a:srgbClr val="000000"/>
                </a:solidFill>
                <a:latin typeface="Inter"/>
                <a:ea typeface="Inter"/>
                <a:cs typeface="Inter"/>
                <a:sym typeface="Inter"/>
              </a:rPr>
              <a:t>FP RB= 1409</a:t>
            </a:r>
            <a:endParaRPr sz="700"/>
          </a:p>
          <a:p>
            <a:pPr indent="0" lvl="0" marL="0" marR="0" rtl="0" algn="just">
              <a:lnSpc>
                <a:spcPct val="140000"/>
              </a:lnSpc>
              <a:spcBef>
                <a:spcPts val="0"/>
              </a:spcBef>
              <a:spcAft>
                <a:spcPts val="0"/>
              </a:spcAft>
              <a:buNone/>
            </a:pPr>
            <a:r>
              <a:rPr lang="en" sz="1000">
                <a:solidFill>
                  <a:srgbClr val="000000"/>
                </a:solidFill>
                <a:latin typeface="Inter"/>
                <a:ea typeface="Inter"/>
                <a:cs typeface="Inter"/>
                <a:sym typeface="Inter"/>
              </a:rPr>
              <a:t>FP ML= 610</a:t>
            </a:r>
            <a:endParaRPr sz="1000">
              <a:solidFill>
                <a:srgbClr val="000000"/>
              </a:solidFill>
              <a:latin typeface="Inter"/>
              <a:ea typeface="Inter"/>
              <a:cs typeface="Inter"/>
              <a:sym typeface="Inter"/>
            </a:endParaRPr>
          </a:p>
          <a:p>
            <a:pPr indent="0" lvl="0" marL="0" marR="0" rtl="0" algn="just">
              <a:lnSpc>
                <a:spcPct val="140000"/>
              </a:lnSpc>
              <a:spcBef>
                <a:spcPts val="0"/>
              </a:spcBef>
              <a:spcAft>
                <a:spcPts val="0"/>
              </a:spcAft>
              <a:buNone/>
            </a:pPr>
            <a:r>
              <a:rPr b="1" lang="en" sz="1000">
                <a:solidFill>
                  <a:srgbClr val="000000"/>
                </a:solidFill>
                <a:latin typeface="Inter"/>
                <a:ea typeface="Inter"/>
                <a:cs typeface="Inter"/>
                <a:sym typeface="Inter"/>
              </a:rPr>
              <a:t>Biaya panggilan/Nasabah</a:t>
            </a:r>
            <a:endParaRPr sz="700"/>
          </a:p>
          <a:p>
            <a:pPr indent="0" lvl="0" marL="0" marR="0" rtl="0" algn="just">
              <a:lnSpc>
                <a:spcPct val="140000"/>
              </a:lnSpc>
              <a:spcBef>
                <a:spcPts val="0"/>
              </a:spcBef>
              <a:spcAft>
                <a:spcPts val="0"/>
              </a:spcAft>
              <a:buNone/>
            </a:pPr>
            <a:r>
              <a:rPr lang="en" sz="1000">
                <a:solidFill>
                  <a:srgbClr val="000000"/>
                </a:solidFill>
                <a:latin typeface="Inter"/>
                <a:ea typeface="Inter"/>
                <a:cs typeface="Inter"/>
                <a:sym typeface="Inter"/>
              </a:rPr>
              <a:t>RB= 1409 * €1,115 = €1.571,035</a:t>
            </a:r>
            <a:endParaRPr sz="700"/>
          </a:p>
          <a:p>
            <a:pPr indent="0" lvl="0" marL="0" marR="0" rtl="0" algn="just">
              <a:lnSpc>
                <a:spcPct val="140000"/>
              </a:lnSpc>
              <a:spcBef>
                <a:spcPts val="0"/>
              </a:spcBef>
              <a:spcAft>
                <a:spcPts val="0"/>
              </a:spcAft>
              <a:buNone/>
            </a:pPr>
            <a:r>
              <a:rPr lang="en" sz="1000">
                <a:solidFill>
                  <a:srgbClr val="000000"/>
                </a:solidFill>
                <a:latin typeface="Inter"/>
                <a:ea typeface="Inter"/>
                <a:cs typeface="Inter"/>
                <a:sym typeface="Inter"/>
              </a:rPr>
              <a:t>ML= 610 * €1,115 = €680,15</a:t>
            </a:r>
            <a:endParaRPr sz="700"/>
          </a:p>
          <a:p>
            <a:pPr indent="0" lvl="0" marL="0" marR="0" rtl="0" algn="just">
              <a:lnSpc>
                <a:spcPct val="140000"/>
              </a:lnSpc>
              <a:spcBef>
                <a:spcPts val="0"/>
              </a:spcBef>
              <a:spcAft>
                <a:spcPts val="0"/>
              </a:spcAft>
              <a:buNone/>
            </a:pPr>
            <a:r>
              <a:rPr b="1" lang="en" sz="1000">
                <a:solidFill>
                  <a:srgbClr val="000000"/>
                </a:solidFill>
                <a:latin typeface="Inter"/>
                <a:ea typeface="Inter"/>
                <a:cs typeface="Inter"/>
                <a:sym typeface="Inter"/>
              </a:rPr>
              <a:t>--------------------------------------</a:t>
            </a:r>
            <a:endParaRPr sz="700"/>
          </a:p>
          <a:p>
            <a:pPr indent="0" lvl="0" marL="0" marR="0" rtl="0" algn="just">
              <a:lnSpc>
                <a:spcPct val="140000"/>
              </a:lnSpc>
              <a:spcBef>
                <a:spcPts val="0"/>
              </a:spcBef>
              <a:spcAft>
                <a:spcPts val="0"/>
              </a:spcAft>
              <a:buNone/>
            </a:pPr>
            <a:r>
              <a:rPr b="1" lang="en" sz="1000">
                <a:solidFill>
                  <a:srgbClr val="000000"/>
                </a:solidFill>
                <a:latin typeface="Inter"/>
                <a:ea typeface="Inter"/>
                <a:cs typeface="Inter"/>
                <a:sym typeface="Inter"/>
              </a:rPr>
              <a:t>Diff: </a:t>
            </a:r>
            <a:r>
              <a:rPr lang="en" sz="1000">
                <a:solidFill>
                  <a:srgbClr val="000000"/>
                </a:solidFill>
                <a:latin typeface="Inter"/>
                <a:ea typeface="Inter"/>
                <a:cs typeface="Inter"/>
                <a:sym typeface="Inter"/>
              </a:rPr>
              <a:t>€1.571,035 - € 680,15 = €890,885</a:t>
            </a:r>
            <a:endParaRPr sz="700"/>
          </a:p>
        </p:txBody>
      </p:sp>
      <p:grpSp>
        <p:nvGrpSpPr>
          <p:cNvPr id="1338" name="Google Shape;1338;p66"/>
          <p:cNvGrpSpPr/>
          <p:nvPr/>
        </p:nvGrpSpPr>
        <p:grpSpPr>
          <a:xfrm>
            <a:off x="6071150" y="2649475"/>
            <a:ext cx="2472436" cy="2379762"/>
            <a:chOff x="0" y="-38100"/>
            <a:chExt cx="1250663" cy="1253562"/>
          </a:xfrm>
        </p:grpSpPr>
        <p:sp>
          <p:nvSpPr>
            <p:cNvPr id="1339" name="Google Shape;1339;p66"/>
            <p:cNvSpPr/>
            <p:nvPr/>
          </p:nvSpPr>
          <p:spPr>
            <a:xfrm>
              <a:off x="0" y="0"/>
              <a:ext cx="1250663" cy="1215462"/>
            </a:xfrm>
            <a:custGeom>
              <a:rect b="b" l="l" r="r" t="t"/>
              <a:pathLst>
                <a:path extrusionOk="0" h="1215462" w="1250663">
                  <a:moveTo>
                    <a:pt x="53802" y="0"/>
                  </a:moveTo>
                  <a:lnTo>
                    <a:pt x="1196862" y="0"/>
                  </a:lnTo>
                  <a:cubicBezTo>
                    <a:pt x="1211131" y="0"/>
                    <a:pt x="1224815" y="5668"/>
                    <a:pt x="1234905" y="15758"/>
                  </a:cubicBezTo>
                  <a:cubicBezTo>
                    <a:pt x="1244995" y="25848"/>
                    <a:pt x="1250663" y="39533"/>
                    <a:pt x="1250663" y="53802"/>
                  </a:cubicBezTo>
                  <a:lnTo>
                    <a:pt x="1250663" y="1161661"/>
                  </a:lnTo>
                  <a:cubicBezTo>
                    <a:pt x="1250663" y="1175930"/>
                    <a:pt x="1244995" y="1189614"/>
                    <a:pt x="1234905" y="1199704"/>
                  </a:cubicBezTo>
                  <a:cubicBezTo>
                    <a:pt x="1224815" y="1209794"/>
                    <a:pt x="1211131" y="1215462"/>
                    <a:pt x="1196862" y="1215462"/>
                  </a:cubicBezTo>
                  <a:lnTo>
                    <a:pt x="53802" y="1215462"/>
                  </a:lnTo>
                  <a:cubicBezTo>
                    <a:pt x="39533" y="1215462"/>
                    <a:pt x="25848" y="1209794"/>
                    <a:pt x="15758" y="1199704"/>
                  </a:cubicBezTo>
                  <a:cubicBezTo>
                    <a:pt x="5668" y="1189614"/>
                    <a:pt x="0" y="1175930"/>
                    <a:pt x="0" y="1161661"/>
                  </a:cubicBezTo>
                  <a:lnTo>
                    <a:pt x="0" y="53802"/>
                  </a:lnTo>
                  <a:cubicBezTo>
                    <a:pt x="0" y="39533"/>
                    <a:pt x="5668" y="25848"/>
                    <a:pt x="15758" y="15758"/>
                  </a:cubicBezTo>
                  <a:cubicBezTo>
                    <a:pt x="25848" y="5668"/>
                    <a:pt x="39533" y="0"/>
                    <a:pt x="53802" y="0"/>
                  </a:cubicBezTo>
                  <a:close/>
                </a:path>
              </a:pathLst>
            </a:custGeom>
            <a:solidFill>
              <a:srgbClr val="F1FAEE"/>
            </a:solidFill>
            <a:ln cap="rnd" cmpd="sng" w="76200">
              <a:solidFill>
                <a:srgbClr val="25700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40" name="Google Shape;1340;p66"/>
            <p:cNvSpPr txBox="1"/>
            <p:nvPr/>
          </p:nvSpPr>
          <p:spPr>
            <a:xfrm>
              <a:off x="0" y="-38100"/>
              <a:ext cx="1250663" cy="125356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341" name="Google Shape;1341;p66"/>
          <p:cNvSpPr txBox="1"/>
          <p:nvPr/>
        </p:nvSpPr>
        <p:spPr>
          <a:xfrm>
            <a:off x="6171621" y="2801081"/>
            <a:ext cx="2321463" cy="828358"/>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lang="en" sz="1000">
                <a:solidFill>
                  <a:srgbClr val="000000"/>
                </a:solidFill>
                <a:latin typeface="Inter"/>
                <a:ea typeface="Inter"/>
                <a:cs typeface="Inter"/>
                <a:sym typeface="Inter"/>
              </a:rPr>
              <a:t>Selisih Total Keuntungan ML vs RB</a:t>
            </a:r>
            <a:endParaRPr sz="700"/>
          </a:p>
          <a:p>
            <a:pPr indent="0" lvl="0" marL="0" marR="0" rtl="0" algn="just">
              <a:lnSpc>
                <a:spcPct val="140000"/>
              </a:lnSpc>
              <a:spcBef>
                <a:spcPts val="0"/>
              </a:spcBef>
              <a:spcAft>
                <a:spcPts val="0"/>
              </a:spcAft>
              <a:buNone/>
            </a:pPr>
            <a:r>
              <a:rPr lang="en" sz="1000">
                <a:solidFill>
                  <a:srgbClr val="000000"/>
                </a:solidFill>
                <a:latin typeface="Inter"/>
                <a:ea typeface="Inter"/>
                <a:cs typeface="Inter"/>
                <a:sym typeface="Inter"/>
              </a:rPr>
              <a:t>Diff FN + Diff FP + Diff TP</a:t>
            </a:r>
            <a:endParaRPr sz="700"/>
          </a:p>
          <a:p>
            <a:pPr indent="0" lvl="0" marL="0" marR="0" rtl="0" algn="just">
              <a:lnSpc>
                <a:spcPct val="140000"/>
              </a:lnSpc>
              <a:spcBef>
                <a:spcPts val="0"/>
              </a:spcBef>
              <a:spcAft>
                <a:spcPts val="0"/>
              </a:spcAft>
              <a:buNone/>
            </a:pPr>
            <a:r>
              <a:rPr lang="en" sz="1000">
                <a:solidFill>
                  <a:srgbClr val="000000"/>
                </a:solidFill>
                <a:latin typeface="Inter"/>
                <a:ea typeface="Inter"/>
                <a:cs typeface="Inter"/>
                <a:sym typeface="Inter"/>
              </a:rPr>
              <a:t>€748,88 + €890,885 + €184,69=</a:t>
            </a:r>
            <a:endParaRPr sz="700"/>
          </a:p>
          <a:p>
            <a:pPr indent="0" lvl="0" marL="0" marR="0" rtl="0" algn="just">
              <a:lnSpc>
                <a:spcPct val="140000"/>
              </a:lnSpc>
              <a:spcBef>
                <a:spcPts val="0"/>
              </a:spcBef>
              <a:spcAft>
                <a:spcPts val="0"/>
              </a:spcAft>
              <a:buNone/>
            </a:pPr>
            <a:r>
              <a:rPr lang="en" sz="1000">
                <a:solidFill>
                  <a:srgbClr val="000000"/>
                </a:solidFill>
                <a:latin typeface="Inter"/>
                <a:ea typeface="Inter"/>
                <a:cs typeface="Inter"/>
                <a:sym typeface="Inter"/>
              </a:rPr>
              <a:t>€ 1.824,45</a:t>
            </a:r>
            <a:endParaRPr sz="700"/>
          </a:p>
          <a:p>
            <a:pPr indent="0" lvl="0" marL="0" marR="0" rtl="0" algn="just">
              <a:lnSpc>
                <a:spcPct val="140000"/>
              </a:lnSpc>
              <a:spcBef>
                <a:spcPts val="0"/>
              </a:spcBef>
              <a:spcAft>
                <a:spcPts val="0"/>
              </a:spcAft>
              <a:buNone/>
            </a:pPr>
            <a:r>
              <a:t/>
            </a:r>
            <a:endParaRPr sz="1000">
              <a:solidFill>
                <a:srgbClr val="000000"/>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1345" name="Shape 1345"/>
        <p:cNvGrpSpPr/>
        <p:nvPr/>
      </p:nvGrpSpPr>
      <p:grpSpPr>
        <a:xfrm>
          <a:off x="0" y="0"/>
          <a:ext cx="0" cy="0"/>
          <a:chOff x="0" y="0"/>
          <a:chExt cx="0" cy="0"/>
        </a:xfrm>
      </p:grpSpPr>
      <p:grpSp>
        <p:nvGrpSpPr>
          <p:cNvPr id="1346" name="Google Shape;1346;p67"/>
          <p:cNvGrpSpPr/>
          <p:nvPr/>
        </p:nvGrpSpPr>
        <p:grpSpPr>
          <a:xfrm>
            <a:off x="0" y="-35602"/>
            <a:ext cx="2595764" cy="2535284"/>
            <a:chOff x="0" y="-6334"/>
            <a:chExt cx="461814" cy="451054"/>
          </a:xfrm>
        </p:grpSpPr>
        <p:sp>
          <p:nvSpPr>
            <p:cNvPr id="1347" name="Google Shape;1347;p67"/>
            <p:cNvSpPr/>
            <p:nvPr/>
          </p:nvSpPr>
          <p:spPr>
            <a:xfrm>
              <a:off x="0" y="0"/>
              <a:ext cx="461814" cy="444720"/>
            </a:xfrm>
            <a:custGeom>
              <a:rect b="b" l="l" r="r" t="t"/>
              <a:pathLst>
                <a:path extrusionOk="0" h="444720" w="461814">
                  <a:moveTo>
                    <a:pt x="230907" y="444720"/>
                  </a:moveTo>
                  <a:lnTo>
                    <a:pt x="461814" y="0"/>
                  </a:lnTo>
                  <a:lnTo>
                    <a:pt x="0" y="0"/>
                  </a:lnTo>
                  <a:lnTo>
                    <a:pt x="230907" y="444720"/>
                  </a:lnTo>
                  <a:close/>
                </a:path>
              </a:pathLst>
            </a:custGeom>
            <a:solidFill>
              <a:srgbClr val="C9D6D5">
                <a:alpha val="23920"/>
              </a:srgbClr>
            </a:solidFill>
            <a:ln>
              <a:noFill/>
            </a:ln>
          </p:spPr>
        </p:sp>
        <p:sp>
          <p:nvSpPr>
            <p:cNvPr id="1348" name="Google Shape;1348;p67"/>
            <p:cNvSpPr txBox="1"/>
            <p:nvPr/>
          </p:nvSpPr>
          <p:spPr>
            <a:xfrm>
              <a:off x="72158" y="-6334"/>
              <a:ext cx="317400" cy="244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49" name="Google Shape;1349;p67"/>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sp>
        <p:nvSpPr>
          <p:cNvPr id="1350" name="Google Shape;1350;p67"/>
          <p:cNvSpPr/>
          <p:nvPr/>
        </p:nvSpPr>
        <p:spPr>
          <a:xfrm>
            <a:off x="-727947" y="3989658"/>
            <a:ext cx="2270447" cy="1506915"/>
          </a:xfrm>
          <a:custGeom>
            <a:rect b="b" l="l" r="r" t="t"/>
            <a:pathLst>
              <a:path extrusionOk="0" h="3013829" w="4540894">
                <a:moveTo>
                  <a:pt x="0" y="0"/>
                </a:moveTo>
                <a:lnTo>
                  <a:pt x="4540894" y="0"/>
                </a:lnTo>
                <a:lnTo>
                  <a:pt x="4540894" y="3013829"/>
                </a:lnTo>
                <a:lnTo>
                  <a:pt x="0" y="3013829"/>
                </a:lnTo>
                <a:lnTo>
                  <a:pt x="0" y="0"/>
                </a:lnTo>
                <a:close/>
              </a:path>
            </a:pathLst>
          </a:custGeom>
          <a:blipFill rotWithShape="1">
            <a:blip r:embed="rId4">
              <a:alphaModFix/>
            </a:blip>
            <a:stretch>
              <a:fillRect b="-195630" l="0" r="-60828" t="-77155"/>
            </a:stretch>
          </a:blipFill>
          <a:ln>
            <a:noFill/>
          </a:ln>
        </p:spPr>
      </p:sp>
      <p:grpSp>
        <p:nvGrpSpPr>
          <p:cNvPr id="1351" name="Google Shape;1351;p67"/>
          <p:cNvGrpSpPr/>
          <p:nvPr/>
        </p:nvGrpSpPr>
        <p:grpSpPr>
          <a:xfrm>
            <a:off x="2564580" y="-343638"/>
            <a:ext cx="996865" cy="774556"/>
            <a:chOff x="0" y="0"/>
            <a:chExt cx="740613" cy="575450"/>
          </a:xfrm>
        </p:grpSpPr>
        <p:sp>
          <p:nvSpPr>
            <p:cNvPr id="1352" name="Google Shape;1352;p67"/>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348311"/>
            </a:solidFill>
            <a:ln>
              <a:noFill/>
            </a:ln>
          </p:spPr>
        </p:sp>
        <p:sp>
          <p:nvSpPr>
            <p:cNvPr id="1353" name="Google Shape;1353;p67"/>
            <p:cNvSpPr txBox="1"/>
            <p:nvPr/>
          </p:nvSpPr>
          <p:spPr>
            <a:xfrm>
              <a:off x="115721" y="3004"/>
              <a:ext cx="509100" cy="305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54" name="Google Shape;1354;p67"/>
          <p:cNvGrpSpPr/>
          <p:nvPr/>
        </p:nvGrpSpPr>
        <p:grpSpPr>
          <a:xfrm>
            <a:off x="1171269" y="2423475"/>
            <a:ext cx="6801453" cy="485003"/>
            <a:chOff x="149427" y="0"/>
            <a:chExt cx="18137208" cy="1293342"/>
          </a:xfrm>
        </p:grpSpPr>
        <p:grpSp>
          <p:nvGrpSpPr>
            <p:cNvPr id="1355" name="Google Shape;1355;p67"/>
            <p:cNvGrpSpPr/>
            <p:nvPr/>
          </p:nvGrpSpPr>
          <p:grpSpPr>
            <a:xfrm>
              <a:off x="149427" y="0"/>
              <a:ext cx="17973034" cy="1293342"/>
              <a:chOff x="-8" y="0"/>
              <a:chExt cx="5849074" cy="420900"/>
            </a:xfrm>
          </p:grpSpPr>
          <p:sp>
            <p:nvSpPr>
              <p:cNvPr id="1356" name="Google Shape;1356;p67"/>
              <p:cNvSpPr/>
              <p:nvPr/>
            </p:nvSpPr>
            <p:spPr>
              <a:xfrm>
                <a:off x="-8" y="0"/>
                <a:ext cx="5849074" cy="382797"/>
              </a:xfrm>
              <a:custGeom>
                <a:rect b="b" l="l" r="r" t="t"/>
                <a:pathLst>
                  <a:path extrusionOk="0" h="382797" w="2046920">
                    <a:moveTo>
                      <a:pt x="83699" y="0"/>
                    </a:moveTo>
                    <a:lnTo>
                      <a:pt x="1963221" y="0"/>
                    </a:lnTo>
                    <a:cubicBezTo>
                      <a:pt x="1985419" y="0"/>
                      <a:pt x="2006708" y="8818"/>
                      <a:pt x="2022405" y="24515"/>
                    </a:cubicBezTo>
                    <a:cubicBezTo>
                      <a:pt x="2038102" y="40212"/>
                      <a:pt x="2046920" y="61501"/>
                      <a:pt x="2046920" y="83699"/>
                    </a:cubicBezTo>
                    <a:lnTo>
                      <a:pt x="2046920" y="299097"/>
                    </a:lnTo>
                    <a:cubicBezTo>
                      <a:pt x="2046920" y="345323"/>
                      <a:pt x="2009447" y="382797"/>
                      <a:pt x="1963221" y="382797"/>
                    </a:cubicBezTo>
                    <a:lnTo>
                      <a:pt x="83699" y="382797"/>
                    </a:lnTo>
                    <a:cubicBezTo>
                      <a:pt x="37474" y="382797"/>
                      <a:pt x="0" y="345323"/>
                      <a:pt x="0" y="299097"/>
                    </a:cubicBezTo>
                    <a:lnTo>
                      <a:pt x="0" y="83699"/>
                    </a:lnTo>
                    <a:cubicBezTo>
                      <a:pt x="0" y="37474"/>
                      <a:pt x="37474" y="0"/>
                      <a:pt x="83699"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57" name="Google Shape;1357;p67"/>
              <p:cNvSpPr txBox="1"/>
              <p:nvPr/>
            </p:nvSpPr>
            <p:spPr>
              <a:xfrm>
                <a:off x="-8" y="0"/>
                <a:ext cx="5811300" cy="420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58" name="Google Shape;1358;p67"/>
            <p:cNvSpPr txBox="1"/>
            <p:nvPr/>
          </p:nvSpPr>
          <p:spPr>
            <a:xfrm>
              <a:off x="430035" y="198133"/>
              <a:ext cx="17856600" cy="780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900">
                  <a:solidFill>
                    <a:srgbClr val="FFFFFF"/>
                  </a:solidFill>
                  <a:latin typeface="Inter"/>
                  <a:ea typeface="Inter"/>
                  <a:cs typeface="Inter"/>
                  <a:sym typeface="Inter"/>
                </a:rPr>
                <a:t>KESIMPULAN DAN REKOMENDASI</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1362" name="Shape 1362"/>
        <p:cNvGrpSpPr/>
        <p:nvPr/>
      </p:nvGrpSpPr>
      <p:grpSpPr>
        <a:xfrm>
          <a:off x="0" y="0"/>
          <a:ext cx="0" cy="0"/>
          <a:chOff x="0" y="0"/>
          <a:chExt cx="0" cy="0"/>
        </a:xfrm>
      </p:grpSpPr>
      <p:grpSp>
        <p:nvGrpSpPr>
          <p:cNvPr id="1363" name="Google Shape;1363;p68"/>
          <p:cNvGrpSpPr/>
          <p:nvPr/>
        </p:nvGrpSpPr>
        <p:grpSpPr>
          <a:xfrm>
            <a:off x="-1534860" y="394869"/>
            <a:ext cx="4162838" cy="3234489"/>
            <a:chOff x="0" y="0"/>
            <a:chExt cx="740613" cy="575450"/>
          </a:xfrm>
        </p:grpSpPr>
        <p:sp>
          <p:nvSpPr>
            <p:cNvPr id="1364" name="Google Shape;1364;p68"/>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1365" name="Google Shape;1365;p68"/>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366" name="Google Shape;1366;p68"/>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grpSp>
        <p:nvGrpSpPr>
          <p:cNvPr id="1367" name="Google Shape;1367;p68"/>
          <p:cNvGrpSpPr/>
          <p:nvPr/>
        </p:nvGrpSpPr>
        <p:grpSpPr>
          <a:xfrm>
            <a:off x="15932" y="-364844"/>
            <a:ext cx="996835" cy="774532"/>
            <a:chOff x="0" y="0"/>
            <a:chExt cx="740613" cy="575450"/>
          </a:xfrm>
        </p:grpSpPr>
        <p:sp>
          <p:nvSpPr>
            <p:cNvPr id="1368" name="Google Shape;1368;p68"/>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348311"/>
            </a:solidFill>
            <a:ln>
              <a:noFill/>
            </a:ln>
          </p:spPr>
        </p:sp>
        <p:sp>
          <p:nvSpPr>
            <p:cNvPr id="1369" name="Google Shape;1369;p68"/>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370" name="Google Shape;1370;p68"/>
          <p:cNvSpPr txBox="1"/>
          <p:nvPr/>
        </p:nvSpPr>
        <p:spPr>
          <a:xfrm>
            <a:off x="1499987" y="262686"/>
            <a:ext cx="6144027" cy="264367"/>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lang="en" sz="1800">
                <a:solidFill>
                  <a:srgbClr val="000000"/>
                </a:solidFill>
                <a:latin typeface="Inter"/>
                <a:ea typeface="Inter"/>
                <a:cs typeface="Inter"/>
                <a:sym typeface="Inter"/>
              </a:rPr>
              <a:t>Kesimpulan</a:t>
            </a:r>
            <a:endParaRPr sz="700"/>
          </a:p>
        </p:txBody>
      </p:sp>
      <p:grpSp>
        <p:nvGrpSpPr>
          <p:cNvPr id="1371" name="Google Shape;1371;p68"/>
          <p:cNvGrpSpPr/>
          <p:nvPr/>
        </p:nvGrpSpPr>
        <p:grpSpPr>
          <a:xfrm>
            <a:off x="486688" y="708633"/>
            <a:ext cx="1148851" cy="352156"/>
            <a:chOff x="0" y="-38100"/>
            <a:chExt cx="917906" cy="305611"/>
          </a:xfrm>
        </p:grpSpPr>
        <p:sp>
          <p:nvSpPr>
            <p:cNvPr id="1372" name="Google Shape;1372;p68"/>
            <p:cNvSpPr/>
            <p:nvPr/>
          </p:nvSpPr>
          <p:spPr>
            <a:xfrm>
              <a:off x="0" y="0"/>
              <a:ext cx="917906" cy="267511"/>
            </a:xfrm>
            <a:custGeom>
              <a:rect b="b" l="l" r="r" t="t"/>
              <a:pathLst>
                <a:path extrusionOk="0" h="267511" w="917906">
                  <a:moveTo>
                    <a:pt x="133755" y="0"/>
                  </a:moveTo>
                  <a:lnTo>
                    <a:pt x="784151" y="0"/>
                  </a:lnTo>
                  <a:cubicBezTo>
                    <a:pt x="819625" y="0"/>
                    <a:pt x="853646" y="14092"/>
                    <a:pt x="878730" y="39176"/>
                  </a:cubicBezTo>
                  <a:cubicBezTo>
                    <a:pt x="903814" y="64260"/>
                    <a:pt x="917906" y="98281"/>
                    <a:pt x="917906" y="133755"/>
                  </a:cubicBezTo>
                  <a:lnTo>
                    <a:pt x="917906" y="133755"/>
                  </a:lnTo>
                  <a:cubicBezTo>
                    <a:pt x="917906" y="169230"/>
                    <a:pt x="903814" y="203251"/>
                    <a:pt x="878730" y="228335"/>
                  </a:cubicBezTo>
                  <a:cubicBezTo>
                    <a:pt x="853646" y="253419"/>
                    <a:pt x="819625" y="267511"/>
                    <a:pt x="784151" y="267511"/>
                  </a:cubicBezTo>
                  <a:lnTo>
                    <a:pt x="133755" y="267511"/>
                  </a:lnTo>
                  <a:cubicBezTo>
                    <a:pt x="98281" y="267511"/>
                    <a:pt x="64260" y="253419"/>
                    <a:pt x="39176" y="228335"/>
                  </a:cubicBezTo>
                  <a:cubicBezTo>
                    <a:pt x="14092" y="203251"/>
                    <a:pt x="0" y="169230"/>
                    <a:pt x="0" y="133755"/>
                  </a:cubicBezTo>
                  <a:lnTo>
                    <a:pt x="0" y="133755"/>
                  </a:lnTo>
                  <a:cubicBezTo>
                    <a:pt x="0" y="98281"/>
                    <a:pt x="14092" y="64260"/>
                    <a:pt x="39176" y="39176"/>
                  </a:cubicBezTo>
                  <a:cubicBezTo>
                    <a:pt x="64260" y="14092"/>
                    <a:pt x="98281" y="0"/>
                    <a:pt x="133755"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73" name="Google Shape;1373;p68"/>
            <p:cNvSpPr txBox="1"/>
            <p:nvPr/>
          </p:nvSpPr>
          <p:spPr>
            <a:xfrm>
              <a:off x="0" y="-38100"/>
              <a:ext cx="917906" cy="30561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374" name="Google Shape;1374;p68"/>
          <p:cNvSpPr txBox="1"/>
          <p:nvPr/>
        </p:nvSpPr>
        <p:spPr>
          <a:xfrm>
            <a:off x="435902" y="796950"/>
            <a:ext cx="1242600" cy="184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200">
                <a:solidFill>
                  <a:srgbClr val="FFFFFF"/>
                </a:solidFill>
                <a:latin typeface="Inter"/>
                <a:ea typeface="Inter"/>
                <a:cs typeface="Inter"/>
                <a:sym typeface="Inter"/>
              </a:rPr>
              <a:t>Analisis Data</a:t>
            </a:r>
            <a:endParaRPr sz="700"/>
          </a:p>
        </p:txBody>
      </p:sp>
      <p:sp>
        <p:nvSpPr>
          <p:cNvPr id="1375" name="Google Shape;1375;p68"/>
          <p:cNvSpPr txBox="1"/>
          <p:nvPr/>
        </p:nvSpPr>
        <p:spPr>
          <a:xfrm>
            <a:off x="539525" y="1154599"/>
            <a:ext cx="4162800" cy="384810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b="0" lang="en" sz="1000">
                <a:solidFill>
                  <a:schemeClr val="dk1"/>
                </a:solidFill>
                <a:latin typeface="Calibri"/>
                <a:ea typeface="Calibri"/>
                <a:cs typeface="Calibri"/>
                <a:sym typeface="Calibri"/>
              </a:rPr>
              <a:t>Kesimpulan Analisis Data</a:t>
            </a:r>
            <a:endParaRPr sz="700"/>
          </a:p>
          <a:p>
            <a:pPr indent="-228600" lvl="0" marL="228600" marR="0" rtl="0" algn="just">
              <a:lnSpc>
                <a:spcPct val="15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Tingkat kesuksesan kampanye saat ini dipengaruhi dominasi nasabah </a:t>
            </a:r>
            <a:r>
              <a:rPr i="1" lang="en" sz="1000">
                <a:solidFill>
                  <a:schemeClr val="dk1"/>
                </a:solidFill>
                <a:latin typeface="Calibri"/>
                <a:ea typeface="Calibri"/>
                <a:cs typeface="Calibri"/>
                <a:sym typeface="Calibri"/>
              </a:rPr>
              <a:t>nonexistent</a:t>
            </a:r>
            <a:r>
              <a:rPr lang="en" sz="1000">
                <a:solidFill>
                  <a:schemeClr val="dk1"/>
                </a:solidFill>
                <a:latin typeface="Calibri"/>
                <a:ea typeface="Calibri"/>
                <a:cs typeface="Calibri"/>
                <a:sym typeface="Calibri"/>
              </a:rPr>
              <a:t>, yang mencapai 85.68% dari total nasabah</a:t>
            </a:r>
            <a:endParaRPr sz="1000">
              <a:solidFill>
                <a:schemeClr val="dk1"/>
              </a:solidFill>
              <a:latin typeface="Calibri"/>
              <a:ea typeface="Calibri"/>
              <a:cs typeface="Calibri"/>
              <a:sym typeface="Calibri"/>
            </a:endParaRPr>
          </a:p>
          <a:p>
            <a:pPr indent="-228600" lvl="0" marL="228600" marR="0" rtl="0" algn="just">
              <a:lnSpc>
                <a:spcPct val="15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Nababah</a:t>
            </a:r>
            <a:r>
              <a:rPr lang="en" sz="1000">
                <a:solidFill>
                  <a:schemeClr val="dk1"/>
                </a:solidFill>
                <a:latin typeface="Calibri"/>
                <a:ea typeface="Calibri"/>
                <a:cs typeface="Calibri"/>
                <a:sym typeface="Calibri"/>
              </a:rPr>
              <a:t> elderly dan profesi seperti </a:t>
            </a:r>
            <a:r>
              <a:rPr i="1" lang="en" sz="1000">
                <a:solidFill>
                  <a:schemeClr val="dk1"/>
                </a:solidFill>
                <a:latin typeface="Calibri"/>
                <a:ea typeface="Calibri"/>
                <a:cs typeface="Calibri"/>
                <a:sym typeface="Calibri"/>
              </a:rPr>
              <a:t>student</a:t>
            </a:r>
            <a:r>
              <a:rPr lang="en" sz="1000">
                <a:solidFill>
                  <a:schemeClr val="dk1"/>
                </a:solidFill>
                <a:latin typeface="Calibri"/>
                <a:ea typeface="Calibri"/>
                <a:cs typeface="Calibri"/>
                <a:sym typeface="Calibri"/>
              </a:rPr>
              <a:t> dan </a:t>
            </a:r>
            <a:r>
              <a:rPr i="1" lang="en" sz="1000">
                <a:solidFill>
                  <a:schemeClr val="dk1"/>
                </a:solidFill>
                <a:latin typeface="Calibri"/>
                <a:ea typeface="Calibri"/>
                <a:cs typeface="Calibri"/>
                <a:sym typeface="Calibri"/>
              </a:rPr>
              <a:t>retired</a:t>
            </a:r>
            <a:r>
              <a:rPr lang="en" sz="1000">
                <a:solidFill>
                  <a:schemeClr val="dk1"/>
                </a:solidFill>
                <a:latin typeface="Calibri"/>
                <a:ea typeface="Calibri"/>
                <a:cs typeface="Calibri"/>
                <a:sym typeface="Calibri"/>
              </a:rPr>
              <a:t> memiliki tingkat konversi tinggi (40.76%, 32.52%, 27.35% ) dengan jumlah nasabah kecil (%n=3.4%), namun fokus pada segmen usia </a:t>
            </a:r>
            <a:r>
              <a:rPr i="1" lang="en" sz="1000">
                <a:solidFill>
                  <a:schemeClr val="dk1"/>
                </a:solidFill>
                <a:latin typeface="Calibri"/>
                <a:ea typeface="Calibri"/>
                <a:cs typeface="Calibri"/>
                <a:sym typeface="Calibri"/>
              </a:rPr>
              <a:t>adult</a:t>
            </a:r>
            <a:r>
              <a:rPr lang="en" sz="1000">
                <a:solidFill>
                  <a:schemeClr val="dk1"/>
                </a:solidFill>
                <a:latin typeface="Calibri"/>
                <a:ea typeface="Calibri"/>
                <a:cs typeface="Calibri"/>
                <a:sym typeface="Calibri"/>
              </a:rPr>
              <a:t> (~51%)dan profesi </a:t>
            </a:r>
            <a:r>
              <a:rPr lang="en" sz="1000">
                <a:solidFill>
                  <a:schemeClr val="dk1"/>
                </a:solidFill>
                <a:latin typeface="Calibri"/>
                <a:ea typeface="Calibri"/>
                <a:cs typeface="Calibri"/>
                <a:sym typeface="Calibri"/>
              </a:rPr>
              <a:t>seperti</a:t>
            </a:r>
            <a:r>
              <a:rPr lang="en" sz="1000">
                <a:solidFill>
                  <a:schemeClr val="dk1"/>
                </a:solidFill>
                <a:latin typeface="Calibri"/>
                <a:ea typeface="Calibri"/>
                <a:cs typeface="Calibri"/>
                <a:sym typeface="Calibri"/>
              </a:rPr>
              <a:t> admin, pekerja kasar, serta teknisi (~63%) menawarkan potensi pasar yang jauh lebih besar</a:t>
            </a:r>
            <a:endParaRPr sz="1000">
              <a:solidFill>
                <a:schemeClr val="dk1"/>
              </a:solidFill>
              <a:latin typeface="Calibri"/>
              <a:ea typeface="Calibri"/>
              <a:cs typeface="Calibri"/>
              <a:sym typeface="Calibri"/>
            </a:endParaRPr>
          </a:p>
          <a:p>
            <a:pPr indent="-228600" lvl="0" marL="228600" marR="0" rtl="0" algn="just">
              <a:lnSpc>
                <a:spcPct val="15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Durasi yang lebih lama terbukti meningkatkan konversi, ketimbang panggilan berulang dengan durasi singkat yang cenderung tidak efektif</a:t>
            </a:r>
            <a:endParaRPr sz="1000">
              <a:solidFill>
                <a:schemeClr val="dk1"/>
              </a:solidFill>
              <a:latin typeface="Calibri"/>
              <a:ea typeface="Calibri"/>
              <a:cs typeface="Calibri"/>
              <a:sym typeface="Calibri"/>
            </a:endParaRPr>
          </a:p>
          <a:p>
            <a:pPr indent="-228600" lvl="0" marL="228600" marR="0" rtl="0" algn="just">
              <a:lnSpc>
                <a:spcPct val="15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Nasabah tanpa pinjaman seperti default, </a:t>
            </a:r>
            <a:r>
              <a:rPr lang="en" sz="1000">
                <a:solidFill>
                  <a:schemeClr val="dk1"/>
                </a:solidFill>
                <a:latin typeface="Calibri"/>
                <a:ea typeface="Calibri"/>
                <a:cs typeface="Calibri"/>
                <a:sym typeface="Calibri"/>
              </a:rPr>
              <a:t>housing</a:t>
            </a:r>
            <a:r>
              <a:rPr lang="en" sz="1000">
                <a:solidFill>
                  <a:schemeClr val="dk1"/>
                </a:solidFill>
                <a:latin typeface="Calibri"/>
                <a:ea typeface="Calibri"/>
                <a:cs typeface="Calibri"/>
                <a:sym typeface="Calibri"/>
              </a:rPr>
              <a:t>, dan loan lebih berpotensi untuk mengajukan deposit</a:t>
            </a:r>
            <a:endParaRPr sz="1000">
              <a:solidFill>
                <a:schemeClr val="dk1"/>
              </a:solidFill>
              <a:latin typeface="Calibri"/>
              <a:ea typeface="Calibri"/>
              <a:cs typeface="Calibri"/>
              <a:sym typeface="Calibri"/>
            </a:endParaRPr>
          </a:p>
          <a:p>
            <a:pPr indent="-228600" lvl="0" marL="228600" marR="0" rtl="0" algn="just">
              <a:lnSpc>
                <a:spcPct val="15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Nasabah lebih cenderung memilih deposito pada masa ketidakpastian ekonomi, di mana stabilitas menjadi prioritas. </a:t>
            </a:r>
            <a:endParaRPr sz="700"/>
          </a:p>
          <a:p>
            <a:pPr indent="-228600" lvl="0" marL="228600" marR="0" rtl="0" algn="just">
              <a:lnSpc>
                <a:spcPct val="15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Cellular adalah  saluran yang paling efektif untuk menghubungi nasabah</a:t>
            </a:r>
            <a:endParaRPr sz="1000">
              <a:solidFill>
                <a:schemeClr val="dk1"/>
              </a:solidFill>
              <a:latin typeface="Calibri"/>
              <a:ea typeface="Calibri"/>
              <a:cs typeface="Calibri"/>
              <a:sym typeface="Calibri"/>
            </a:endParaRPr>
          </a:p>
          <a:p>
            <a:pPr indent="-228600" lvl="0" marL="228600" marR="0" rtl="0" algn="just">
              <a:lnSpc>
                <a:spcPct val="150000"/>
              </a:lnSpc>
              <a:spcBef>
                <a:spcPts val="0"/>
              </a:spcBef>
              <a:spcAft>
                <a:spcPts val="0"/>
              </a:spcAft>
              <a:buClr>
                <a:schemeClr val="dk1"/>
              </a:buClr>
              <a:buSzPts val="1000"/>
              <a:buFont typeface="Calibri"/>
              <a:buAutoNum type="arabicPeriod"/>
            </a:pPr>
            <a:r>
              <a:rPr b="0" lang="en" sz="1000">
                <a:solidFill>
                  <a:schemeClr val="dk1"/>
                </a:solidFill>
                <a:latin typeface="Calibri"/>
                <a:ea typeface="Calibri"/>
                <a:cs typeface="Calibri"/>
                <a:sym typeface="Calibri"/>
              </a:rPr>
              <a:t>Waktu Maret, September, Desember adalah bulan terbaik untuk menghubungi nasabah dimana kamis adalah hari yang paling efektif</a:t>
            </a:r>
            <a:endParaRPr b="0" sz="1000">
              <a:solidFill>
                <a:schemeClr val="dk1"/>
              </a:solidFill>
              <a:latin typeface="Calibri"/>
              <a:ea typeface="Calibri"/>
              <a:cs typeface="Calibri"/>
              <a:sym typeface="Calibri"/>
            </a:endParaRPr>
          </a:p>
        </p:txBody>
      </p:sp>
      <p:grpSp>
        <p:nvGrpSpPr>
          <p:cNvPr id="1376" name="Google Shape;1376;p68"/>
          <p:cNvGrpSpPr/>
          <p:nvPr/>
        </p:nvGrpSpPr>
        <p:grpSpPr>
          <a:xfrm>
            <a:off x="5506991" y="708148"/>
            <a:ext cx="2874668" cy="2871194"/>
            <a:chOff x="5506991" y="708148"/>
            <a:chExt cx="2874668" cy="2871194"/>
          </a:xfrm>
        </p:grpSpPr>
        <p:grpSp>
          <p:nvGrpSpPr>
            <p:cNvPr id="1377" name="Google Shape;1377;p68"/>
            <p:cNvGrpSpPr/>
            <p:nvPr/>
          </p:nvGrpSpPr>
          <p:grpSpPr>
            <a:xfrm>
              <a:off x="5506991" y="708148"/>
              <a:ext cx="1428858" cy="352258"/>
              <a:chOff x="0" y="-38100"/>
              <a:chExt cx="1240005" cy="305700"/>
            </a:xfrm>
          </p:grpSpPr>
          <p:sp>
            <p:nvSpPr>
              <p:cNvPr id="1378" name="Google Shape;1378;p68"/>
              <p:cNvSpPr/>
              <p:nvPr/>
            </p:nvSpPr>
            <p:spPr>
              <a:xfrm>
                <a:off x="0" y="0"/>
                <a:ext cx="1240005" cy="267511"/>
              </a:xfrm>
              <a:custGeom>
                <a:rect b="b" l="l" r="r" t="t"/>
                <a:pathLst>
                  <a:path extrusionOk="0" h="267511" w="1240005">
                    <a:moveTo>
                      <a:pt x="133755" y="0"/>
                    </a:moveTo>
                    <a:lnTo>
                      <a:pt x="1106250" y="0"/>
                    </a:lnTo>
                    <a:cubicBezTo>
                      <a:pt x="1141724" y="0"/>
                      <a:pt x="1175745" y="14092"/>
                      <a:pt x="1200829" y="39176"/>
                    </a:cubicBezTo>
                    <a:cubicBezTo>
                      <a:pt x="1225913" y="64260"/>
                      <a:pt x="1240005" y="98281"/>
                      <a:pt x="1240005" y="133755"/>
                    </a:cubicBezTo>
                    <a:lnTo>
                      <a:pt x="1240005" y="133755"/>
                    </a:lnTo>
                    <a:cubicBezTo>
                      <a:pt x="1240005" y="169230"/>
                      <a:pt x="1225913" y="203251"/>
                      <a:pt x="1200829" y="228335"/>
                    </a:cubicBezTo>
                    <a:cubicBezTo>
                      <a:pt x="1175745" y="253419"/>
                      <a:pt x="1141724" y="267511"/>
                      <a:pt x="1106250" y="267511"/>
                    </a:cubicBezTo>
                    <a:lnTo>
                      <a:pt x="133755" y="267511"/>
                    </a:lnTo>
                    <a:cubicBezTo>
                      <a:pt x="98281" y="267511"/>
                      <a:pt x="64260" y="253419"/>
                      <a:pt x="39176" y="228335"/>
                    </a:cubicBezTo>
                    <a:cubicBezTo>
                      <a:pt x="14092" y="203251"/>
                      <a:pt x="0" y="169230"/>
                      <a:pt x="0" y="133755"/>
                    </a:cubicBezTo>
                    <a:lnTo>
                      <a:pt x="0" y="133755"/>
                    </a:lnTo>
                    <a:cubicBezTo>
                      <a:pt x="0" y="98281"/>
                      <a:pt x="14092" y="64260"/>
                      <a:pt x="39176" y="39176"/>
                    </a:cubicBezTo>
                    <a:cubicBezTo>
                      <a:pt x="64260" y="14092"/>
                      <a:pt x="98281" y="0"/>
                      <a:pt x="133755"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79" name="Google Shape;1379;p68"/>
              <p:cNvSpPr txBox="1"/>
              <p:nvPr/>
            </p:nvSpPr>
            <p:spPr>
              <a:xfrm>
                <a:off x="0" y="-38100"/>
                <a:ext cx="1239900" cy="305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380" name="Google Shape;1380;p68"/>
            <p:cNvSpPr txBox="1"/>
            <p:nvPr/>
          </p:nvSpPr>
          <p:spPr>
            <a:xfrm>
              <a:off x="5543960" y="796958"/>
              <a:ext cx="1372800" cy="184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200">
                  <a:solidFill>
                    <a:srgbClr val="FFFFFF"/>
                  </a:solidFill>
                  <a:latin typeface="Inter"/>
                  <a:ea typeface="Inter"/>
                  <a:cs typeface="Inter"/>
                  <a:sym typeface="Inter"/>
                </a:rPr>
                <a:t>Machine Learning</a:t>
              </a:r>
              <a:endParaRPr sz="700"/>
            </a:p>
          </p:txBody>
        </p:sp>
        <p:sp>
          <p:nvSpPr>
            <p:cNvPr id="1381" name="Google Shape;1381;p68"/>
            <p:cNvSpPr txBox="1"/>
            <p:nvPr/>
          </p:nvSpPr>
          <p:spPr>
            <a:xfrm>
              <a:off x="5543960" y="1173642"/>
              <a:ext cx="2837700" cy="2405700"/>
            </a:xfrm>
            <a:prstGeom prst="rect">
              <a:avLst/>
            </a:prstGeom>
            <a:noFill/>
            <a:ln>
              <a:noFill/>
            </a:ln>
          </p:spPr>
          <p:txBody>
            <a:bodyPr anchorCtr="0" anchor="t" bIns="0" lIns="0" spcFirstLastPara="1" rIns="0" wrap="square" tIns="0">
              <a:spAutoFit/>
            </a:bodyPr>
            <a:lstStyle/>
            <a:p>
              <a:pPr indent="0" lvl="0" marL="0" marR="0" rtl="0" algn="just">
                <a:lnSpc>
                  <a:spcPct val="133000"/>
                </a:lnSpc>
                <a:spcBef>
                  <a:spcPts val="0"/>
                </a:spcBef>
                <a:spcAft>
                  <a:spcPts val="0"/>
                </a:spcAft>
                <a:buNone/>
              </a:pPr>
              <a:r>
                <a:rPr lang="en" sz="1000">
                  <a:solidFill>
                    <a:schemeClr val="dk1"/>
                  </a:solidFill>
                  <a:latin typeface="Calibri"/>
                  <a:ea typeface="Calibri"/>
                  <a:cs typeface="Calibri"/>
                  <a:sym typeface="Calibri"/>
                </a:rPr>
                <a:t>Kesimpulan Machine Learning</a:t>
              </a:r>
              <a:endParaRPr sz="700"/>
            </a:p>
            <a:p>
              <a:pPr indent="-228600" lvl="0" marL="228600" marR="0" rtl="0" algn="just">
                <a:lnSpc>
                  <a:spcPct val="133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Modul terbaik random </a:t>
              </a:r>
              <a:r>
                <a:rPr lang="en" sz="1000">
                  <a:solidFill>
                    <a:schemeClr val="dk1"/>
                  </a:solidFill>
                  <a:latin typeface="Calibri"/>
                  <a:ea typeface="Calibri"/>
                  <a:cs typeface="Calibri"/>
                  <a:sym typeface="Calibri"/>
                </a:rPr>
                <a:t>forest</a:t>
              </a:r>
              <a:r>
                <a:rPr lang="en" sz="1000">
                  <a:solidFill>
                    <a:schemeClr val="dk1"/>
                  </a:solidFill>
                  <a:latin typeface="Calibri"/>
                  <a:ea typeface="Calibri"/>
                  <a:cs typeface="Calibri"/>
                  <a:sym typeface="Calibri"/>
                </a:rPr>
                <a:t>, resempaling </a:t>
              </a:r>
              <a:r>
                <a:rPr lang="en" sz="1000">
                  <a:solidFill>
                    <a:schemeClr val="dk1"/>
                  </a:solidFill>
                  <a:latin typeface="Calibri"/>
                  <a:ea typeface="Calibri"/>
                  <a:cs typeface="Calibri"/>
                  <a:sym typeface="Calibri"/>
                </a:rPr>
                <a:t>neighborhood</a:t>
              </a:r>
              <a:r>
                <a:rPr lang="en" sz="1000">
                  <a:solidFill>
                    <a:schemeClr val="dk1"/>
                  </a:solidFill>
                  <a:latin typeface="Calibri"/>
                  <a:ea typeface="Calibri"/>
                  <a:cs typeface="Calibri"/>
                  <a:sym typeface="Calibri"/>
                </a:rPr>
                <a:t> cleaning rules dengan 9 fitur </a:t>
              </a:r>
              <a:r>
                <a:rPr lang="en" sz="1000">
                  <a:solidFill>
                    <a:schemeClr val="dk1"/>
                  </a:solidFill>
                  <a:latin typeface="Calibri"/>
                  <a:ea typeface="Calibri"/>
                  <a:cs typeface="Calibri"/>
                  <a:sym typeface="Calibri"/>
                </a:rPr>
                <a:t>diperoleh</a:t>
              </a:r>
              <a:r>
                <a:rPr lang="en" sz="1000">
                  <a:solidFill>
                    <a:schemeClr val="dk1"/>
                  </a:solidFill>
                  <a:latin typeface="Calibri"/>
                  <a:ea typeface="Calibri"/>
                  <a:cs typeface="Calibri"/>
                  <a:sym typeface="Calibri"/>
                </a:rPr>
                <a:t> dari RFE</a:t>
              </a:r>
              <a:endParaRPr sz="700"/>
            </a:p>
            <a:p>
              <a:pPr indent="-228600" lvl="0" marL="228600" marR="0" rtl="0" algn="just">
                <a:lnSpc>
                  <a:spcPct val="133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Tidak ada peningkatan yang </a:t>
              </a:r>
              <a:r>
                <a:rPr lang="en" sz="1000">
                  <a:solidFill>
                    <a:schemeClr val="dk1"/>
                  </a:solidFill>
                  <a:latin typeface="Calibri"/>
                  <a:ea typeface="Calibri"/>
                  <a:cs typeface="Calibri"/>
                  <a:sym typeface="Calibri"/>
                </a:rPr>
                <a:t>signifikan</a:t>
              </a:r>
              <a:r>
                <a:rPr lang="en" sz="1000">
                  <a:solidFill>
                    <a:schemeClr val="dk1"/>
                  </a:solidFill>
                  <a:latin typeface="Calibri"/>
                  <a:ea typeface="Calibri"/>
                  <a:cs typeface="Calibri"/>
                  <a:sym typeface="Calibri"/>
                </a:rPr>
                <a:t> dari hyperparameter yang di tuning</a:t>
              </a:r>
              <a:endParaRPr sz="700"/>
            </a:p>
            <a:p>
              <a:pPr indent="-228600" lvl="0" marL="228600" marR="0" rtl="0" algn="just">
                <a:lnSpc>
                  <a:spcPct val="133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Dari best model diperoleh score recall 78.20% dan precision 52.96%</a:t>
              </a:r>
              <a:endParaRPr sz="700"/>
            </a:p>
            <a:p>
              <a:pPr indent="-228600" lvl="0" marL="228600" marR="0" rtl="0" algn="just">
                <a:lnSpc>
                  <a:spcPct val="133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Fitur yang paling berpengaruh adalah contact dan job</a:t>
              </a:r>
              <a:endParaRPr sz="700"/>
            </a:p>
            <a:p>
              <a:pPr indent="-228600" lvl="0" marL="228600" marR="0" rtl="0" algn="just">
                <a:lnSpc>
                  <a:spcPct val="133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Penambahan keuntungan yang diperoleh dari machine learning sebesar 1824,45 euro (72.23%)</a:t>
              </a:r>
              <a:endParaRPr sz="700"/>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1385" name="Shape 1385"/>
        <p:cNvGrpSpPr/>
        <p:nvPr/>
      </p:nvGrpSpPr>
      <p:grpSpPr>
        <a:xfrm>
          <a:off x="0" y="0"/>
          <a:ext cx="0" cy="0"/>
          <a:chOff x="0" y="0"/>
          <a:chExt cx="0" cy="0"/>
        </a:xfrm>
      </p:grpSpPr>
      <p:grpSp>
        <p:nvGrpSpPr>
          <p:cNvPr id="1386" name="Google Shape;1386;p69"/>
          <p:cNvGrpSpPr/>
          <p:nvPr/>
        </p:nvGrpSpPr>
        <p:grpSpPr>
          <a:xfrm>
            <a:off x="-1534860" y="394869"/>
            <a:ext cx="4162867" cy="3234511"/>
            <a:chOff x="0" y="0"/>
            <a:chExt cx="740613" cy="575450"/>
          </a:xfrm>
        </p:grpSpPr>
        <p:sp>
          <p:nvSpPr>
            <p:cNvPr id="1387" name="Google Shape;1387;p69"/>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1388" name="Google Shape;1388;p69"/>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389" name="Google Shape;1389;p69"/>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grpSp>
        <p:nvGrpSpPr>
          <p:cNvPr id="1390" name="Google Shape;1390;p69"/>
          <p:cNvGrpSpPr/>
          <p:nvPr/>
        </p:nvGrpSpPr>
        <p:grpSpPr>
          <a:xfrm>
            <a:off x="15932" y="-364844"/>
            <a:ext cx="996835" cy="774532"/>
            <a:chOff x="0" y="0"/>
            <a:chExt cx="740613" cy="575450"/>
          </a:xfrm>
        </p:grpSpPr>
        <p:sp>
          <p:nvSpPr>
            <p:cNvPr id="1391" name="Google Shape;1391;p69"/>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348311"/>
            </a:solidFill>
            <a:ln>
              <a:noFill/>
            </a:ln>
          </p:spPr>
        </p:sp>
        <p:sp>
          <p:nvSpPr>
            <p:cNvPr id="1392" name="Google Shape;1392;p69"/>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393" name="Google Shape;1393;p69"/>
          <p:cNvSpPr txBox="1"/>
          <p:nvPr/>
        </p:nvSpPr>
        <p:spPr>
          <a:xfrm>
            <a:off x="1499987" y="262686"/>
            <a:ext cx="6144027" cy="264367"/>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lang="en" sz="1800">
                <a:solidFill>
                  <a:srgbClr val="000000"/>
                </a:solidFill>
                <a:latin typeface="Inter"/>
                <a:ea typeface="Inter"/>
                <a:cs typeface="Inter"/>
                <a:sym typeface="Inter"/>
              </a:rPr>
              <a:t>Rekomendasi</a:t>
            </a:r>
            <a:endParaRPr b="1" sz="1800">
              <a:solidFill>
                <a:srgbClr val="000000"/>
              </a:solidFill>
              <a:latin typeface="Inter"/>
              <a:ea typeface="Inter"/>
              <a:cs typeface="Inter"/>
              <a:sym typeface="Inter"/>
            </a:endParaRPr>
          </a:p>
        </p:txBody>
      </p:sp>
      <p:sp>
        <p:nvSpPr>
          <p:cNvPr id="1394" name="Google Shape;1394;p69"/>
          <p:cNvSpPr txBox="1"/>
          <p:nvPr/>
        </p:nvSpPr>
        <p:spPr>
          <a:xfrm>
            <a:off x="583542" y="3146308"/>
            <a:ext cx="1372839" cy="19462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200">
                <a:solidFill>
                  <a:srgbClr val="FFFFFF"/>
                </a:solidFill>
                <a:latin typeface="Inter"/>
                <a:ea typeface="Inter"/>
                <a:cs typeface="Inter"/>
                <a:sym typeface="Inter"/>
              </a:rPr>
              <a:t>Machine Learning</a:t>
            </a:r>
            <a:endParaRPr sz="700"/>
          </a:p>
        </p:txBody>
      </p:sp>
      <p:sp>
        <p:nvSpPr>
          <p:cNvPr id="1395" name="Google Shape;1395;p69"/>
          <p:cNvSpPr txBox="1"/>
          <p:nvPr/>
        </p:nvSpPr>
        <p:spPr>
          <a:xfrm>
            <a:off x="333500" y="1258825"/>
            <a:ext cx="4439100" cy="3817200"/>
          </a:xfrm>
          <a:prstGeom prst="rect">
            <a:avLst/>
          </a:prstGeom>
          <a:noFill/>
          <a:ln>
            <a:noFill/>
          </a:ln>
        </p:spPr>
        <p:txBody>
          <a:bodyPr anchorCtr="0" anchor="t" bIns="0" lIns="0" spcFirstLastPara="1" rIns="0" wrap="square" tIns="0">
            <a:spAutoFit/>
          </a:bodyPr>
          <a:lstStyle/>
          <a:p>
            <a:pPr indent="-177800" lvl="0" marL="171450" marR="0" rtl="0" algn="just">
              <a:lnSpc>
                <a:spcPct val="14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Prioritaskan nasabah lama dengan riwayat positif (berikan bonus bunga/ program loyalitas), nasabah baru gunakan (welcome deposit package) dan fokus pada segmen usia produktif (adult) serta lulusan universitas</a:t>
            </a:r>
            <a:r>
              <a:rPr lang="en" sz="1000">
                <a:solidFill>
                  <a:schemeClr val="dk1"/>
                </a:solidFill>
                <a:latin typeface="Calibri"/>
                <a:ea typeface="Calibri"/>
                <a:cs typeface="Calibri"/>
                <a:sym typeface="Calibri"/>
              </a:rPr>
              <a:t> untuk peluang konversi yang lebih tinggi.  </a:t>
            </a:r>
            <a:endParaRPr sz="700">
              <a:latin typeface="Calibri"/>
              <a:ea typeface="Calibri"/>
              <a:cs typeface="Calibri"/>
              <a:sym typeface="Calibri"/>
            </a:endParaRPr>
          </a:p>
          <a:p>
            <a:pPr indent="-177800" lvl="0" marL="171450" marR="0" rtl="0" algn="just">
              <a:lnSpc>
                <a:spcPct val="14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Gunakan s</a:t>
            </a:r>
            <a:r>
              <a:rPr lang="en" sz="1000">
                <a:solidFill>
                  <a:schemeClr val="dk1"/>
                </a:solidFill>
                <a:latin typeface="Calibri"/>
                <a:ea typeface="Calibri"/>
                <a:cs typeface="Calibri"/>
                <a:sym typeface="Calibri"/>
              </a:rPr>
              <a:t>aluran komunikasi cellular, kombinasikan dengan kanal digital seperti E-mail marketing dan chatbots untuk meningkatkan efisiensi dan personalisasi.  </a:t>
            </a:r>
            <a:endParaRPr sz="700">
              <a:latin typeface="Calibri"/>
              <a:ea typeface="Calibri"/>
              <a:cs typeface="Calibri"/>
              <a:sym typeface="Calibri"/>
            </a:endParaRPr>
          </a:p>
          <a:p>
            <a:pPr indent="-177800" lvl="0" marL="171450" marR="0" rtl="0" algn="just">
              <a:lnSpc>
                <a:spcPct val="14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Jadwalkan kampanye pada bulan</a:t>
            </a:r>
            <a:r>
              <a:rPr lang="en" sz="1000">
                <a:solidFill>
                  <a:schemeClr val="dk1"/>
                </a:solidFill>
                <a:latin typeface="Calibri"/>
                <a:ea typeface="Calibri"/>
                <a:cs typeface="Calibri"/>
                <a:sym typeface="Calibri"/>
              </a:rPr>
              <a:t>(mar,sep,dec) </a:t>
            </a:r>
            <a:r>
              <a:rPr lang="en" sz="1000">
                <a:solidFill>
                  <a:schemeClr val="dk1"/>
                </a:solidFill>
                <a:latin typeface="Calibri"/>
                <a:ea typeface="Calibri"/>
                <a:cs typeface="Calibri"/>
                <a:sym typeface="Calibri"/>
              </a:rPr>
              <a:t>dan hari strategis, disesuaikan dengan indikator ekonomi makro dan profesi nasabah untuk meningkatkan relevansi dan daya tarik.  </a:t>
            </a:r>
            <a:endParaRPr sz="700">
              <a:latin typeface="Calibri"/>
              <a:ea typeface="Calibri"/>
              <a:cs typeface="Calibri"/>
              <a:sym typeface="Calibri"/>
            </a:endParaRPr>
          </a:p>
          <a:p>
            <a:pPr indent="-177800" lvl="0" marL="171450" marR="0" rtl="0" algn="just">
              <a:lnSpc>
                <a:spcPct val="14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Pastikan interaksi dengan nasabah bersifat edukatif dan relevan agar tidak terjadi panggilan berulang yang dapat menurunkan minat nasabah (durasi 800-1000~, 1-2x panggilan).</a:t>
            </a:r>
            <a:endParaRPr sz="700">
              <a:latin typeface="Calibri"/>
              <a:ea typeface="Calibri"/>
              <a:cs typeface="Calibri"/>
              <a:sym typeface="Calibri"/>
            </a:endParaRPr>
          </a:p>
          <a:p>
            <a:pPr indent="-177800" lvl="0" marL="171450" marR="0" rtl="0" algn="just">
              <a:lnSpc>
                <a:spcPct val="14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Gunakan model machine learning untuk memprioritaskan nasabah dengan peluang konversi tinggi, serta uji strategi melalui pengujian A/B.  </a:t>
            </a:r>
            <a:endParaRPr sz="700">
              <a:latin typeface="Calibri"/>
              <a:ea typeface="Calibri"/>
              <a:cs typeface="Calibri"/>
              <a:sym typeface="Calibri"/>
            </a:endParaRPr>
          </a:p>
          <a:p>
            <a:pPr indent="-177800" lvl="0" marL="171450" marR="0" rtl="0" algn="just">
              <a:lnSpc>
                <a:spcPct val="14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Memaksimalkan</a:t>
            </a:r>
            <a:r>
              <a:rPr lang="en" sz="1000">
                <a:solidFill>
                  <a:schemeClr val="dk1"/>
                </a:solidFill>
                <a:latin typeface="Calibri"/>
                <a:ea typeface="Calibri"/>
                <a:cs typeface="Calibri"/>
                <a:sym typeface="Calibri"/>
              </a:rPr>
              <a:t> efisiensi operasional dengan teknologi CRM dan pelatihan tim berbasis kebutuhan nasabah.</a:t>
            </a:r>
            <a:endParaRPr sz="1000">
              <a:solidFill>
                <a:schemeClr val="dk1"/>
              </a:solidFill>
              <a:latin typeface="Calibri"/>
              <a:ea typeface="Calibri"/>
              <a:cs typeface="Calibri"/>
              <a:sym typeface="Calibri"/>
            </a:endParaRPr>
          </a:p>
          <a:p>
            <a:pPr indent="-177800" lvl="0" marL="171450" marR="0" rtl="0" algn="just">
              <a:lnSpc>
                <a:spcPct val="14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Bank harus lebih menyesuaikan jenis produk yang ditawarkan kepada nasabah yang menjadi target kampanye</a:t>
            </a:r>
            <a:endParaRPr sz="1000">
              <a:solidFill>
                <a:schemeClr val="dk1"/>
              </a:solidFill>
              <a:latin typeface="Calibri"/>
              <a:ea typeface="Calibri"/>
              <a:cs typeface="Calibri"/>
              <a:sym typeface="Calibri"/>
            </a:endParaRPr>
          </a:p>
        </p:txBody>
      </p:sp>
      <p:grpSp>
        <p:nvGrpSpPr>
          <p:cNvPr id="1396" name="Google Shape;1396;p69"/>
          <p:cNvGrpSpPr/>
          <p:nvPr/>
        </p:nvGrpSpPr>
        <p:grpSpPr>
          <a:xfrm>
            <a:off x="486699" y="708624"/>
            <a:ext cx="1914397" cy="352258"/>
            <a:chOff x="0" y="-38100"/>
            <a:chExt cx="918000" cy="305700"/>
          </a:xfrm>
        </p:grpSpPr>
        <p:sp>
          <p:nvSpPr>
            <p:cNvPr id="1397" name="Google Shape;1397;p69"/>
            <p:cNvSpPr/>
            <p:nvPr/>
          </p:nvSpPr>
          <p:spPr>
            <a:xfrm>
              <a:off x="0" y="0"/>
              <a:ext cx="917906" cy="267511"/>
            </a:xfrm>
            <a:custGeom>
              <a:rect b="b" l="l" r="r" t="t"/>
              <a:pathLst>
                <a:path extrusionOk="0" h="267511" w="917906">
                  <a:moveTo>
                    <a:pt x="133755" y="0"/>
                  </a:moveTo>
                  <a:lnTo>
                    <a:pt x="784151" y="0"/>
                  </a:lnTo>
                  <a:cubicBezTo>
                    <a:pt x="819625" y="0"/>
                    <a:pt x="853646" y="14092"/>
                    <a:pt x="878730" y="39176"/>
                  </a:cubicBezTo>
                  <a:cubicBezTo>
                    <a:pt x="903814" y="64260"/>
                    <a:pt x="917906" y="98281"/>
                    <a:pt x="917906" y="133755"/>
                  </a:cubicBezTo>
                  <a:lnTo>
                    <a:pt x="917906" y="133755"/>
                  </a:lnTo>
                  <a:cubicBezTo>
                    <a:pt x="917906" y="169230"/>
                    <a:pt x="903814" y="203251"/>
                    <a:pt x="878730" y="228335"/>
                  </a:cubicBezTo>
                  <a:cubicBezTo>
                    <a:pt x="853646" y="253419"/>
                    <a:pt x="819625" y="267511"/>
                    <a:pt x="784151" y="267511"/>
                  </a:cubicBezTo>
                  <a:lnTo>
                    <a:pt x="133755" y="267511"/>
                  </a:lnTo>
                  <a:cubicBezTo>
                    <a:pt x="98281" y="267511"/>
                    <a:pt x="64260" y="253419"/>
                    <a:pt x="39176" y="228335"/>
                  </a:cubicBezTo>
                  <a:cubicBezTo>
                    <a:pt x="14092" y="203251"/>
                    <a:pt x="0" y="169230"/>
                    <a:pt x="0" y="133755"/>
                  </a:cubicBezTo>
                  <a:lnTo>
                    <a:pt x="0" y="133755"/>
                  </a:lnTo>
                  <a:cubicBezTo>
                    <a:pt x="0" y="98281"/>
                    <a:pt x="14092" y="64260"/>
                    <a:pt x="39176" y="39176"/>
                  </a:cubicBezTo>
                  <a:cubicBezTo>
                    <a:pt x="64260" y="14092"/>
                    <a:pt x="98281" y="0"/>
                    <a:pt x="133755"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98" name="Google Shape;1398;p69"/>
            <p:cNvSpPr txBox="1"/>
            <p:nvPr/>
          </p:nvSpPr>
          <p:spPr>
            <a:xfrm>
              <a:off x="0" y="-38100"/>
              <a:ext cx="918000" cy="305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399" name="Google Shape;1399;p69"/>
          <p:cNvSpPr txBox="1"/>
          <p:nvPr/>
        </p:nvSpPr>
        <p:spPr>
          <a:xfrm>
            <a:off x="625952" y="796950"/>
            <a:ext cx="1698300" cy="184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200">
                <a:solidFill>
                  <a:srgbClr val="FFFFFF"/>
                </a:solidFill>
                <a:latin typeface="Inter"/>
                <a:ea typeface="Inter"/>
                <a:cs typeface="Inter"/>
                <a:sym typeface="Inter"/>
              </a:rPr>
              <a:t>Rekomendasi Bisnis</a:t>
            </a:r>
            <a:endParaRPr sz="700"/>
          </a:p>
        </p:txBody>
      </p:sp>
      <p:grpSp>
        <p:nvGrpSpPr>
          <p:cNvPr id="1400" name="Google Shape;1400;p69"/>
          <p:cNvGrpSpPr/>
          <p:nvPr/>
        </p:nvGrpSpPr>
        <p:grpSpPr>
          <a:xfrm>
            <a:off x="5098275" y="720749"/>
            <a:ext cx="1820027" cy="352258"/>
            <a:chOff x="0" y="-38100"/>
            <a:chExt cx="918000" cy="305700"/>
          </a:xfrm>
        </p:grpSpPr>
        <p:sp>
          <p:nvSpPr>
            <p:cNvPr id="1401" name="Google Shape;1401;p69"/>
            <p:cNvSpPr/>
            <p:nvPr/>
          </p:nvSpPr>
          <p:spPr>
            <a:xfrm>
              <a:off x="0" y="0"/>
              <a:ext cx="917906" cy="267511"/>
            </a:xfrm>
            <a:custGeom>
              <a:rect b="b" l="l" r="r" t="t"/>
              <a:pathLst>
                <a:path extrusionOk="0" h="267511" w="917906">
                  <a:moveTo>
                    <a:pt x="133755" y="0"/>
                  </a:moveTo>
                  <a:lnTo>
                    <a:pt x="784151" y="0"/>
                  </a:lnTo>
                  <a:cubicBezTo>
                    <a:pt x="819625" y="0"/>
                    <a:pt x="853646" y="14092"/>
                    <a:pt x="878730" y="39176"/>
                  </a:cubicBezTo>
                  <a:cubicBezTo>
                    <a:pt x="903814" y="64260"/>
                    <a:pt x="917906" y="98281"/>
                    <a:pt x="917906" y="133755"/>
                  </a:cubicBezTo>
                  <a:lnTo>
                    <a:pt x="917906" y="133755"/>
                  </a:lnTo>
                  <a:cubicBezTo>
                    <a:pt x="917906" y="169230"/>
                    <a:pt x="903814" y="203251"/>
                    <a:pt x="878730" y="228335"/>
                  </a:cubicBezTo>
                  <a:cubicBezTo>
                    <a:pt x="853646" y="253419"/>
                    <a:pt x="819625" y="267511"/>
                    <a:pt x="784151" y="267511"/>
                  </a:cubicBezTo>
                  <a:lnTo>
                    <a:pt x="133755" y="267511"/>
                  </a:lnTo>
                  <a:cubicBezTo>
                    <a:pt x="98281" y="267511"/>
                    <a:pt x="64260" y="253419"/>
                    <a:pt x="39176" y="228335"/>
                  </a:cubicBezTo>
                  <a:cubicBezTo>
                    <a:pt x="14092" y="203251"/>
                    <a:pt x="0" y="169230"/>
                    <a:pt x="0" y="133755"/>
                  </a:cubicBezTo>
                  <a:lnTo>
                    <a:pt x="0" y="133755"/>
                  </a:lnTo>
                  <a:cubicBezTo>
                    <a:pt x="0" y="98281"/>
                    <a:pt x="14092" y="64260"/>
                    <a:pt x="39176" y="39176"/>
                  </a:cubicBezTo>
                  <a:cubicBezTo>
                    <a:pt x="64260" y="14092"/>
                    <a:pt x="98281" y="0"/>
                    <a:pt x="133755"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02" name="Google Shape;1402;p69"/>
            <p:cNvSpPr txBox="1"/>
            <p:nvPr/>
          </p:nvSpPr>
          <p:spPr>
            <a:xfrm>
              <a:off x="0" y="-38100"/>
              <a:ext cx="918000" cy="305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403" name="Google Shape;1403;p69"/>
          <p:cNvSpPr txBox="1"/>
          <p:nvPr/>
        </p:nvSpPr>
        <p:spPr>
          <a:xfrm>
            <a:off x="5161327" y="809075"/>
            <a:ext cx="1698300" cy="184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200">
                <a:solidFill>
                  <a:srgbClr val="FFFFFF"/>
                </a:solidFill>
                <a:latin typeface="Inter"/>
                <a:ea typeface="Inter"/>
                <a:cs typeface="Inter"/>
                <a:sym typeface="Inter"/>
              </a:rPr>
              <a:t>Rekomendasi Model</a:t>
            </a:r>
            <a:endParaRPr sz="700"/>
          </a:p>
        </p:txBody>
      </p:sp>
      <p:sp>
        <p:nvSpPr>
          <p:cNvPr id="1404" name="Google Shape;1404;p69"/>
          <p:cNvSpPr txBox="1"/>
          <p:nvPr/>
        </p:nvSpPr>
        <p:spPr>
          <a:xfrm>
            <a:off x="5098275" y="1246375"/>
            <a:ext cx="3649800" cy="1446900"/>
          </a:xfrm>
          <a:prstGeom prst="rect">
            <a:avLst/>
          </a:prstGeom>
          <a:noFill/>
          <a:ln>
            <a:noFill/>
          </a:ln>
        </p:spPr>
        <p:txBody>
          <a:bodyPr anchorCtr="0" anchor="t" bIns="0" lIns="0" spcFirstLastPara="1" rIns="0" wrap="square" tIns="0">
            <a:spAutoFit/>
          </a:bodyPr>
          <a:lstStyle/>
          <a:p>
            <a:pPr indent="-177800" lvl="0" marL="285750" rtl="0" algn="just">
              <a:lnSpc>
                <a:spcPct val="14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Model yang telah dibangun dapat menjadi dasar untuk pengembangan lebih lanjut </a:t>
            </a:r>
            <a:endParaRPr sz="1000">
              <a:solidFill>
                <a:schemeClr val="dk1"/>
              </a:solidFill>
              <a:latin typeface="Calibri"/>
              <a:ea typeface="Calibri"/>
              <a:cs typeface="Calibri"/>
              <a:sym typeface="Calibri"/>
            </a:endParaRPr>
          </a:p>
          <a:p>
            <a:pPr indent="-177800" lvl="0" marL="285750" rtl="0" algn="just">
              <a:lnSpc>
                <a:spcPct val="14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Bank disarankan memberikan informasi nasabah dan kampanye yang dilakukan dengan lebih spesifik</a:t>
            </a:r>
            <a:endParaRPr sz="1000">
              <a:solidFill>
                <a:schemeClr val="dk1"/>
              </a:solidFill>
              <a:latin typeface="Calibri"/>
              <a:ea typeface="Calibri"/>
              <a:cs typeface="Calibri"/>
              <a:sym typeface="Calibri"/>
            </a:endParaRPr>
          </a:p>
          <a:p>
            <a:pPr indent="-177800" lvl="0" marL="285750" rtl="0" algn="just">
              <a:lnSpc>
                <a:spcPct val="14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Integrasikan model prediksi dengan sistem CRM  </a:t>
            </a:r>
            <a:endParaRPr sz="1000">
              <a:solidFill>
                <a:schemeClr val="dk1"/>
              </a:solidFill>
              <a:latin typeface="Calibri"/>
              <a:ea typeface="Calibri"/>
              <a:cs typeface="Calibri"/>
              <a:sym typeface="Calibri"/>
            </a:endParaRPr>
          </a:p>
          <a:p>
            <a:pPr indent="-177800" lvl="0" marL="285750" rtl="0" algn="just">
              <a:lnSpc>
                <a:spcPct val="14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Pemantauan rutin dan pembaruan model</a:t>
            </a:r>
            <a:endParaRPr sz="1000">
              <a:solidFill>
                <a:schemeClr val="dk1"/>
              </a:solidFill>
              <a:latin typeface="Calibri"/>
              <a:ea typeface="Calibri"/>
              <a:cs typeface="Calibri"/>
              <a:sym typeface="Calibri"/>
            </a:endParaRPr>
          </a:p>
          <a:p>
            <a:pPr indent="-177800" lvl="0" marL="285750" rtl="0" algn="just">
              <a:lnSpc>
                <a:spcPct val="140000"/>
              </a:lnSpc>
              <a:spcBef>
                <a:spcPts val="0"/>
              </a:spcBef>
              <a:spcAft>
                <a:spcPts val="0"/>
              </a:spcAft>
              <a:buClr>
                <a:schemeClr val="dk1"/>
              </a:buClr>
              <a:buSzPts val="1000"/>
              <a:buFont typeface="Calibri"/>
              <a:buAutoNum type="arabicPeriod"/>
            </a:pPr>
            <a:r>
              <a:rPr lang="en" sz="1000">
                <a:solidFill>
                  <a:schemeClr val="dk1"/>
                </a:solidFill>
                <a:latin typeface="Calibri"/>
                <a:ea typeface="Calibri"/>
                <a:cs typeface="Calibri"/>
                <a:sym typeface="Calibri"/>
              </a:rPr>
              <a:t>Latih model terbaik menggunakan dataset lengkap</a:t>
            </a:r>
            <a:endParaRPr sz="10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1408" name="Shape 1408"/>
        <p:cNvGrpSpPr/>
        <p:nvPr/>
      </p:nvGrpSpPr>
      <p:grpSpPr>
        <a:xfrm>
          <a:off x="0" y="0"/>
          <a:ext cx="0" cy="0"/>
          <a:chOff x="0" y="0"/>
          <a:chExt cx="0" cy="0"/>
        </a:xfrm>
      </p:grpSpPr>
      <p:grpSp>
        <p:nvGrpSpPr>
          <p:cNvPr id="1409" name="Google Shape;1409;p70"/>
          <p:cNvGrpSpPr/>
          <p:nvPr/>
        </p:nvGrpSpPr>
        <p:grpSpPr>
          <a:xfrm>
            <a:off x="-1534860" y="394869"/>
            <a:ext cx="4162838" cy="3234489"/>
            <a:chOff x="0" y="0"/>
            <a:chExt cx="740613" cy="575450"/>
          </a:xfrm>
        </p:grpSpPr>
        <p:sp>
          <p:nvSpPr>
            <p:cNvPr id="1410" name="Google Shape;1410;p70"/>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0"/>
              </a:srgbClr>
            </a:solidFill>
            <a:ln>
              <a:noFill/>
            </a:ln>
          </p:spPr>
        </p:sp>
        <p:sp>
          <p:nvSpPr>
            <p:cNvPr id="1411" name="Google Shape;1411;p70"/>
            <p:cNvSpPr txBox="1"/>
            <p:nvPr/>
          </p:nvSpPr>
          <p:spPr>
            <a:xfrm>
              <a:off x="115721" y="3004"/>
              <a:ext cx="509100" cy="305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412" name="Google Shape;1412;p70"/>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grpSp>
        <p:nvGrpSpPr>
          <p:cNvPr id="1413" name="Google Shape;1413;p70"/>
          <p:cNvGrpSpPr/>
          <p:nvPr/>
        </p:nvGrpSpPr>
        <p:grpSpPr>
          <a:xfrm>
            <a:off x="15932" y="-364844"/>
            <a:ext cx="996865" cy="774556"/>
            <a:chOff x="0" y="0"/>
            <a:chExt cx="740613" cy="575450"/>
          </a:xfrm>
        </p:grpSpPr>
        <p:sp>
          <p:nvSpPr>
            <p:cNvPr id="1414" name="Google Shape;1414;p70"/>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348311"/>
            </a:solidFill>
            <a:ln>
              <a:noFill/>
            </a:ln>
          </p:spPr>
        </p:sp>
        <p:sp>
          <p:nvSpPr>
            <p:cNvPr id="1415" name="Google Shape;1415;p70"/>
            <p:cNvSpPr txBox="1"/>
            <p:nvPr/>
          </p:nvSpPr>
          <p:spPr>
            <a:xfrm>
              <a:off x="115721" y="3004"/>
              <a:ext cx="509100" cy="305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416" name="Google Shape;1416;p70"/>
          <p:cNvSpPr txBox="1"/>
          <p:nvPr/>
        </p:nvSpPr>
        <p:spPr>
          <a:xfrm>
            <a:off x="1499986" y="262686"/>
            <a:ext cx="6144000" cy="2772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lang="en" sz="1800">
                <a:solidFill>
                  <a:srgbClr val="000000"/>
                </a:solidFill>
                <a:latin typeface="Inter"/>
                <a:ea typeface="Inter"/>
                <a:cs typeface="Inter"/>
                <a:sym typeface="Inter"/>
              </a:rPr>
              <a:t>Rekomendasi (cont)</a:t>
            </a:r>
            <a:endParaRPr b="1" sz="1800">
              <a:solidFill>
                <a:srgbClr val="000000"/>
              </a:solidFill>
              <a:latin typeface="Inter"/>
              <a:ea typeface="Inter"/>
              <a:cs typeface="Inter"/>
              <a:sym typeface="Inter"/>
            </a:endParaRPr>
          </a:p>
        </p:txBody>
      </p:sp>
      <p:grpSp>
        <p:nvGrpSpPr>
          <p:cNvPr id="1417" name="Google Shape;1417;p70"/>
          <p:cNvGrpSpPr/>
          <p:nvPr/>
        </p:nvGrpSpPr>
        <p:grpSpPr>
          <a:xfrm>
            <a:off x="486699" y="708624"/>
            <a:ext cx="1914397" cy="352258"/>
            <a:chOff x="0" y="-38100"/>
            <a:chExt cx="918000" cy="305700"/>
          </a:xfrm>
        </p:grpSpPr>
        <p:sp>
          <p:nvSpPr>
            <p:cNvPr id="1418" name="Google Shape;1418;p70"/>
            <p:cNvSpPr/>
            <p:nvPr/>
          </p:nvSpPr>
          <p:spPr>
            <a:xfrm>
              <a:off x="0" y="0"/>
              <a:ext cx="917906" cy="267511"/>
            </a:xfrm>
            <a:custGeom>
              <a:rect b="b" l="l" r="r" t="t"/>
              <a:pathLst>
                <a:path extrusionOk="0" h="267511" w="917906">
                  <a:moveTo>
                    <a:pt x="133755" y="0"/>
                  </a:moveTo>
                  <a:lnTo>
                    <a:pt x="784151" y="0"/>
                  </a:lnTo>
                  <a:cubicBezTo>
                    <a:pt x="819625" y="0"/>
                    <a:pt x="853646" y="14092"/>
                    <a:pt x="878730" y="39176"/>
                  </a:cubicBezTo>
                  <a:cubicBezTo>
                    <a:pt x="903814" y="64260"/>
                    <a:pt x="917906" y="98281"/>
                    <a:pt x="917906" y="133755"/>
                  </a:cubicBezTo>
                  <a:lnTo>
                    <a:pt x="917906" y="133755"/>
                  </a:lnTo>
                  <a:cubicBezTo>
                    <a:pt x="917906" y="169230"/>
                    <a:pt x="903814" y="203251"/>
                    <a:pt x="878730" y="228335"/>
                  </a:cubicBezTo>
                  <a:cubicBezTo>
                    <a:pt x="853646" y="253419"/>
                    <a:pt x="819625" y="267511"/>
                    <a:pt x="784151" y="267511"/>
                  </a:cubicBezTo>
                  <a:lnTo>
                    <a:pt x="133755" y="267511"/>
                  </a:lnTo>
                  <a:cubicBezTo>
                    <a:pt x="98281" y="267511"/>
                    <a:pt x="64260" y="253419"/>
                    <a:pt x="39176" y="228335"/>
                  </a:cubicBezTo>
                  <a:cubicBezTo>
                    <a:pt x="14092" y="203251"/>
                    <a:pt x="0" y="169230"/>
                    <a:pt x="0" y="133755"/>
                  </a:cubicBezTo>
                  <a:lnTo>
                    <a:pt x="0" y="133755"/>
                  </a:lnTo>
                  <a:cubicBezTo>
                    <a:pt x="0" y="98281"/>
                    <a:pt x="14092" y="64260"/>
                    <a:pt x="39176" y="39176"/>
                  </a:cubicBezTo>
                  <a:cubicBezTo>
                    <a:pt x="64260" y="14092"/>
                    <a:pt x="98281" y="0"/>
                    <a:pt x="133755"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19" name="Google Shape;1419;p70"/>
            <p:cNvSpPr txBox="1"/>
            <p:nvPr/>
          </p:nvSpPr>
          <p:spPr>
            <a:xfrm>
              <a:off x="0" y="-38100"/>
              <a:ext cx="918000" cy="305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420" name="Google Shape;1420;p70"/>
          <p:cNvSpPr txBox="1"/>
          <p:nvPr/>
        </p:nvSpPr>
        <p:spPr>
          <a:xfrm>
            <a:off x="625952" y="796950"/>
            <a:ext cx="1698300" cy="184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200">
                <a:solidFill>
                  <a:srgbClr val="FFFFFF"/>
                </a:solidFill>
                <a:latin typeface="Inter"/>
                <a:ea typeface="Inter"/>
                <a:cs typeface="Inter"/>
                <a:sym typeface="Inter"/>
              </a:rPr>
              <a:t>Welcoming Package</a:t>
            </a:r>
            <a:endParaRPr sz="700"/>
          </a:p>
        </p:txBody>
      </p:sp>
      <p:grpSp>
        <p:nvGrpSpPr>
          <p:cNvPr id="1421" name="Google Shape;1421;p70"/>
          <p:cNvGrpSpPr/>
          <p:nvPr/>
        </p:nvGrpSpPr>
        <p:grpSpPr>
          <a:xfrm>
            <a:off x="5098275" y="720749"/>
            <a:ext cx="1820027" cy="352258"/>
            <a:chOff x="0" y="-38100"/>
            <a:chExt cx="918000" cy="305700"/>
          </a:xfrm>
        </p:grpSpPr>
        <p:sp>
          <p:nvSpPr>
            <p:cNvPr id="1422" name="Google Shape;1422;p70"/>
            <p:cNvSpPr/>
            <p:nvPr/>
          </p:nvSpPr>
          <p:spPr>
            <a:xfrm>
              <a:off x="0" y="0"/>
              <a:ext cx="917906" cy="267511"/>
            </a:xfrm>
            <a:custGeom>
              <a:rect b="b" l="l" r="r" t="t"/>
              <a:pathLst>
                <a:path extrusionOk="0" h="267511" w="917906">
                  <a:moveTo>
                    <a:pt x="133755" y="0"/>
                  </a:moveTo>
                  <a:lnTo>
                    <a:pt x="784151" y="0"/>
                  </a:lnTo>
                  <a:cubicBezTo>
                    <a:pt x="819625" y="0"/>
                    <a:pt x="853646" y="14092"/>
                    <a:pt x="878730" y="39176"/>
                  </a:cubicBezTo>
                  <a:cubicBezTo>
                    <a:pt x="903814" y="64260"/>
                    <a:pt x="917906" y="98281"/>
                    <a:pt x="917906" y="133755"/>
                  </a:cubicBezTo>
                  <a:lnTo>
                    <a:pt x="917906" y="133755"/>
                  </a:lnTo>
                  <a:cubicBezTo>
                    <a:pt x="917906" y="169230"/>
                    <a:pt x="903814" y="203251"/>
                    <a:pt x="878730" y="228335"/>
                  </a:cubicBezTo>
                  <a:cubicBezTo>
                    <a:pt x="853646" y="253419"/>
                    <a:pt x="819625" y="267511"/>
                    <a:pt x="784151" y="267511"/>
                  </a:cubicBezTo>
                  <a:lnTo>
                    <a:pt x="133755" y="267511"/>
                  </a:lnTo>
                  <a:cubicBezTo>
                    <a:pt x="98281" y="267511"/>
                    <a:pt x="64260" y="253419"/>
                    <a:pt x="39176" y="228335"/>
                  </a:cubicBezTo>
                  <a:cubicBezTo>
                    <a:pt x="14092" y="203251"/>
                    <a:pt x="0" y="169230"/>
                    <a:pt x="0" y="133755"/>
                  </a:cubicBezTo>
                  <a:lnTo>
                    <a:pt x="0" y="133755"/>
                  </a:lnTo>
                  <a:cubicBezTo>
                    <a:pt x="0" y="98281"/>
                    <a:pt x="14092" y="64260"/>
                    <a:pt x="39176" y="39176"/>
                  </a:cubicBezTo>
                  <a:cubicBezTo>
                    <a:pt x="64260" y="14092"/>
                    <a:pt x="98281" y="0"/>
                    <a:pt x="133755"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23" name="Google Shape;1423;p70"/>
            <p:cNvSpPr txBox="1"/>
            <p:nvPr/>
          </p:nvSpPr>
          <p:spPr>
            <a:xfrm>
              <a:off x="0" y="-38100"/>
              <a:ext cx="918000" cy="305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424" name="Google Shape;1424;p70"/>
          <p:cNvSpPr txBox="1"/>
          <p:nvPr/>
        </p:nvSpPr>
        <p:spPr>
          <a:xfrm>
            <a:off x="5161327" y="809075"/>
            <a:ext cx="1698300" cy="184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200">
                <a:solidFill>
                  <a:srgbClr val="FFFFFF"/>
                </a:solidFill>
                <a:latin typeface="Inter"/>
                <a:ea typeface="Inter"/>
                <a:cs typeface="Inter"/>
                <a:sym typeface="Inter"/>
              </a:rPr>
              <a:t>Loyalty Program</a:t>
            </a:r>
            <a:endParaRPr sz="700"/>
          </a:p>
        </p:txBody>
      </p:sp>
      <p:grpSp>
        <p:nvGrpSpPr>
          <p:cNvPr id="1425" name="Google Shape;1425;p70"/>
          <p:cNvGrpSpPr/>
          <p:nvPr/>
        </p:nvGrpSpPr>
        <p:grpSpPr>
          <a:xfrm>
            <a:off x="206625" y="1211718"/>
            <a:ext cx="8304218" cy="3474179"/>
            <a:chOff x="181469" y="1229633"/>
            <a:chExt cx="8636732" cy="3722468"/>
          </a:xfrm>
        </p:grpSpPr>
        <p:sp>
          <p:nvSpPr>
            <p:cNvPr id="1426" name="Google Shape;1426;p70"/>
            <p:cNvSpPr txBox="1"/>
            <p:nvPr/>
          </p:nvSpPr>
          <p:spPr>
            <a:xfrm>
              <a:off x="583542" y="3146307"/>
              <a:ext cx="1372800" cy="474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200">
                  <a:solidFill>
                    <a:srgbClr val="FFFFFF"/>
                  </a:solidFill>
                  <a:latin typeface="Inter"/>
                  <a:ea typeface="Inter"/>
                  <a:cs typeface="Inter"/>
                  <a:sym typeface="Inter"/>
                </a:rPr>
                <a:t>Machine Learning</a:t>
              </a:r>
              <a:endParaRPr sz="700"/>
            </a:p>
          </p:txBody>
        </p:sp>
        <p:grpSp>
          <p:nvGrpSpPr>
            <p:cNvPr id="1427" name="Google Shape;1427;p70"/>
            <p:cNvGrpSpPr/>
            <p:nvPr/>
          </p:nvGrpSpPr>
          <p:grpSpPr>
            <a:xfrm>
              <a:off x="181469" y="1229633"/>
              <a:ext cx="3708340" cy="3722468"/>
              <a:chOff x="2519466" y="410488"/>
              <a:chExt cx="4348428" cy="4322420"/>
            </a:xfrm>
          </p:grpSpPr>
          <p:sp>
            <p:nvSpPr>
              <p:cNvPr id="1428" name="Google Shape;1428;p70"/>
              <p:cNvSpPr/>
              <p:nvPr/>
            </p:nvSpPr>
            <p:spPr>
              <a:xfrm>
                <a:off x="2757741" y="619359"/>
                <a:ext cx="3879300" cy="3879300"/>
              </a:xfrm>
              <a:prstGeom prst="ellipse">
                <a:avLst/>
              </a:prstGeom>
              <a:solidFill>
                <a:srgbClr val="83E3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9" name="Google Shape;1429;p70"/>
              <p:cNvGrpSpPr/>
              <p:nvPr/>
            </p:nvGrpSpPr>
            <p:grpSpPr>
              <a:xfrm>
                <a:off x="3614360" y="410488"/>
                <a:ext cx="2166000" cy="2166000"/>
                <a:chOff x="3614360" y="410488"/>
                <a:chExt cx="2166000" cy="2166000"/>
              </a:xfrm>
            </p:grpSpPr>
            <p:sp>
              <p:nvSpPr>
                <p:cNvPr id="1430" name="Google Shape;1430;p70"/>
                <p:cNvSpPr/>
                <p:nvPr/>
              </p:nvSpPr>
              <p:spPr>
                <a:xfrm>
                  <a:off x="3614360" y="410488"/>
                  <a:ext cx="2166000" cy="2166000"/>
                </a:xfrm>
                <a:prstGeom prst="ellipse">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0"/>
                <p:cNvSpPr txBox="1"/>
                <p:nvPr/>
              </p:nvSpPr>
              <p:spPr>
                <a:xfrm>
                  <a:off x="3961563" y="924350"/>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Menawarkan suku bunga lebih tinggi 1-2% di periode awal  disesuaikan dengan periode  program</a:t>
                  </a:r>
                  <a:endParaRPr sz="900">
                    <a:solidFill>
                      <a:srgbClr val="FFFFFF"/>
                    </a:solidFill>
                    <a:latin typeface="Roboto"/>
                    <a:ea typeface="Roboto"/>
                    <a:cs typeface="Roboto"/>
                    <a:sym typeface="Roboto"/>
                  </a:endParaRPr>
                </a:p>
              </p:txBody>
            </p:sp>
          </p:grpSp>
          <p:grpSp>
            <p:nvGrpSpPr>
              <p:cNvPr id="1432" name="Google Shape;1432;p70"/>
              <p:cNvGrpSpPr/>
              <p:nvPr/>
            </p:nvGrpSpPr>
            <p:grpSpPr>
              <a:xfrm>
                <a:off x="2519466" y="1493908"/>
                <a:ext cx="2166000" cy="2166000"/>
                <a:chOff x="2519466" y="1493908"/>
                <a:chExt cx="2166000" cy="2166000"/>
              </a:xfrm>
            </p:grpSpPr>
            <p:sp>
              <p:nvSpPr>
                <p:cNvPr id="1433" name="Google Shape;1433;p70"/>
                <p:cNvSpPr/>
                <p:nvPr/>
              </p:nvSpPr>
              <p:spPr>
                <a:xfrm>
                  <a:off x="2519466" y="1493908"/>
                  <a:ext cx="2166000" cy="2166000"/>
                </a:xfrm>
                <a:prstGeom prst="ellipse">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0"/>
                <p:cNvSpPr txBox="1"/>
                <p:nvPr/>
              </p:nvSpPr>
              <p:spPr>
                <a:xfrm>
                  <a:off x="2601163" y="2232100"/>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Memberikan akses ke panduan finansial keuangan gratis pada </a:t>
                  </a:r>
                  <a:endParaRPr sz="1000">
                    <a:solidFill>
                      <a:srgbClr val="FFFFFF"/>
                    </a:solidFill>
                    <a:latin typeface="Roboto"/>
                    <a:ea typeface="Roboto"/>
                    <a:cs typeface="Roboto"/>
                    <a:sym typeface="Roboto"/>
                  </a:endParaRPr>
                </a:p>
              </p:txBody>
            </p:sp>
          </p:grpSp>
          <p:grpSp>
            <p:nvGrpSpPr>
              <p:cNvPr id="1435" name="Google Shape;1435;p70"/>
              <p:cNvGrpSpPr/>
              <p:nvPr/>
            </p:nvGrpSpPr>
            <p:grpSpPr>
              <a:xfrm>
                <a:off x="3614356" y="2566908"/>
                <a:ext cx="2166000" cy="2166000"/>
                <a:chOff x="3614356" y="2566908"/>
                <a:chExt cx="2166000" cy="2166000"/>
              </a:xfrm>
            </p:grpSpPr>
            <p:sp>
              <p:nvSpPr>
                <p:cNvPr id="1436" name="Google Shape;1436;p70"/>
                <p:cNvSpPr/>
                <p:nvPr/>
              </p:nvSpPr>
              <p:spPr>
                <a:xfrm>
                  <a:off x="3614356" y="2566908"/>
                  <a:ext cx="2166000" cy="2166000"/>
                </a:xfrm>
                <a:prstGeom prst="ellipse">
                  <a:avLst/>
                </a:prstGeom>
                <a:solidFill>
                  <a:srgbClr val="15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0"/>
                <p:cNvSpPr txBox="1"/>
                <p:nvPr/>
              </p:nvSpPr>
              <p:spPr>
                <a:xfrm>
                  <a:off x="3961563" y="3539875"/>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Dengan menetapkan batas minimum deposito</a:t>
                  </a:r>
                  <a:endParaRPr sz="1000">
                    <a:solidFill>
                      <a:srgbClr val="FFFFFF"/>
                    </a:solidFill>
                    <a:latin typeface="Roboto"/>
                    <a:ea typeface="Roboto"/>
                    <a:cs typeface="Roboto"/>
                    <a:sym typeface="Roboto"/>
                  </a:endParaRPr>
                </a:p>
              </p:txBody>
            </p:sp>
          </p:grpSp>
          <p:grpSp>
            <p:nvGrpSpPr>
              <p:cNvPr id="1438" name="Google Shape;1438;p70"/>
              <p:cNvGrpSpPr/>
              <p:nvPr/>
            </p:nvGrpSpPr>
            <p:grpSpPr>
              <a:xfrm>
                <a:off x="4701894" y="1493874"/>
                <a:ext cx="2166000" cy="2166000"/>
                <a:chOff x="4701894" y="1493874"/>
                <a:chExt cx="2166000" cy="2166000"/>
              </a:xfrm>
            </p:grpSpPr>
            <p:sp>
              <p:nvSpPr>
                <p:cNvPr id="1439" name="Google Shape;1439;p70"/>
                <p:cNvSpPr/>
                <p:nvPr/>
              </p:nvSpPr>
              <p:spPr>
                <a:xfrm>
                  <a:off x="4701894" y="1493874"/>
                  <a:ext cx="2166000" cy="2166000"/>
                </a:xfrm>
                <a:prstGeom prst="ellipse">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0"/>
                <p:cNvSpPr txBox="1"/>
                <p:nvPr/>
              </p:nvSpPr>
              <p:spPr>
                <a:xfrm>
                  <a:off x="5295688" y="2220300"/>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Memberikan insentif tunai/ bonus kecil</a:t>
                  </a:r>
                  <a:endParaRPr sz="1000">
                    <a:solidFill>
                      <a:srgbClr val="FFFFFF"/>
                    </a:solidFill>
                    <a:latin typeface="Roboto"/>
                    <a:ea typeface="Roboto"/>
                    <a:cs typeface="Roboto"/>
                    <a:sym typeface="Roboto"/>
                  </a:endParaRPr>
                </a:p>
              </p:txBody>
            </p:sp>
          </p:grpSp>
          <p:sp>
            <p:nvSpPr>
              <p:cNvPr id="1441" name="Google Shape;1441;p70"/>
              <p:cNvSpPr/>
              <p:nvPr/>
            </p:nvSpPr>
            <p:spPr>
              <a:xfrm>
                <a:off x="4084680" y="1946241"/>
                <a:ext cx="1225800" cy="1225800"/>
              </a:xfrm>
              <a:prstGeom prst="ellipse">
                <a:avLst/>
              </a:prstGeom>
              <a:solidFill>
                <a:srgbClr val="83E3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70"/>
            <p:cNvSpPr/>
            <p:nvPr/>
          </p:nvSpPr>
          <p:spPr>
            <a:xfrm>
              <a:off x="5014930" y="1509275"/>
              <a:ext cx="3519000" cy="3342600"/>
            </a:xfrm>
            <a:prstGeom prst="ellipse">
              <a:avLst/>
            </a:prstGeom>
            <a:solidFill>
              <a:srgbClr val="83E3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3" name="Google Shape;1443;p70"/>
            <p:cNvGrpSpPr/>
            <p:nvPr/>
          </p:nvGrpSpPr>
          <p:grpSpPr>
            <a:xfrm>
              <a:off x="4941355" y="1253858"/>
              <a:ext cx="3876846" cy="3488563"/>
              <a:chOff x="2702876" y="414352"/>
              <a:chExt cx="4025382" cy="3784512"/>
            </a:xfrm>
          </p:grpSpPr>
          <p:sp>
            <p:nvSpPr>
              <p:cNvPr id="1444" name="Google Shape;1444;p70"/>
              <p:cNvSpPr/>
              <p:nvPr/>
            </p:nvSpPr>
            <p:spPr>
              <a:xfrm>
                <a:off x="3611776" y="414352"/>
                <a:ext cx="2166000" cy="2166000"/>
              </a:xfrm>
              <a:prstGeom prst="ellipse">
                <a:avLst/>
              </a:prstGeom>
              <a:solidFill>
                <a:srgbClr val="249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0"/>
              <p:cNvSpPr txBox="1"/>
              <p:nvPr/>
            </p:nvSpPr>
            <p:spPr>
              <a:xfrm>
                <a:off x="3967546" y="1027503"/>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Menawarkan suku bunga lebih tinggi dari reguler jika telah mencapai masa hubungan tertentu (Misal: 1-2 tahun)</a:t>
                </a:r>
                <a:endParaRPr sz="1000">
                  <a:solidFill>
                    <a:srgbClr val="FFFFFF"/>
                  </a:solidFill>
                  <a:latin typeface="Roboto"/>
                  <a:ea typeface="Roboto"/>
                  <a:cs typeface="Roboto"/>
                  <a:sym typeface="Roboto"/>
                </a:endParaRPr>
              </a:p>
            </p:txBody>
          </p:sp>
          <p:sp>
            <p:nvSpPr>
              <p:cNvPr id="1446" name="Google Shape;1446;p70"/>
              <p:cNvSpPr/>
              <p:nvPr/>
            </p:nvSpPr>
            <p:spPr>
              <a:xfrm>
                <a:off x="4562258" y="2032864"/>
                <a:ext cx="2166000" cy="2166000"/>
              </a:xfrm>
              <a:prstGeom prst="ellipse">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0"/>
              <p:cNvSpPr txBox="1"/>
              <p:nvPr/>
            </p:nvSpPr>
            <p:spPr>
              <a:xfrm>
                <a:off x="4997690" y="2750491"/>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Nasabah setia mendapat akses ke produk investasi/layanan premium lainya (*kriteria nasabah setia TBD)</a:t>
                </a:r>
                <a:endParaRPr sz="1000">
                  <a:solidFill>
                    <a:srgbClr val="FFFFFF"/>
                  </a:solidFill>
                  <a:latin typeface="Roboto"/>
                  <a:ea typeface="Roboto"/>
                  <a:cs typeface="Roboto"/>
                  <a:sym typeface="Roboto"/>
                </a:endParaRPr>
              </a:p>
            </p:txBody>
          </p:sp>
          <p:sp>
            <p:nvSpPr>
              <p:cNvPr id="1448" name="Google Shape;1448;p70"/>
              <p:cNvSpPr/>
              <p:nvPr/>
            </p:nvSpPr>
            <p:spPr>
              <a:xfrm>
                <a:off x="2702876" y="2032864"/>
                <a:ext cx="2166000" cy="2166000"/>
              </a:xfrm>
              <a:prstGeom prst="ellipse">
                <a:avLst/>
              </a:prstGeom>
              <a:solidFill>
                <a:srgbClr val="15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0"/>
              <p:cNvSpPr txBox="1"/>
              <p:nvPr/>
            </p:nvSpPr>
            <p:spPr>
              <a:xfrm>
                <a:off x="2931275" y="2776543"/>
                <a:ext cx="13383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Memberikan</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 poin reward  (dapat ditukar dengan hadiah/voucher belanja/ diskon pada produk keuangan lainnya</a:t>
                </a:r>
                <a:endParaRPr sz="1000">
                  <a:solidFill>
                    <a:srgbClr val="FFFFFF"/>
                  </a:solidFill>
                  <a:latin typeface="Roboto"/>
                  <a:ea typeface="Roboto"/>
                  <a:cs typeface="Roboto"/>
                  <a:sym typeface="Roboto"/>
                </a:endParaRPr>
              </a:p>
            </p:txBody>
          </p:sp>
        </p:grpSp>
        <p:sp>
          <p:nvSpPr>
            <p:cNvPr id="1450" name="Google Shape;1450;p70"/>
            <p:cNvSpPr/>
            <p:nvPr/>
          </p:nvSpPr>
          <p:spPr>
            <a:xfrm>
              <a:off x="6263718" y="2595585"/>
              <a:ext cx="1232100" cy="1170000"/>
            </a:xfrm>
            <a:prstGeom prst="ellipse">
              <a:avLst/>
            </a:prstGeom>
            <a:solidFill>
              <a:srgbClr val="83E3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70"/>
          <p:cNvSpPr txBox="1"/>
          <p:nvPr/>
        </p:nvSpPr>
        <p:spPr>
          <a:xfrm>
            <a:off x="242975" y="4748425"/>
            <a:ext cx="7869600" cy="3324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en" sz="900">
                <a:solidFill>
                  <a:schemeClr val="dk1"/>
                </a:solidFill>
                <a:latin typeface="Calibri"/>
                <a:ea typeface="Calibri"/>
                <a:cs typeface="Calibri"/>
                <a:sym typeface="Calibri"/>
              </a:rPr>
              <a:t>*program ini bersifat rekomendasi, kriteria nasabah, besaran suku bunga, insentif dan akses layanan lain perlu diperhitungkan dan pertimbangan dari tim pemasaran dan keuangan</a:t>
            </a:r>
            <a:endParaRPr sz="9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1455" name="Shape 1455"/>
        <p:cNvGrpSpPr/>
        <p:nvPr/>
      </p:nvGrpSpPr>
      <p:grpSpPr>
        <a:xfrm>
          <a:off x="0" y="0"/>
          <a:ext cx="0" cy="0"/>
          <a:chOff x="0" y="0"/>
          <a:chExt cx="0" cy="0"/>
        </a:xfrm>
      </p:grpSpPr>
      <p:grpSp>
        <p:nvGrpSpPr>
          <p:cNvPr id="1456" name="Google Shape;1456;p71"/>
          <p:cNvGrpSpPr/>
          <p:nvPr/>
        </p:nvGrpSpPr>
        <p:grpSpPr>
          <a:xfrm>
            <a:off x="-1534860" y="394869"/>
            <a:ext cx="4162838" cy="3234489"/>
            <a:chOff x="0" y="0"/>
            <a:chExt cx="740613" cy="575450"/>
          </a:xfrm>
        </p:grpSpPr>
        <p:sp>
          <p:nvSpPr>
            <p:cNvPr id="1457" name="Google Shape;1457;p71"/>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0"/>
              </a:srgbClr>
            </a:solidFill>
            <a:ln>
              <a:noFill/>
            </a:ln>
          </p:spPr>
        </p:sp>
        <p:sp>
          <p:nvSpPr>
            <p:cNvPr id="1458" name="Google Shape;1458;p71"/>
            <p:cNvSpPr txBox="1"/>
            <p:nvPr/>
          </p:nvSpPr>
          <p:spPr>
            <a:xfrm>
              <a:off x="115721" y="3004"/>
              <a:ext cx="509100" cy="305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459" name="Google Shape;1459;p71"/>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grpSp>
        <p:nvGrpSpPr>
          <p:cNvPr id="1460" name="Google Shape;1460;p71"/>
          <p:cNvGrpSpPr/>
          <p:nvPr/>
        </p:nvGrpSpPr>
        <p:grpSpPr>
          <a:xfrm>
            <a:off x="15932" y="-364844"/>
            <a:ext cx="996865" cy="774556"/>
            <a:chOff x="0" y="0"/>
            <a:chExt cx="740613" cy="575450"/>
          </a:xfrm>
        </p:grpSpPr>
        <p:sp>
          <p:nvSpPr>
            <p:cNvPr id="1461" name="Google Shape;1461;p71"/>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348311"/>
            </a:solidFill>
            <a:ln>
              <a:noFill/>
            </a:ln>
          </p:spPr>
        </p:sp>
        <p:sp>
          <p:nvSpPr>
            <p:cNvPr id="1462" name="Google Shape;1462;p71"/>
            <p:cNvSpPr txBox="1"/>
            <p:nvPr/>
          </p:nvSpPr>
          <p:spPr>
            <a:xfrm>
              <a:off x="115721" y="3004"/>
              <a:ext cx="509100" cy="305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1463" name="Google Shape;1463;p71"/>
          <p:cNvGrpSpPr/>
          <p:nvPr/>
        </p:nvGrpSpPr>
        <p:grpSpPr>
          <a:xfrm>
            <a:off x="486699" y="708624"/>
            <a:ext cx="1914397" cy="352258"/>
            <a:chOff x="0" y="-38100"/>
            <a:chExt cx="918000" cy="305700"/>
          </a:xfrm>
        </p:grpSpPr>
        <p:sp>
          <p:nvSpPr>
            <p:cNvPr id="1464" name="Google Shape;1464;p71"/>
            <p:cNvSpPr/>
            <p:nvPr/>
          </p:nvSpPr>
          <p:spPr>
            <a:xfrm>
              <a:off x="0" y="0"/>
              <a:ext cx="917906" cy="267511"/>
            </a:xfrm>
            <a:custGeom>
              <a:rect b="b" l="l" r="r" t="t"/>
              <a:pathLst>
                <a:path extrusionOk="0" h="267511" w="917906">
                  <a:moveTo>
                    <a:pt x="133755" y="0"/>
                  </a:moveTo>
                  <a:lnTo>
                    <a:pt x="784151" y="0"/>
                  </a:lnTo>
                  <a:cubicBezTo>
                    <a:pt x="819625" y="0"/>
                    <a:pt x="853646" y="14092"/>
                    <a:pt x="878730" y="39176"/>
                  </a:cubicBezTo>
                  <a:cubicBezTo>
                    <a:pt x="903814" y="64260"/>
                    <a:pt x="917906" y="98281"/>
                    <a:pt x="917906" y="133755"/>
                  </a:cubicBezTo>
                  <a:lnTo>
                    <a:pt x="917906" y="133755"/>
                  </a:lnTo>
                  <a:cubicBezTo>
                    <a:pt x="917906" y="169230"/>
                    <a:pt x="903814" y="203251"/>
                    <a:pt x="878730" y="228335"/>
                  </a:cubicBezTo>
                  <a:cubicBezTo>
                    <a:pt x="853646" y="253419"/>
                    <a:pt x="819625" y="267511"/>
                    <a:pt x="784151" y="267511"/>
                  </a:cubicBezTo>
                  <a:lnTo>
                    <a:pt x="133755" y="267511"/>
                  </a:lnTo>
                  <a:cubicBezTo>
                    <a:pt x="98281" y="267511"/>
                    <a:pt x="64260" y="253419"/>
                    <a:pt x="39176" y="228335"/>
                  </a:cubicBezTo>
                  <a:cubicBezTo>
                    <a:pt x="14092" y="203251"/>
                    <a:pt x="0" y="169230"/>
                    <a:pt x="0" y="133755"/>
                  </a:cubicBezTo>
                  <a:lnTo>
                    <a:pt x="0" y="133755"/>
                  </a:lnTo>
                  <a:cubicBezTo>
                    <a:pt x="0" y="98281"/>
                    <a:pt x="14092" y="64260"/>
                    <a:pt x="39176" y="39176"/>
                  </a:cubicBezTo>
                  <a:cubicBezTo>
                    <a:pt x="64260" y="14092"/>
                    <a:pt x="98281" y="0"/>
                    <a:pt x="133755"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65" name="Google Shape;1465;p71"/>
            <p:cNvSpPr txBox="1"/>
            <p:nvPr/>
          </p:nvSpPr>
          <p:spPr>
            <a:xfrm>
              <a:off x="0" y="-38100"/>
              <a:ext cx="918000" cy="305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466" name="Google Shape;1466;p71"/>
          <p:cNvSpPr txBox="1"/>
          <p:nvPr/>
        </p:nvSpPr>
        <p:spPr>
          <a:xfrm>
            <a:off x="625952" y="796950"/>
            <a:ext cx="1698300" cy="184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200">
                <a:solidFill>
                  <a:srgbClr val="FFFFFF"/>
                </a:solidFill>
                <a:latin typeface="Inter"/>
                <a:ea typeface="Inter"/>
                <a:cs typeface="Inter"/>
                <a:sym typeface="Inter"/>
              </a:rPr>
              <a:t>Waktu Panggilan</a:t>
            </a:r>
            <a:endParaRPr sz="700"/>
          </a:p>
        </p:txBody>
      </p:sp>
      <p:sp>
        <p:nvSpPr>
          <p:cNvPr id="1467" name="Google Shape;1467;p71"/>
          <p:cNvSpPr txBox="1"/>
          <p:nvPr/>
        </p:nvSpPr>
        <p:spPr>
          <a:xfrm>
            <a:off x="166775" y="4824625"/>
            <a:ext cx="8810400" cy="1386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en" sz="900">
                <a:solidFill>
                  <a:schemeClr val="dk1"/>
                </a:solidFill>
                <a:latin typeface="Calibri"/>
                <a:ea typeface="Calibri"/>
                <a:cs typeface="Calibri"/>
                <a:sym typeface="Calibri"/>
              </a:rPr>
              <a:t>*Jadwal ini bersifat rekomendasi, efektivitas pemilihan hari </a:t>
            </a:r>
            <a:r>
              <a:rPr lang="en" sz="900">
                <a:solidFill>
                  <a:schemeClr val="dk1"/>
                </a:solidFill>
                <a:latin typeface="Calibri"/>
                <a:ea typeface="Calibri"/>
                <a:cs typeface="Calibri"/>
                <a:sym typeface="Calibri"/>
              </a:rPr>
              <a:t>perlu</a:t>
            </a:r>
            <a:r>
              <a:rPr lang="en" sz="900">
                <a:solidFill>
                  <a:schemeClr val="dk1"/>
                </a:solidFill>
                <a:latin typeface="Calibri"/>
                <a:ea typeface="Calibri"/>
                <a:cs typeface="Calibri"/>
                <a:sym typeface="Calibri"/>
              </a:rPr>
              <a:t> pertimbangan lebih lanjut </a:t>
            </a:r>
            <a:r>
              <a:rPr lang="en" sz="900">
                <a:solidFill>
                  <a:schemeClr val="dk1"/>
                </a:solidFill>
                <a:latin typeface="Calibri"/>
                <a:ea typeface="Calibri"/>
                <a:cs typeface="Calibri"/>
                <a:sym typeface="Calibri"/>
              </a:rPr>
              <a:t>dari </a:t>
            </a:r>
            <a:r>
              <a:rPr lang="en" sz="900">
                <a:solidFill>
                  <a:schemeClr val="dk1"/>
                </a:solidFill>
                <a:latin typeface="Calibri"/>
                <a:ea typeface="Calibri"/>
                <a:cs typeface="Calibri"/>
                <a:sym typeface="Calibri"/>
              </a:rPr>
              <a:t>tim pemasaran</a:t>
            </a:r>
            <a:endParaRPr sz="900">
              <a:solidFill>
                <a:schemeClr val="dk1"/>
              </a:solidFill>
              <a:latin typeface="Calibri"/>
              <a:ea typeface="Calibri"/>
              <a:cs typeface="Calibri"/>
              <a:sym typeface="Calibri"/>
            </a:endParaRPr>
          </a:p>
        </p:txBody>
      </p:sp>
      <p:sp>
        <p:nvSpPr>
          <p:cNvPr id="1468" name="Google Shape;1468;p71"/>
          <p:cNvSpPr txBox="1"/>
          <p:nvPr/>
        </p:nvSpPr>
        <p:spPr>
          <a:xfrm>
            <a:off x="1499986" y="262686"/>
            <a:ext cx="6144000" cy="2772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lang="en" sz="1800">
                <a:solidFill>
                  <a:srgbClr val="000000"/>
                </a:solidFill>
                <a:latin typeface="Inter"/>
                <a:ea typeface="Inter"/>
                <a:cs typeface="Inter"/>
                <a:sym typeface="Inter"/>
              </a:rPr>
              <a:t>Rekomendasi (cont)</a:t>
            </a:r>
            <a:endParaRPr b="1" sz="1800">
              <a:solidFill>
                <a:srgbClr val="000000"/>
              </a:solidFill>
              <a:latin typeface="Inter"/>
              <a:ea typeface="Inter"/>
              <a:cs typeface="Inter"/>
              <a:sym typeface="Inter"/>
            </a:endParaRPr>
          </a:p>
        </p:txBody>
      </p:sp>
      <p:pic>
        <p:nvPicPr>
          <p:cNvPr id="1469" name="Google Shape;1469;p71"/>
          <p:cNvPicPr preferRelativeResize="0"/>
          <p:nvPr/>
        </p:nvPicPr>
        <p:blipFill>
          <a:blip r:embed="rId4">
            <a:alphaModFix/>
          </a:blip>
          <a:stretch>
            <a:fillRect/>
          </a:stretch>
        </p:blipFill>
        <p:spPr>
          <a:xfrm>
            <a:off x="939309" y="1285675"/>
            <a:ext cx="7265324" cy="3036125"/>
          </a:xfrm>
          <a:prstGeom prst="rect">
            <a:avLst/>
          </a:prstGeom>
          <a:noFill/>
          <a:ln cap="flat" cmpd="sng" w="28575">
            <a:solidFill>
              <a:srgbClr val="348311"/>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1473" name="Shape 1473"/>
        <p:cNvGrpSpPr/>
        <p:nvPr/>
      </p:nvGrpSpPr>
      <p:grpSpPr>
        <a:xfrm>
          <a:off x="0" y="0"/>
          <a:ext cx="0" cy="0"/>
          <a:chOff x="0" y="0"/>
          <a:chExt cx="0" cy="0"/>
        </a:xfrm>
      </p:grpSpPr>
      <p:grpSp>
        <p:nvGrpSpPr>
          <p:cNvPr id="1474" name="Google Shape;1474;p72"/>
          <p:cNvGrpSpPr/>
          <p:nvPr/>
        </p:nvGrpSpPr>
        <p:grpSpPr>
          <a:xfrm>
            <a:off x="-1567083" y="-734814"/>
            <a:ext cx="4162867" cy="3234511"/>
            <a:chOff x="0" y="0"/>
            <a:chExt cx="740613" cy="575450"/>
          </a:xfrm>
        </p:grpSpPr>
        <p:sp>
          <p:nvSpPr>
            <p:cNvPr id="1475" name="Google Shape;1475;p72"/>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1476" name="Google Shape;1476;p72"/>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477" name="Google Shape;1477;p72"/>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sp>
        <p:nvSpPr>
          <p:cNvPr id="1478" name="Google Shape;1478;p72"/>
          <p:cNvSpPr/>
          <p:nvPr/>
        </p:nvSpPr>
        <p:spPr>
          <a:xfrm>
            <a:off x="-564621" y="3556238"/>
            <a:ext cx="3627619" cy="1828579"/>
          </a:xfrm>
          <a:custGeom>
            <a:rect b="b" l="l" r="r" t="t"/>
            <a:pathLst>
              <a:path extrusionOk="0" h="3657158" w="7255238">
                <a:moveTo>
                  <a:pt x="0" y="0"/>
                </a:moveTo>
                <a:lnTo>
                  <a:pt x="7255238" y="0"/>
                </a:lnTo>
                <a:lnTo>
                  <a:pt x="7255238" y="3657158"/>
                </a:lnTo>
                <a:lnTo>
                  <a:pt x="0" y="3657158"/>
                </a:lnTo>
                <a:lnTo>
                  <a:pt x="0" y="0"/>
                </a:lnTo>
                <a:close/>
              </a:path>
            </a:pathLst>
          </a:custGeom>
          <a:blipFill rotWithShape="1">
            <a:blip r:embed="rId4">
              <a:alphaModFix/>
            </a:blip>
            <a:stretch>
              <a:fillRect b="-160162" l="0" r="0" t="-45031"/>
            </a:stretch>
          </a:blipFill>
          <a:ln>
            <a:noFill/>
          </a:ln>
        </p:spPr>
      </p:sp>
      <p:grpSp>
        <p:nvGrpSpPr>
          <p:cNvPr id="1479" name="Google Shape;1479;p72"/>
          <p:cNvGrpSpPr/>
          <p:nvPr/>
        </p:nvGrpSpPr>
        <p:grpSpPr>
          <a:xfrm>
            <a:off x="2564580" y="-343638"/>
            <a:ext cx="996835" cy="774532"/>
            <a:chOff x="0" y="0"/>
            <a:chExt cx="740613" cy="575450"/>
          </a:xfrm>
        </p:grpSpPr>
        <p:sp>
          <p:nvSpPr>
            <p:cNvPr id="1480" name="Google Shape;1480;p72"/>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348311"/>
            </a:solidFill>
            <a:ln>
              <a:noFill/>
            </a:ln>
          </p:spPr>
        </p:sp>
        <p:sp>
          <p:nvSpPr>
            <p:cNvPr id="1481" name="Google Shape;1481;p72"/>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482" name="Google Shape;1482;p72"/>
          <p:cNvSpPr txBox="1"/>
          <p:nvPr/>
        </p:nvSpPr>
        <p:spPr>
          <a:xfrm>
            <a:off x="2387705" y="2166938"/>
            <a:ext cx="4368591" cy="804863"/>
          </a:xfrm>
          <a:prstGeom prst="rect">
            <a:avLst/>
          </a:prstGeom>
          <a:noFill/>
          <a:ln>
            <a:noFill/>
          </a:ln>
        </p:spPr>
        <p:txBody>
          <a:bodyPr anchorCtr="0" anchor="t" bIns="0" lIns="0" spcFirstLastPara="1" rIns="0" wrap="square" tIns="0">
            <a:spAutoFit/>
          </a:bodyPr>
          <a:lstStyle/>
          <a:p>
            <a:pPr indent="0" lvl="0" marL="0" marR="0" rtl="0" algn="ctr">
              <a:lnSpc>
                <a:spcPct val="119998"/>
              </a:lnSpc>
              <a:spcBef>
                <a:spcPts val="0"/>
              </a:spcBef>
              <a:spcAft>
                <a:spcPts val="0"/>
              </a:spcAft>
              <a:buNone/>
            </a:pPr>
            <a:r>
              <a:rPr lang="en" sz="5300">
                <a:solidFill>
                  <a:srgbClr val="257004"/>
                </a:solidFill>
                <a:latin typeface="Anton"/>
                <a:ea typeface="Anton"/>
                <a:cs typeface="Anton"/>
                <a:sym typeface="Anton"/>
              </a:rPr>
              <a:t>Thank You</a:t>
            </a:r>
            <a:endParaRPr sz="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204" name="Shape 204"/>
        <p:cNvGrpSpPr/>
        <p:nvPr/>
      </p:nvGrpSpPr>
      <p:grpSpPr>
        <a:xfrm>
          <a:off x="0" y="0"/>
          <a:ext cx="0" cy="0"/>
          <a:chOff x="0" y="0"/>
          <a:chExt cx="0" cy="0"/>
        </a:xfrm>
      </p:grpSpPr>
      <p:grpSp>
        <p:nvGrpSpPr>
          <p:cNvPr id="205" name="Google Shape;205;p29"/>
          <p:cNvGrpSpPr/>
          <p:nvPr/>
        </p:nvGrpSpPr>
        <p:grpSpPr>
          <a:xfrm>
            <a:off x="-1567083" y="-734814"/>
            <a:ext cx="4162867" cy="3234511"/>
            <a:chOff x="0" y="0"/>
            <a:chExt cx="740613" cy="575450"/>
          </a:xfrm>
        </p:grpSpPr>
        <p:sp>
          <p:nvSpPr>
            <p:cNvPr id="206" name="Google Shape;206;p29"/>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C9D6D5">
                <a:alpha val="23921"/>
              </a:srgbClr>
            </a:solidFill>
            <a:ln>
              <a:noFill/>
            </a:ln>
          </p:spPr>
        </p:sp>
        <p:sp>
          <p:nvSpPr>
            <p:cNvPr id="207" name="Google Shape;207;p29"/>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08" name="Google Shape;208;p29"/>
          <p:cNvSpPr txBox="1"/>
          <p:nvPr/>
        </p:nvSpPr>
        <p:spPr>
          <a:xfrm>
            <a:off x="188074" y="393807"/>
            <a:ext cx="8767800" cy="6288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i="0" lang="en" sz="1800" u="none" cap="none" strike="noStrike">
                <a:solidFill>
                  <a:srgbClr val="000000"/>
                </a:solidFill>
                <a:latin typeface="Inter"/>
                <a:ea typeface="Inter"/>
                <a:cs typeface="Inter"/>
                <a:sym typeface="Inter"/>
              </a:rPr>
              <a:t>Strategi Pemasaran Belum Efektif: Terjadi penurunan Tingkat Penerimaan dari 25.2% menjadi 11</a:t>
            </a:r>
            <a:r>
              <a:rPr b="1" lang="en" sz="1800">
                <a:latin typeface="Inter"/>
                <a:ea typeface="Inter"/>
                <a:cs typeface="Inter"/>
                <a:sym typeface="Inter"/>
              </a:rPr>
              <a:t>.</a:t>
            </a:r>
            <a:r>
              <a:rPr b="1" i="0" lang="en" sz="1800" u="none" cap="none" strike="noStrike">
                <a:solidFill>
                  <a:srgbClr val="000000"/>
                </a:solidFill>
                <a:latin typeface="Inter"/>
                <a:ea typeface="Inter"/>
                <a:cs typeface="Inter"/>
                <a:sym typeface="Inter"/>
              </a:rPr>
              <a:t>8%</a:t>
            </a:r>
            <a:endParaRPr sz="700"/>
          </a:p>
        </p:txBody>
      </p:sp>
      <p:sp>
        <p:nvSpPr>
          <p:cNvPr id="209" name="Google Shape;209;p29"/>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sp>
        <p:nvSpPr>
          <p:cNvPr id="210" name="Google Shape;210;p29"/>
          <p:cNvSpPr/>
          <p:nvPr/>
        </p:nvSpPr>
        <p:spPr>
          <a:xfrm>
            <a:off x="-724401" y="3695085"/>
            <a:ext cx="3627619" cy="1828579"/>
          </a:xfrm>
          <a:custGeom>
            <a:rect b="b" l="l" r="r" t="t"/>
            <a:pathLst>
              <a:path extrusionOk="0" h="3657158" w="7255238">
                <a:moveTo>
                  <a:pt x="0" y="0"/>
                </a:moveTo>
                <a:lnTo>
                  <a:pt x="7255238" y="0"/>
                </a:lnTo>
                <a:lnTo>
                  <a:pt x="7255238" y="3657158"/>
                </a:lnTo>
                <a:lnTo>
                  <a:pt x="0" y="3657158"/>
                </a:lnTo>
                <a:lnTo>
                  <a:pt x="0" y="0"/>
                </a:lnTo>
                <a:close/>
              </a:path>
            </a:pathLst>
          </a:custGeom>
          <a:blipFill rotWithShape="1">
            <a:blip r:embed="rId4">
              <a:alphaModFix/>
            </a:blip>
            <a:stretch>
              <a:fillRect b="-160162" l="0" r="0" t="-45031"/>
            </a:stretch>
          </a:blipFill>
          <a:ln>
            <a:noFill/>
          </a:ln>
        </p:spPr>
      </p:sp>
      <p:pic>
        <p:nvPicPr>
          <p:cNvPr id="211" name="Google Shape;211;p29"/>
          <p:cNvPicPr preferRelativeResize="0"/>
          <p:nvPr/>
        </p:nvPicPr>
        <p:blipFill rotWithShape="1">
          <a:blip r:embed="rId5">
            <a:alphaModFix/>
          </a:blip>
          <a:srcRect b="0" l="0" r="0" t="0"/>
          <a:stretch/>
        </p:blipFill>
        <p:spPr>
          <a:xfrm>
            <a:off x="600745" y="1934379"/>
            <a:ext cx="2411281" cy="2067198"/>
          </a:xfrm>
          <a:prstGeom prst="rect">
            <a:avLst/>
          </a:prstGeom>
          <a:noFill/>
          <a:ln>
            <a:noFill/>
          </a:ln>
        </p:spPr>
      </p:pic>
      <p:grpSp>
        <p:nvGrpSpPr>
          <p:cNvPr id="212" name="Google Shape;212;p29"/>
          <p:cNvGrpSpPr/>
          <p:nvPr/>
        </p:nvGrpSpPr>
        <p:grpSpPr>
          <a:xfrm>
            <a:off x="571009" y="1515447"/>
            <a:ext cx="2470754" cy="484999"/>
            <a:chOff x="0" y="-117074"/>
            <a:chExt cx="6588677" cy="1293331"/>
          </a:xfrm>
        </p:grpSpPr>
        <p:grpSp>
          <p:nvGrpSpPr>
            <p:cNvPr id="213" name="Google Shape;213;p29"/>
            <p:cNvGrpSpPr/>
            <p:nvPr/>
          </p:nvGrpSpPr>
          <p:grpSpPr>
            <a:xfrm>
              <a:off x="149451" y="-117074"/>
              <a:ext cx="6289775" cy="1293331"/>
              <a:chOff x="0" y="-38100"/>
              <a:chExt cx="2046920" cy="420897"/>
            </a:xfrm>
          </p:grpSpPr>
          <p:sp>
            <p:nvSpPr>
              <p:cNvPr id="214" name="Google Shape;214;p29"/>
              <p:cNvSpPr/>
              <p:nvPr/>
            </p:nvSpPr>
            <p:spPr>
              <a:xfrm>
                <a:off x="0" y="0"/>
                <a:ext cx="2046920" cy="382797"/>
              </a:xfrm>
              <a:custGeom>
                <a:rect b="b" l="l" r="r" t="t"/>
                <a:pathLst>
                  <a:path extrusionOk="0" h="382797" w="2046920">
                    <a:moveTo>
                      <a:pt x="83699" y="0"/>
                    </a:moveTo>
                    <a:lnTo>
                      <a:pt x="1963221" y="0"/>
                    </a:lnTo>
                    <a:cubicBezTo>
                      <a:pt x="1985419" y="0"/>
                      <a:pt x="2006708" y="8818"/>
                      <a:pt x="2022405" y="24515"/>
                    </a:cubicBezTo>
                    <a:cubicBezTo>
                      <a:pt x="2038102" y="40212"/>
                      <a:pt x="2046920" y="61501"/>
                      <a:pt x="2046920" y="83699"/>
                    </a:cubicBezTo>
                    <a:lnTo>
                      <a:pt x="2046920" y="299097"/>
                    </a:lnTo>
                    <a:cubicBezTo>
                      <a:pt x="2046920" y="345323"/>
                      <a:pt x="2009447" y="382797"/>
                      <a:pt x="1963221" y="382797"/>
                    </a:cubicBezTo>
                    <a:lnTo>
                      <a:pt x="83699" y="382797"/>
                    </a:lnTo>
                    <a:cubicBezTo>
                      <a:pt x="37474" y="382797"/>
                      <a:pt x="0" y="345323"/>
                      <a:pt x="0" y="299097"/>
                    </a:cubicBezTo>
                    <a:lnTo>
                      <a:pt x="0" y="83699"/>
                    </a:lnTo>
                    <a:cubicBezTo>
                      <a:pt x="0" y="37474"/>
                      <a:pt x="37474" y="0"/>
                      <a:pt x="83699"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5" name="Google Shape;215;p29"/>
              <p:cNvSpPr txBox="1"/>
              <p:nvPr/>
            </p:nvSpPr>
            <p:spPr>
              <a:xfrm>
                <a:off x="0" y="-38100"/>
                <a:ext cx="2046920" cy="42089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6" name="Google Shape;216;p29"/>
            <p:cNvSpPr txBox="1"/>
            <p:nvPr/>
          </p:nvSpPr>
          <p:spPr>
            <a:xfrm>
              <a:off x="0" y="318875"/>
              <a:ext cx="6588677" cy="50313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1200" u="none" cap="none" strike="noStrike">
                  <a:solidFill>
                    <a:srgbClr val="FFFFFF"/>
                  </a:solidFill>
                  <a:latin typeface="Inter"/>
                  <a:ea typeface="Inter"/>
                  <a:cs typeface="Inter"/>
                  <a:sym typeface="Inter"/>
                </a:rPr>
                <a:t>Previous Campaign</a:t>
              </a:r>
              <a:endParaRPr sz="700"/>
            </a:p>
          </p:txBody>
        </p:sp>
      </p:grpSp>
      <p:pic>
        <p:nvPicPr>
          <p:cNvPr id="217" name="Google Shape;217;p29"/>
          <p:cNvPicPr preferRelativeResize="0"/>
          <p:nvPr/>
        </p:nvPicPr>
        <p:blipFill rotWithShape="1">
          <a:blip r:embed="rId6">
            <a:alphaModFix/>
          </a:blip>
          <a:srcRect b="0" l="0" r="0" t="0"/>
          <a:stretch/>
        </p:blipFill>
        <p:spPr>
          <a:xfrm>
            <a:off x="3462416" y="1890692"/>
            <a:ext cx="1955375" cy="2368200"/>
          </a:xfrm>
          <a:prstGeom prst="rect">
            <a:avLst/>
          </a:prstGeom>
          <a:noFill/>
          <a:ln>
            <a:noFill/>
          </a:ln>
        </p:spPr>
      </p:pic>
      <p:grpSp>
        <p:nvGrpSpPr>
          <p:cNvPr id="218" name="Google Shape;218;p29"/>
          <p:cNvGrpSpPr/>
          <p:nvPr/>
        </p:nvGrpSpPr>
        <p:grpSpPr>
          <a:xfrm>
            <a:off x="3204726" y="1515447"/>
            <a:ext cx="2470754" cy="484999"/>
            <a:chOff x="0" y="-117074"/>
            <a:chExt cx="6588677" cy="1293331"/>
          </a:xfrm>
        </p:grpSpPr>
        <p:grpSp>
          <p:nvGrpSpPr>
            <p:cNvPr id="219" name="Google Shape;219;p29"/>
            <p:cNvGrpSpPr/>
            <p:nvPr/>
          </p:nvGrpSpPr>
          <p:grpSpPr>
            <a:xfrm>
              <a:off x="149451" y="-117074"/>
              <a:ext cx="6289775" cy="1293331"/>
              <a:chOff x="0" y="-38100"/>
              <a:chExt cx="2046920" cy="420897"/>
            </a:xfrm>
          </p:grpSpPr>
          <p:sp>
            <p:nvSpPr>
              <p:cNvPr id="220" name="Google Shape;220;p29"/>
              <p:cNvSpPr/>
              <p:nvPr/>
            </p:nvSpPr>
            <p:spPr>
              <a:xfrm>
                <a:off x="0" y="0"/>
                <a:ext cx="2046920" cy="382797"/>
              </a:xfrm>
              <a:custGeom>
                <a:rect b="b" l="l" r="r" t="t"/>
                <a:pathLst>
                  <a:path extrusionOk="0" h="382797" w="2046920">
                    <a:moveTo>
                      <a:pt x="83699" y="0"/>
                    </a:moveTo>
                    <a:lnTo>
                      <a:pt x="1963221" y="0"/>
                    </a:lnTo>
                    <a:cubicBezTo>
                      <a:pt x="1985419" y="0"/>
                      <a:pt x="2006708" y="8818"/>
                      <a:pt x="2022405" y="24515"/>
                    </a:cubicBezTo>
                    <a:cubicBezTo>
                      <a:pt x="2038102" y="40212"/>
                      <a:pt x="2046920" y="61501"/>
                      <a:pt x="2046920" y="83699"/>
                    </a:cubicBezTo>
                    <a:lnTo>
                      <a:pt x="2046920" y="299097"/>
                    </a:lnTo>
                    <a:cubicBezTo>
                      <a:pt x="2046920" y="345323"/>
                      <a:pt x="2009447" y="382797"/>
                      <a:pt x="1963221" y="382797"/>
                    </a:cubicBezTo>
                    <a:lnTo>
                      <a:pt x="83699" y="382797"/>
                    </a:lnTo>
                    <a:cubicBezTo>
                      <a:pt x="37474" y="382797"/>
                      <a:pt x="0" y="345323"/>
                      <a:pt x="0" y="299097"/>
                    </a:cubicBezTo>
                    <a:lnTo>
                      <a:pt x="0" y="83699"/>
                    </a:lnTo>
                    <a:cubicBezTo>
                      <a:pt x="0" y="37474"/>
                      <a:pt x="37474" y="0"/>
                      <a:pt x="83699"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1" name="Google Shape;221;p29"/>
              <p:cNvSpPr txBox="1"/>
              <p:nvPr/>
            </p:nvSpPr>
            <p:spPr>
              <a:xfrm>
                <a:off x="0" y="-38100"/>
                <a:ext cx="2046920" cy="42089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22" name="Google Shape;222;p29"/>
            <p:cNvSpPr txBox="1"/>
            <p:nvPr/>
          </p:nvSpPr>
          <p:spPr>
            <a:xfrm>
              <a:off x="0" y="318875"/>
              <a:ext cx="6588677" cy="50313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1200" u="none" cap="none" strike="noStrike">
                  <a:solidFill>
                    <a:srgbClr val="FFFFFF"/>
                  </a:solidFill>
                  <a:latin typeface="Inter"/>
                  <a:ea typeface="Inter"/>
                  <a:cs typeface="Inter"/>
                  <a:sym typeface="Inter"/>
                </a:rPr>
                <a:t>Current Campaign</a:t>
              </a:r>
              <a:endParaRPr sz="700"/>
            </a:p>
          </p:txBody>
        </p:sp>
      </p:grpSp>
      <p:pic>
        <p:nvPicPr>
          <p:cNvPr id="223" name="Google Shape;223;p29"/>
          <p:cNvPicPr preferRelativeResize="0"/>
          <p:nvPr/>
        </p:nvPicPr>
        <p:blipFill rotWithShape="1">
          <a:blip r:embed="rId7">
            <a:alphaModFix/>
          </a:blip>
          <a:srcRect b="0" l="0" r="0" t="0"/>
          <a:stretch/>
        </p:blipFill>
        <p:spPr>
          <a:xfrm>
            <a:off x="5849872" y="1788191"/>
            <a:ext cx="2970675" cy="2260002"/>
          </a:xfrm>
          <a:prstGeom prst="rect">
            <a:avLst/>
          </a:prstGeom>
          <a:noFill/>
          <a:ln>
            <a:noFill/>
          </a:ln>
        </p:spPr>
      </p:pic>
      <p:grpSp>
        <p:nvGrpSpPr>
          <p:cNvPr id="224" name="Google Shape;224;p29"/>
          <p:cNvGrpSpPr/>
          <p:nvPr/>
        </p:nvGrpSpPr>
        <p:grpSpPr>
          <a:xfrm>
            <a:off x="5837405" y="1515447"/>
            <a:ext cx="2735586" cy="465781"/>
            <a:chOff x="0" y="-117074"/>
            <a:chExt cx="7294896" cy="1242081"/>
          </a:xfrm>
        </p:grpSpPr>
        <p:grpSp>
          <p:nvGrpSpPr>
            <p:cNvPr id="225" name="Google Shape;225;p29"/>
            <p:cNvGrpSpPr/>
            <p:nvPr/>
          </p:nvGrpSpPr>
          <p:grpSpPr>
            <a:xfrm>
              <a:off x="0" y="-117074"/>
              <a:ext cx="7294896" cy="1242081"/>
              <a:chOff x="0" y="-38100"/>
              <a:chExt cx="2374023" cy="404218"/>
            </a:xfrm>
          </p:grpSpPr>
          <p:sp>
            <p:nvSpPr>
              <p:cNvPr id="226" name="Google Shape;226;p29"/>
              <p:cNvSpPr/>
              <p:nvPr/>
            </p:nvSpPr>
            <p:spPr>
              <a:xfrm>
                <a:off x="0" y="0"/>
                <a:ext cx="2374023" cy="366118"/>
              </a:xfrm>
              <a:custGeom>
                <a:rect b="b" l="l" r="r" t="t"/>
                <a:pathLst>
                  <a:path extrusionOk="0" h="366118" w="2374023">
                    <a:moveTo>
                      <a:pt x="72167" y="0"/>
                    </a:moveTo>
                    <a:lnTo>
                      <a:pt x="2301856" y="0"/>
                    </a:lnTo>
                    <a:cubicBezTo>
                      <a:pt x="2320996" y="0"/>
                      <a:pt x="2339352" y="7603"/>
                      <a:pt x="2352886" y="21137"/>
                    </a:cubicBezTo>
                    <a:cubicBezTo>
                      <a:pt x="2366420" y="34671"/>
                      <a:pt x="2374023" y="53027"/>
                      <a:pt x="2374023" y="72167"/>
                    </a:cubicBezTo>
                    <a:lnTo>
                      <a:pt x="2374023" y="293951"/>
                    </a:lnTo>
                    <a:cubicBezTo>
                      <a:pt x="2374023" y="333808"/>
                      <a:pt x="2341713" y="366118"/>
                      <a:pt x="2301856" y="366118"/>
                    </a:cubicBezTo>
                    <a:lnTo>
                      <a:pt x="72167" y="366118"/>
                    </a:lnTo>
                    <a:cubicBezTo>
                      <a:pt x="53027" y="366118"/>
                      <a:pt x="34671" y="358515"/>
                      <a:pt x="21137" y="344981"/>
                    </a:cubicBezTo>
                    <a:cubicBezTo>
                      <a:pt x="7603" y="331447"/>
                      <a:pt x="0" y="313091"/>
                      <a:pt x="0" y="293951"/>
                    </a:cubicBezTo>
                    <a:lnTo>
                      <a:pt x="0" y="72167"/>
                    </a:lnTo>
                    <a:cubicBezTo>
                      <a:pt x="0" y="53027"/>
                      <a:pt x="7603" y="34671"/>
                      <a:pt x="21137" y="21137"/>
                    </a:cubicBezTo>
                    <a:cubicBezTo>
                      <a:pt x="34671" y="7603"/>
                      <a:pt x="53027" y="0"/>
                      <a:pt x="72167"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7" name="Google Shape;227;p29"/>
              <p:cNvSpPr txBox="1"/>
              <p:nvPr/>
            </p:nvSpPr>
            <p:spPr>
              <a:xfrm>
                <a:off x="0" y="-38100"/>
                <a:ext cx="2374023" cy="40421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28" name="Google Shape;228;p29"/>
            <p:cNvSpPr txBox="1"/>
            <p:nvPr/>
          </p:nvSpPr>
          <p:spPr>
            <a:xfrm>
              <a:off x="0" y="20425"/>
              <a:ext cx="7294896" cy="103653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1200" u="none" cap="none" strike="noStrike">
                  <a:solidFill>
                    <a:srgbClr val="FFFFFF"/>
                  </a:solidFill>
                  <a:latin typeface="Inter"/>
                  <a:ea typeface="Inter"/>
                  <a:cs typeface="Inter"/>
                  <a:sym typeface="Inter"/>
                </a:rPr>
                <a:t>Current Campaign Results based on Previous Campaign</a:t>
              </a:r>
              <a:endParaRPr sz="700"/>
            </a:p>
          </p:txBody>
        </p:sp>
      </p:grpSp>
      <p:sp>
        <p:nvSpPr>
          <p:cNvPr id="229" name="Google Shape;229;p29"/>
          <p:cNvSpPr txBox="1"/>
          <p:nvPr/>
        </p:nvSpPr>
        <p:spPr>
          <a:xfrm>
            <a:off x="1451325" y="2880819"/>
            <a:ext cx="805316" cy="207518"/>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0" i="0" lang="en" sz="1300" u="none" cap="none" strike="noStrike">
                <a:solidFill>
                  <a:srgbClr val="000000"/>
                </a:solidFill>
                <a:latin typeface="Inter"/>
                <a:ea typeface="Inter"/>
                <a:cs typeface="Inter"/>
                <a:sym typeface="Inter"/>
              </a:rPr>
              <a:t>5246</a:t>
            </a:r>
            <a:endParaRPr sz="700"/>
          </a:p>
        </p:txBody>
      </p:sp>
      <p:sp>
        <p:nvSpPr>
          <p:cNvPr id="230" name="Google Shape;230;p29"/>
          <p:cNvSpPr txBox="1"/>
          <p:nvPr/>
        </p:nvSpPr>
        <p:spPr>
          <a:xfrm>
            <a:off x="4037445" y="2958453"/>
            <a:ext cx="805316" cy="207518"/>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0" i="0" lang="en" sz="1300" u="none" cap="none" strike="noStrike">
                <a:solidFill>
                  <a:srgbClr val="000000"/>
                </a:solidFill>
                <a:latin typeface="Inter"/>
                <a:ea typeface="Inter"/>
                <a:cs typeface="Inter"/>
                <a:sym typeface="Inter"/>
              </a:rPr>
              <a:t>36658</a:t>
            </a:r>
            <a:endParaRPr sz="700"/>
          </a:p>
        </p:txBody>
      </p:sp>
      <p:sp>
        <p:nvSpPr>
          <p:cNvPr id="231" name="Google Shape;231;p29"/>
          <p:cNvSpPr txBox="1"/>
          <p:nvPr/>
        </p:nvSpPr>
        <p:spPr>
          <a:xfrm>
            <a:off x="6932552" y="2880819"/>
            <a:ext cx="805316" cy="207518"/>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0" i="0" lang="en" sz="1300" u="none" cap="none" strike="noStrike">
                <a:solidFill>
                  <a:srgbClr val="000000"/>
                </a:solidFill>
                <a:latin typeface="Inter"/>
                <a:ea typeface="Inter"/>
                <a:cs typeface="Inter"/>
                <a:sym typeface="Inter"/>
              </a:rPr>
              <a:t>4337</a:t>
            </a:r>
            <a:endParaRPr sz="700"/>
          </a:p>
        </p:txBody>
      </p:sp>
      <p:sp>
        <p:nvSpPr>
          <p:cNvPr id="232" name="Google Shape;232;p29"/>
          <p:cNvSpPr txBox="1"/>
          <p:nvPr/>
        </p:nvSpPr>
        <p:spPr>
          <a:xfrm>
            <a:off x="1504576" y="4199655"/>
            <a:ext cx="6134848" cy="87947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 sz="1000" u="none" cap="none" strike="noStrike">
                <a:solidFill>
                  <a:srgbClr val="000000"/>
                </a:solidFill>
                <a:latin typeface="Inter"/>
                <a:ea typeface="Inter"/>
                <a:cs typeface="Inter"/>
                <a:sym typeface="Inter"/>
              </a:rPr>
              <a:t>Dari 36.658 calon pelanggan yang terlibat, hanya 4.337 (11,8%) yang berlangganan produk deposito berjangka, mencerminkan tantangan dalam mempertahankan nasabah lama dan menyasar segmen yang tepat. Hal ini menekankan perlunya strategi pemasaran yang lebih efektif dan relevan di masa mendatang.</a:t>
            </a:r>
            <a:endParaRPr sz="700"/>
          </a:p>
          <a:p>
            <a:pPr indent="0" lvl="0" marL="0" marR="0" rtl="0" algn="just">
              <a:lnSpc>
                <a:spcPct val="140000"/>
              </a:lnSpc>
              <a:spcBef>
                <a:spcPts val="0"/>
              </a:spcBef>
              <a:spcAft>
                <a:spcPts val="0"/>
              </a:spcAft>
              <a:buNone/>
            </a:pPr>
            <a:r>
              <a:t/>
            </a:r>
            <a:endParaRPr b="0" i="0" sz="1000" u="none" cap="none" strike="noStrike">
              <a:solidFill>
                <a:srgbClr val="000000"/>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236" name="Shape 236"/>
        <p:cNvGrpSpPr/>
        <p:nvPr/>
      </p:nvGrpSpPr>
      <p:grpSpPr>
        <a:xfrm>
          <a:off x="0" y="0"/>
          <a:ext cx="0" cy="0"/>
          <a:chOff x="0" y="0"/>
          <a:chExt cx="0" cy="0"/>
        </a:xfrm>
      </p:grpSpPr>
      <p:grpSp>
        <p:nvGrpSpPr>
          <p:cNvPr id="237" name="Google Shape;237;p30"/>
          <p:cNvGrpSpPr/>
          <p:nvPr/>
        </p:nvGrpSpPr>
        <p:grpSpPr>
          <a:xfrm>
            <a:off x="0" y="-35602"/>
            <a:ext cx="2595784" cy="2535299"/>
            <a:chOff x="0" y="-6334"/>
            <a:chExt cx="461814" cy="451054"/>
          </a:xfrm>
        </p:grpSpPr>
        <p:sp>
          <p:nvSpPr>
            <p:cNvPr id="238" name="Google Shape;238;p30"/>
            <p:cNvSpPr/>
            <p:nvPr/>
          </p:nvSpPr>
          <p:spPr>
            <a:xfrm>
              <a:off x="0" y="0"/>
              <a:ext cx="461814" cy="444720"/>
            </a:xfrm>
            <a:custGeom>
              <a:rect b="b" l="l" r="r" t="t"/>
              <a:pathLst>
                <a:path extrusionOk="0" h="444720" w="461814">
                  <a:moveTo>
                    <a:pt x="230907" y="444720"/>
                  </a:moveTo>
                  <a:lnTo>
                    <a:pt x="461814" y="0"/>
                  </a:lnTo>
                  <a:lnTo>
                    <a:pt x="0" y="0"/>
                  </a:lnTo>
                  <a:lnTo>
                    <a:pt x="230907" y="444720"/>
                  </a:lnTo>
                  <a:close/>
                </a:path>
              </a:pathLst>
            </a:custGeom>
            <a:solidFill>
              <a:srgbClr val="C9D6D5">
                <a:alpha val="23921"/>
              </a:srgbClr>
            </a:solidFill>
            <a:ln>
              <a:noFill/>
            </a:ln>
          </p:spPr>
        </p:sp>
        <p:sp>
          <p:nvSpPr>
            <p:cNvPr id="239" name="Google Shape;239;p30"/>
            <p:cNvSpPr txBox="1"/>
            <p:nvPr/>
          </p:nvSpPr>
          <p:spPr>
            <a:xfrm>
              <a:off x="72158" y="-6334"/>
              <a:ext cx="317497" cy="24457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40" name="Google Shape;240;p30"/>
          <p:cNvSpPr/>
          <p:nvPr/>
        </p:nvSpPr>
        <p:spPr>
          <a:xfrm flipH="1" rot="10800000">
            <a:off x="6536402" y="-1067098"/>
            <a:ext cx="3406117" cy="3406117"/>
          </a:xfrm>
          <a:custGeom>
            <a:rect b="b" l="l" r="r" t="t"/>
            <a:pathLst>
              <a:path extrusionOk="0" h="6812234" w="6812234">
                <a:moveTo>
                  <a:pt x="0" y="6812234"/>
                </a:moveTo>
                <a:lnTo>
                  <a:pt x="6812234" y="6812234"/>
                </a:lnTo>
                <a:lnTo>
                  <a:pt x="6812234" y="0"/>
                </a:lnTo>
                <a:lnTo>
                  <a:pt x="0" y="0"/>
                </a:lnTo>
                <a:lnTo>
                  <a:pt x="0" y="6812234"/>
                </a:lnTo>
                <a:close/>
              </a:path>
            </a:pathLst>
          </a:custGeom>
          <a:blipFill rotWithShape="1">
            <a:blip r:embed="rId3">
              <a:alphaModFix amt="3000"/>
            </a:blip>
            <a:stretch>
              <a:fillRect b="0" l="0" r="0" t="0"/>
            </a:stretch>
          </a:blipFill>
          <a:ln>
            <a:noFill/>
          </a:ln>
        </p:spPr>
      </p:sp>
      <p:sp>
        <p:nvSpPr>
          <p:cNvPr id="241" name="Google Shape;241;p30"/>
          <p:cNvSpPr/>
          <p:nvPr/>
        </p:nvSpPr>
        <p:spPr>
          <a:xfrm>
            <a:off x="-727947" y="3989658"/>
            <a:ext cx="2270447" cy="1506915"/>
          </a:xfrm>
          <a:custGeom>
            <a:rect b="b" l="l" r="r" t="t"/>
            <a:pathLst>
              <a:path extrusionOk="0" h="3013829" w="4540894">
                <a:moveTo>
                  <a:pt x="0" y="0"/>
                </a:moveTo>
                <a:lnTo>
                  <a:pt x="4540894" y="0"/>
                </a:lnTo>
                <a:lnTo>
                  <a:pt x="4540894" y="3013829"/>
                </a:lnTo>
                <a:lnTo>
                  <a:pt x="0" y="3013829"/>
                </a:lnTo>
                <a:lnTo>
                  <a:pt x="0" y="0"/>
                </a:lnTo>
                <a:close/>
              </a:path>
            </a:pathLst>
          </a:custGeom>
          <a:blipFill rotWithShape="1">
            <a:blip r:embed="rId4">
              <a:alphaModFix/>
            </a:blip>
            <a:stretch>
              <a:fillRect b="-195641" l="0" r="-60828" t="-77158"/>
            </a:stretch>
          </a:blipFill>
          <a:ln>
            <a:noFill/>
          </a:ln>
        </p:spPr>
      </p:sp>
      <p:grpSp>
        <p:nvGrpSpPr>
          <p:cNvPr id="242" name="Google Shape;242;p30"/>
          <p:cNvGrpSpPr/>
          <p:nvPr/>
        </p:nvGrpSpPr>
        <p:grpSpPr>
          <a:xfrm>
            <a:off x="2564580" y="-343638"/>
            <a:ext cx="996835" cy="774532"/>
            <a:chOff x="0" y="0"/>
            <a:chExt cx="740613" cy="575450"/>
          </a:xfrm>
        </p:grpSpPr>
        <p:sp>
          <p:nvSpPr>
            <p:cNvPr id="243" name="Google Shape;243;p30"/>
            <p:cNvSpPr/>
            <p:nvPr/>
          </p:nvSpPr>
          <p:spPr>
            <a:xfrm>
              <a:off x="0" y="0"/>
              <a:ext cx="740613" cy="575450"/>
            </a:xfrm>
            <a:custGeom>
              <a:rect b="b" l="l" r="r" t="t"/>
              <a:pathLst>
                <a:path extrusionOk="0" h="575450" w="740613">
                  <a:moveTo>
                    <a:pt x="370307" y="575450"/>
                  </a:moveTo>
                  <a:lnTo>
                    <a:pt x="740613" y="0"/>
                  </a:lnTo>
                  <a:lnTo>
                    <a:pt x="0" y="0"/>
                  </a:lnTo>
                  <a:lnTo>
                    <a:pt x="370307" y="575450"/>
                  </a:lnTo>
                  <a:close/>
                </a:path>
              </a:pathLst>
            </a:custGeom>
            <a:solidFill>
              <a:srgbClr val="348311"/>
            </a:solidFill>
            <a:ln>
              <a:noFill/>
            </a:ln>
          </p:spPr>
        </p:sp>
        <p:sp>
          <p:nvSpPr>
            <p:cNvPr id="244" name="Google Shape;244;p30"/>
            <p:cNvSpPr txBox="1"/>
            <p:nvPr/>
          </p:nvSpPr>
          <p:spPr>
            <a:xfrm>
              <a:off x="115721" y="3004"/>
              <a:ext cx="509172" cy="3052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45" name="Google Shape;245;p30"/>
          <p:cNvSpPr txBox="1"/>
          <p:nvPr/>
        </p:nvSpPr>
        <p:spPr>
          <a:xfrm>
            <a:off x="514350" y="621673"/>
            <a:ext cx="8115300" cy="9807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i="0" lang="en" sz="1800" u="none" cap="none" strike="noStrike">
                <a:solidFill>
                  <a:srgbClr val="000000"/>
                </a:solidFill>
                <a:latin typeface="Inter"/>
                <a:ea typeface="Inter"/>
                <a:cs typeface="Inter"/>
                <a:sym typeface="Inter"/>
              </a:rPr>
              <a:t>Optimalisasi Strategi Pemasaran Berbasis Data untuk Efisiensi dan Peningkatan Akurasi Prediksi, dengan mengurangi kerugian total hingga &lt;</a:t>
            </a:r>
            <a:r>
              <a:rPr b="1" lang="en" sz="1800">
                <a:latin typeface="Inter"/>
                <a:ea typeface="Inter"/>
                <a:cs typeface="Inter"/>
                <a:sym typeface="Inter"/>
              </a:rPr>
              <a:t>2000</a:t>
            </a:r>
            <a:r>
              <a:rPr b="1" i="0" lang="en" sz="1800" u="none" cap="none" strike="noStrike">
                <a:solidFill>
                  <a:srgbClr val="000000"/>
                </a:solidFill>
                <a:latin typeface="Inter"/>
                <a:ea typeface="Inter"/>
                <a:cs typeface="Inter"/>
                <a:sym typeface="Inter"/>
              </a:rPr>
              <a:t> EURO dengan recall dan precision setidaknya 75% dan 50%</a:t>
            </a:r>
            <a:endParaRPr sz="700"/>
          </a:p>
        </p:txBody>
      </p:sp>
      <p:grpSp>
        <p:nvGrpSpPr>
          <p:cNvPr id="246" name="Google Shape;246;p30"/>
          <p:cNvGrpSpPr/>
          <p:nvPr/>
        </p:nvGrpSpPr>
        <p:grpSpPr>
          <a:xfrm>
            <a:off x="514350" y="1844868"/>
            <a:ext cx="1271395" cy="351277"/>
            <a:chOff x="0" y="-84794"/>
            <a:chExt cx="3390386" cy="936738"/>
          </a:xfrm>
        </p:grpSpPr>
        <p:grpSp>
          <p:nvGrpSpPr>
            <p:cNvPr id="247" name="Google Shape;247;p30"/>
            <p:cNvGrpSpPr/>
            <p:nvPr/>
          </p:nvGrpSpPr>
          <p:grpSpPr>
            <a:xfrm>
              <a:off x="76904" y="-84794"/>
              <a:ext cx="3236578" cy="936738"/>
              <a:chOff x="0" y="-38100"/>
              <a:chExt cx="1454264" cy="420897"/>
            </a:xfrm>
          </p:grpSpPr>
          <p:sp>
            <p:nvSpPr>
              <p:cNvPr id="248" name="Google Shape;248;p30"/>
              <p:cNvSpPr/>
              <p:nvPr/>
            </p:nvSpPr>
            <p:spPr>
              <a:xfrm>
                <a:off x="0" y="0"/>
                <a:ext cx="1454264" cy="382797"/>
              </a:xfrm>
              <a:custGeom>
                <a:rect b="b" l="l" r="r" t="t"/>
                <a:pathLst>
                  <a:path extrusionOk="0" h="382797" w="1454264">
                    <a:moveTo>
                      <a:pt x="117809" y="0"/>
                    </a:moveTo>
                    <a:lnTo>
                      <a:pt x="1336454" y="0"/>
                    </a:lnTo>
                    <a:cubicBezTo>
                      <a:pt x="1367699" y="0"/>
                      <a:pt x="1397665" y="12412"/>
                      <a:pt x="1419758" y="34506"/>
                    </a:cubicBezTo>
                    <a:cubicBezTo>
                      <a:pt x="1441852" y="56599"/>
                      <a:pt x="1454264" y="86564"/>
                      <a:pt x="1454264" y="117809"/>
                    </a:cubicBezTo>
                    <a:lnTo>
                      <a:pt x="1454264" y="264987"/>
                    </a:lnTo>
                    <a:cubicBezTo>
                      <a:pt x="1454264" y="330052"/>
                      <a:pt x="1401519" y="382797"/>
                      <a:pt x="1336454" y="382797"/>
                    </a:cubicBezTo>
                    <a:lnTo>
                      <a:pt x="117809" y="382797"/>
                    </a:lnTo>
                    <a:cubicBezTo>
                      <a:pt x="86564" y="382797"/>
                      <a:pt x="56599" y="370385"/>
                      <a:pt x="34506" y="348291"/>
                    </a:cubicBezTo>
                    <a:cubicBezTo>
                      <a:pt x="12412" y="326197"/>
                      <a:pt x="0" y="296232"/>
                      <a:pt x="0" y="264987"/>
                    </a:cubicBezTo>
                    <a:lnTo>
                      <a:pt x="0" y="117809"/>
                    </a:lnTo>
                    <a:cubicBezTo>
                      <a:pt x="0" y="52745"/>
                      <a:pt x="52745" y="0"/>
                      <a:pt x="117809"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9" name="Google Shape;249;p30"/>
              <p:cNvSpPr txBox="1"/>
              <p:nvPr/>
            </p:nvSpPr>
            <p:spPr>
              <a:xfrm>
                <a:off x="0" y="-38100"/>
                <a:ext cx="1454264" cy="42089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50" name="Google Shape;250;p30"/>
            <p:cNvSpPr txBox="1"/>
            <p:nvPr/>
          </p:nvSpPr>
          <p:spPr>
            <a:xfrm>
              <a:off x="0" y="227350"/>
              <a:ext cx="3390386" cy="407906"/>
            </a:xfrm>
            <a:prstGeom prst="rect">
              <a:avLst/>
            </a:prstGeom>
            <a:noFill/>
            <a:ln>
              <a:noFill/>
            </a:ln>
          </p:spPr>
          <p:txBody>
            <a:bodyPr anchorCtr="0" anchor="t" bIns="0" lIns="0" spcFirstLastPara="1" rIns="0" wrap="square" tIns="0">
              <a:spAutoFit/>
            </a:bodyPr>
            <a:lstStyle/>
            <a:p>
              <a:pPr indent="0" lvl="0" marL="0" marR="0" rtl="0" algn="ctr">
                <a:lnSpc>
                  <a:spcPct val="140076"/>
                </a:lnSpc>
                <a:spcBef>
                  <a:spcPts val="0"/>
                </a:spcBef>
                <a:spcAft>
                  <a:spcPts val="0"/>
                </a:spcAft>
                <a:buNone/>
              </a:pPr>
              <a:r>
                <a:rPr b="1" i="0" lang="en" sz="900" u="none" cap="none" strike="noStrike">
                  <a:solidFill>
                    <a:srgbClr val="FFFFFF"/>
                  </a:solidFill>
                  <a:latin typeface="Inter"/>
                  <a:ea typeface="Inter"/>
                  <a:cs typeface="Inter"/>
                  <a:sym typeface="Inter"/>
                </a:rPr>
                <a:t>Stake Holder</a:t>
              </a:r>
              <a:endParaRPr sz="700"/>
            </a:p>
          </p:txBody>
        </p:sp>
      </p:grpSp>
      <p:sp>
        <p:nvSpPr>
          <p:cNvPr id="251" name="Google Shape;251;p30"/>
          <p:cNvSpPr txBox="1"/>
          <p:nvPr/>
        </p:nvSpPr>
        <p:spPr>
          <a:xfrm>
            <a:off x="549171" y="2296157"/>
            <a:ext cx="2646081" cy="703263"/>
          </a:xfrm>
          <a:prstGeom prst="rect">
            <a:avLst/>
          </a:prstGeom>
          <a:noFill/>
          <a:ln>
            <a:noFill/>
          </a:ln>
        </p:spPr>
        <p:txBody>
          <a:bodyPr anchorCtr="0" anchor="t" bIns="0" lIns="0" spcFirstLastPara="1" rIns="0" wrap="square" tIns="0">
            <a:spAutoFit/>
          </a:bodyPr>
          <a:lstStyle/>
          <a:p>
            <a:pPr indent="-101600" lvl="1" marL="215900" marR="0" rtl="0" algn="just">
              <a:lnSpc>
                <a:spcPct val="140000"/>
              </a:lnSpc>
              <a:spcBef>
                <a:spcPts val="0"/>
              </a:spcBef>
              <a:spcAft>
                <a:spcPts val="0"/>
              </a:spcAft>
              <a:buClr>
                <a:srgbClr val="000000"/>
              </a:buClr>
              <a:buSzPts val="1000"/>
              <a:buFont typeface="Arial"/>
              <a:buChar char="•"/>
            </a:pPr>
            <a:r>
              <a:rPr b="0" i="0" lang="en" sz="1000" u="none" cap="none" strike="noStrike">
                <a:solidFill>
                  <a:srgbClr val="000000"/>
                </a:solidFill>
                <a:latin typeface="Inter"/>
                <a:ea typeface="Inter"/>
                <a:cs typeface="Inter"/>
                <a:sym typeface="Inter"/>
              </a:rPr>
              <a:t>Nasabah</a:t>
            </a:r>
            <a:endParaRPr sz="700"/>
          </a:p>
          <a:p>
            <a:pPr indent="-101600" lvl="1" marL="215900" marR="0" rtl="0" algn="just">
              <a:lnSpc>
                <a:spcPct val="140000"/>
              </a:lnSpc>
              <a:spcBef>
                <a:spcPts val="0"/>
              </a:spcBef>
              <a:spcAft>
                <a:spcPts val="0"/>
              </a:spcAft>
              <a:buClr>
                <a:srgbClr val="000000"/>
              </a:buClr>
              <a:buSzPts val="1000"/>
              <a:buFont typeface="Arial"/>
              <a:buChar char="•"/>
            </a:pPr>
            <a:r>
              <a:rPr b="0" i="0" lang="en" sz="1000" u="none" cap="none" strike="noStrike">
                <a:solidFill>
                  <a:srgbClr val="000000"/>
                </a:solidFill>
                <a:latin typeface="Inter"/>
                <a:ea typeface="Inter"/>
                <a:cs typeface="Inter"/>
                <a:sym typeface="Inter"/>
              </a:rPr>
              <a:t>Manager dan Tim IT dan Infrastruktur</a:t>
            </a:r>
            <a:endParaRPr sz="700"/>
          </a:p>
          <a:p>
            <a:pPr indent="-101600" lvl="1" marL="215900" marR="0" rtl="0" algn="just">
              <a:lnSpc>
                <a:spcPct val="140000"/>
              </a:lnSpc>
              <a:spcBef>
                <a:spcPts val="0"/>
              </a:spcBef>
              <a:spcAft>
                <a:spcPts val="0"/>
              </a:spcAft>
              <a:buClr>
                <a:srgbClr val="000000"/>
              </a:buClr>
              <a:buSzPts val="1000"/>
              <a:buFont typeface="Arial"/>
              <a:buChar char="•"/>
            </a:pPr>
            <a:r>
              <a:rPr b="0" i="0" lang="en" sz="1000" u="none" cap="none" strike="noStrike">
                <a:solidFill>
                  <a:srgbClr val="000000"/>
                </a:solidFill>
                <a:latin typeface="Inter"/>
                <a:ea typeface="Inter"/>
                <a:cs typeface="Inter"/>
                <a:sym typeface="Inter"/>
              </a:rPr>
              <a:t>Manager dan Tim Marketing</a:t>
            </a:r>
            <a:endParaRPr sz="700"/>
          </a:p>
          <a:p>
            <a:pPr indent="-101600" lvl="1" marL="215900" marR="0" rtl="0" algn="just">
              <a:lnSpc>
                <a:spcPct val="140000"/>
              </a:lnSpc>
              <a:spcBef>
                <a:spcPts val="0"/>
              </a:spcBef>
              <a:spcAft>
                <a:spcPts val="0"/>
              </a:spcAft>
              <a:buClr>
                <a:srgbClr val="000000"/>
              </a:buClr>
              <a:buSzPts val="1000"/>
              <a:buFont typeface="Arial"/>
              <a:buChar char="•"/>
            </a:pPr>
            <a:r>
              <a:rPr b="0" i="0" lang="en" sz="1000" u="none" cap="none" strike="noStrike">
                <a:solidFill>
                  <a:srgbClr val="000000"/>
                </a:solidFill>
                <a:latin typeface="Inter"/>
                <a:ea typeface="Inter"/>
                <a:cs typeface="Inter"/>
                <a:sym typeface="Inter"/>
              </a:rPr>
              <a:t>Manager dan Tim Data Science</a:t>
            </a:r>
            <a:endParaRPr sz="700"/>
          </a:p>
        </p:txBody>
      </p:sp>
      <p:grpSp>
        <p:nvGrpSpPr>
          <p:cNvPr id="252" name="Google Shape;252;p30"/>
          <p:cNvGrpSpPr/>
          <p:nvPr/>
        </p:nvGrpSpPr>
        <p:grpSpPr>
          <a:xfrm>
            <a:off x="549171" y="3224044"/>
            <a:ext cx="1271395" cy="351277"/>
            <a:chOff x="0" y="-84794"/>
            <a:chExt cx="3390386" cy="936738"/>
          </a:xfrm>
        </p:grpSpPr>
        <p:grpSp>
          <p:nvGrpSpPr>
            <p:cNvPr id="253" name="Google Shape;253;p30"/>
            <p:cNvGrpSpPr/>
            <p:nvPr/>
          </p:nvGrpSpPr>
          <p:grpSpPr>
            <a:xfrm>
              <a:off x="76904" y="-84794"/>
              <a:ext cx="3236578" cy="936738"/>
              <a:chOff x="0" y="-38100"/>
              <a:chExt cx="1454264" cy="420897"/>
            </a:xfrm>
          </p:grpSpPr>
          <p:sp>
            <p:nvSpPr>
              <p:cNvPr id="254" name="Google Shape;254;p30"/>
              <p:cNvSpPr/>
              <p:nvPr/>
            </p:nvSpPr>
            <p:spPr>
              <a:xfrm>
                <a:off x="0" y="0"/>
                <a:ext cx="1454264" cy="382797"/>
              </a:xfrm>
              <a:custGeom>
                <a:rect b="b" l="l" r="r" t="t"/>
                <a:pathLst>
                  <a:path extrusionOk="0" h="382797" w="1454264">
                    <a:moveTo>
                      <a:pt x="117809" y="0"/>
                    </a:moveTo>
                    <a:lnTo>
                      <a:pt x="1336454" y="0"/>
                    </a:lnTo>
                    <a:cubicBezTo>
                      <a:pt x="1367699" y="0"/>
                      <a:pt x="1397665" y="12412"/>
                      <a:pt x="1419758" y="34506"/>
                    </a:cubicBezTo>
                    <a:cubicBezTo>
                      <a:pt x="1441852" y="56599"/>
                      <a:pt x="1454264" y="86564"/>
                      <a:pt x="1454264" y="117809"/>
                    </a:cubicBezTo>
                    <a:lnTo>
                      <a:pt x="1454264" y="264987"/>
                    </a:lnTo>
                    <a:cubicBezTo>
                      <a:pt x="1454264" y="330052"/>
                      <a:pt x="1401519" y="382797"/>
                      <a:pt x="1336454" y="382797"/>
                    </a:cubicBezTo>
                    <a:lnTo>
                      <a:pt x="117809" y="382797"/>
                    </a:lnTo>
                    <a:cubicBezTo>
                      <a:pt x="86564" y="382797"/>
                      <a:pt x="56599" y="370385"/>
                      <a:pt x="34506" y="348291"/>
                    </a:cubicBezTo>
                    <a:cubicBezTo>
                      <a:pt x="12412" y="326197"/>
                      <a:pt x="0" y="296232"/>
                      <a:pt x="0" y="264987"/>
                    </a:cubicBezTo>
                    <a:lnTo>
                      <a:pt x="0" y="117809"/>
                    </a:lnTo>
                    <a:cubicBezTo>
                      <a:pt x="0" y="52745"/>
                      <a:pt x="52745" y="0"/>
                      <a:pt x="117809"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5" name="Google Shape;255;p30"/>
              <p:cNvSpPr txBox="1"/>
              <p:nvPr/>
            </p:nvSpPr>
            <p:spPr>
              <a:xfrm>
                <a:off x="0" y="-38100"/>
                <a:ext cx="1454264" cy="42089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56" name="Google Shape;256;p30"/>
            <p:cNvSpPr txBox="1"/>
            <p:nvPr/>
          </p:nvSpPr>
          <p:spPr>
            <a:xfrm>
              <a:off x="0" y="227350"/>
              <a:ext cx="3390386" cy="407906"/>
            </a:xfrm>
            <a:prstGeom prst="rect">
              <a:avLst/>
            </a:prstGeom>
            <a:noFill/>
            <a:ln>
              <a:noFill/>
            </a:ln>
          </p:spPr>
          <p:txBody>
            <a:bodyPr anchorCtr="0" anchor="t" bIns="0" lIns="0" spcFirstLastPara="1" rIns="0" wrap="square" tIns="0">
              <a:spAutoFit/>
            </a:bodyPr>
            <a:lstStyle/>
            <a:p>
              <a:pPr indent="0" lvl="0" marL="0" marR="0" rtl="0" algn="ctr">
                <a:lnSpc>
                  <a:spcPct val="140076"/>
                </a:lnSpc>
                <a:spcBef>
                  <a:spcPts val="0"/>
                </a:spcBef>
                <a:spcAft>
                  <a:spcPts val="0"/>
                </a:spcAft>
                <a:buNone/>
              </a:pPr>
              <a:r>
                <a:rPr b="1" i="0" lang="en" sz="900" u="none" cap="none" strike="noStrike">
                  <a:solidFill>
                    <a:srgbClr val="FFFFFF"/>
                  </a:solidFill>
                  <a:latin typeface="Inter"/>
                  <a:ea typeface="Inter"/>
                  <a:cs typeface="Inter"/>
                  <a:sym typeface="Inter"/>
                </a:rPr>
                <a:t>Tujuan &amp; Target</a:t>
              </a:r>
              <a:endParaRPr sz="700"/>
            </a:p>
          </p:txBody>
        </p:sp>
      </p:grpSp>
      <p:sp>
        <p:nvSpPr>
          <p:cNvPr id="257" name="Google Shape;257;p30"/>
          <p:cNvSpPr txBox="1"/>
          <p:nvPr/>
        </p:nvSpPr>
        <p:spPr>
          <a:xfrm>
            <a:off x="549171" y="3655789"/>
            <a:ext cx="7238400" cy="1015800"/>
          </a:xfrm>
          <a:prstGeom prst="rect">
            <a:avLst/>
          </a:prstGeom>
          <a:noFill/>
          <a:ln>
            <a:noFill/>
          </a:ln>
        </p:spPr>
        <p:txBody>
          <a:bodyPr anchorCtr="0" anchor="t" bIns="0" lIns="0" spcFirstLastPara="1" rIns="0" wrap="square" tIns="0">
            <a:spAutoFit/>
          </a:bodyPr>
          <a:lstStyle/>
          <a:p>
            <a:pPr indent="-101600" lvl="1" marL="215900" marR="0" rtl="0" algn="just">
              <a:lnSpc>
                <a:spcPct val="140000"/>
              </a:lnSpc>
              <a:spcBef>
                <a:spcPts val="0"/>
              </a:spcBef>
              <a:spcAft>
                <a:spcPts val="0"/>
              </a:spcAft>
              <a:buClr>
                <a:srgbClr val="000000"/>
              </a:buClr>
              <a:buSzPts val="1000"/>
              <a:buFont typeface="Arial"/>
              <a:buChar char="•"/>
            </a:pPr>
            <a:r>
              <a:rPr b="0" i="0" lang="en" sz="1000" u="none" cap="none" strike="noStrike">
                <a:solidFill>
                  <a:srgbClr val="000000"/>
                </a:solidFill>
                <a:latin typeface="Inter"/>
                <a:ea typeface="Inter"/>
                <a:cs typeface="Inter"/>
                <a:sym typeface="Inter"/>
              </a:rPr>
              <a:t>Menemukan karakteristik nasabah dari data yang ada sehingga mendapatkan insight untuk strategi kampanye dan segmen nasabah yang lebih relevan</a:t>
            </a:r>
            <a:endParaRPr sz="700"/>
          </a:p>
          <a:p>
            <a:pPr indent="-101600" lvl="1" marL="215900" marR="0" rtl="0" algn="just">
              <a:lnSpc>
                <a:spcPct val="140000"/>
              </a:lnSpc>
              <a:spcBef>
                <a:spcPts val="0"/>
              </a:spcBef>
              <a:spcAft>
                <a:spcPts val="0"/>
              </a:spcAft>
              <a:buClr>
                <a:srgbClr val="000000"/>
              </a:buClr>
              <a:buSzPts val="1000"/>
              <a:buFont typeface="Arial"/>
              <a:buChar char="•"/>
            </a:pPr>
            <a:r>
              <a:rPr b="0" i="0" lang="en" sz="1000" u="none" cap="none" strike="noStrike">
                <a:solidFill>
                  <a:srgbClr val="000000"/>
                </a:solidFill>
                <a:latin typeface="Inter"/>
                <a:ea typeface="Inter"/>
                <a:cs typeface="Inter"/>
                <a:sym typeface="Inter"/>
              </a:rPr>
              <a:t>Mengurangi kerugian total hingga &lt; </a:t>
            </a:r>
            <a:r>
              <a:rPr lang="en" sz="1000">
                <a:latin typeface="Inter"/>
                <a:ea typeface="Inter"/>
                <a:cs typeface="Inter"/>
                <a:sym typeface="Inter"/>
              </a:rPr>
              <a:t>2000</a:t>
            </a:r>
            <a:r>
              <a:rPr b="0" i="0" lang="en" sz="1000" u="none" cap="none" strike="noStrike">
                <a:solidFill>
                  <a:srgbClr val="000000"/>
                </a:solidFill>
                <a:latin typeface="Inter"/>
                <a:ea typeface="Inter"/>
                <a:cs typeface="Inter"/>
                <a:sym typeface="Inter"/>
              </a:rPr>
              <a:t> EURO</a:t>
            </a:r>
            <a:endParaRPr sz="700"/>
          </a:p>
          <a:p>
            <a:pPr indent="-101600" lvl="1" marL="215900" marR="0" rtl="0" algn="just">
              <a:lnSpc>
                <a:spcPct val="140000"/>
              </a:lnSpc>
              <a:spcBef>
                <a:spcPts val="0"/>
              </a:spcBef>
              <a:spcAft>
                <a:spcPts val="0"/>
              </a:spcAft>
              <a:buClr>
                <a:srgbClr val="000000"/>
              </a:buClr>
              <a:buSzPts val="1000"/>
              <a:buFont typeface="Arial"/>
              <a:buChar char="•"/>
            </a:pPr>
            <a:r>
              <a:rPr b="0" i="0" lang="en" sz="1000" u="none" cap="none" strike="noStrike">
                <a:solidFill>
                  <a:srgbClr val="000000"/>
                </a:solidFill>
                <a:latin typeface="Inter"/>
                <a:ea typeface="Inter"/>
                <a:cs typeface="Inter"/>
                <a:sym typeface="Inter"/>
              </a:rPr>
              <a:t>Recall model machine learning harus mencapai setidaknya 75% dibanding rule-based 20.5%</a:t>
            </a:r>
            <a:endParaRPr sz="700"/>
          </a:p>
          <a:p>
            <a:pPr indent="-101600" lvl="1" marL="215900" marR="0" rtl="0" algn="just">
              <a:lnSpc>
                <a:spcPct val="140000"/>
              </a:lnSpc>
              <a:spcBef>
                <a:spcPts val="0"/>
              </a:spcBef>
              <a:spcAft>
                <a:spcPts val="0"/>
              </a:spcAft>
              <a:buClr>
                <a:srgbClr val="000000"/>
              </a:buClr>
              <a:buSzPts val="1000"/>
              <a:buFont typeface="Arial"/>
              <a:buChar char="•"/>
            </a:pPr>
            <a:r>
              <a:rPr b="0" i="0" lang="en" sz="1000" u="none" cap="none" strike="noStrike">
                <a:solidFill>
                  <a:srgbClr val="000000"/>
                </a:solidFill>
                <a:latin typeface="Inter"/>
                <a:ea typeface="Inter"/>
                <a:cs typeface="Inter"/>
                <a:sym typeface="Inter"/>
              </a:rPr>
              <a:t>Precision model machine learning harus mencapai setidaknya 50% dibanding rule based 11.2%</a:t>
            </a:r>
            <a:endParaRPr sz="700"/>
          </a:p>
        </p:txBody>
      </p:sp>
      <p:grpSp>
        <p:nvGrpSpPr>
          <p:cNvPr id="258" name="Google Shape;258;p30"/>
          <p:cNvGrpSpPr/>
          <p:nvPr/>
        </p:nvGrpSpPr>
        <p:grpSpPr>
          <a:xfrm>
            <a:off x="5053645" y="1844868"/>
            <a:ext cx="2318603" cy="351277"/>
            <a:chOff x="0" y="-84794"/>
            <a:chExt cx="6182939" cy="936738"/>
          </a:xfrm>
        </p:grpSpPr>
        <p:grpSp>
          <p:nvGrpSpPr>
            <p:cNvPr id="259" name="Google Shape;259;p30"/>
            <p:cNvGrpSpPr/>
            <p:nvPr/>
          </p:nvGrpSpPr>
          <p:grpSpPr>
            <a:xfrm>
              <a:off x="140248" y="-84794"/>
              <a:ext cx="5902443" cy="936738"/>
              <a:chOff x="0" y="-38100"/>
              <a:chExt cx="2652095" cy="420897"/>
            </a:xfrm>
          </p:grpSpPr>
          <p:sp>
            <p:nvSpPr>
              <p:cNvPr id="260" name="Google Shape;260;p30"/>
              <p:cNvSpPr/>
              <p:nvPr/>
            </p:nvSpPr>
            <p:spPr>
              <a:xfrm>
                <a:off x="0" y="0"/>
                <a:ext cx="2652095" cy="382797"/>
              </a:xfrm>
              <a:custGeom>
                <a:rect b="b" l="l" r="r" t="t"/>
                <a:pathLst>
                  <a:path extrusionOk="0" h="382797" w="2652095">
                    <a:moveTo>
                      <a:pt x="64600" y="0"/>
                    </a:moveTo>
                    <a:lnTo>
                      <a:pt x="2587494" y="0"/>
                    </a:lnTo>
                    <a:cubicBezTo>
                      <a:pt x="2623172" y="0"/>
                      <a:pt x="2652095" y="28923"/>
                      <a:pt x="2652095" y="64600"/>
                    </a:cubicBezTo>
                    <a:lnTo>
                      <a:pt x="2652095" y="318196"/>
                    </a:lnTo>
                    <a:cubicBezTo>
                      <a:pt x="2652095" y="335329"/>
                      <a:pt x="2645288" y="351761"/>
                      <a:pt x="2633174" y="363876"/>
                    </a:cubicBezTo>
                    <a:cubicBezTo>
                      <a:pt x="2621059" y="375991"/>
                      <a:pt x="2604627" y="382797"/>
                      <a:pt x="2587494" y="382797"/>
                    </a:cubicBezTo>
                    <a:lnTo>
                      <a:pt x="64600" y="382797"/>
                    </a:lnTo>
                    <a:cubicBezTo>
                      <a:pt x="28923" y="382797"/>
                      <a:pt x="0" y="353874"/>
                      <a:pt x="0" y="318196"/>
                    </a:cubicBezTo>
                    <a:lnTo>
                      <a:pt x="0" y="64600"/>
                    </a:lnTo>
                    <a:cubicBezTo>
                      <a:pt x="0" y="28923"/>
                      <a:pt x="28923" y="0"/>
                      <a:pt x="64600"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1" name="Google Shape;261;p30"/>
              <p:cNvSpPr txBox="1"/>
              <p:nvPr/>
            </p:nvSpPr>
            <p:spPr>
              <a:xfrm>
                <a:off x="0" y="-38100"/>
                <a:ext cx="2652095" cy="42089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62" name="Google Shape;262;p30"/>
            <p:cNvSpPr txBox="1"/>
            <p:nvPr/>
          </p:nvSpPr>
          <p:spPr>
            <a:xfrm>
              <a:off x="0" y="227350"/>
              <a:ext cx="6182939" cy="407906"/>
            </a:xfrm>
            <a:prstGeom prst="rect">
              <a:avLst/>
            </a:prstGeom>
            <a:noFill/>
            <a:ln>
              <a:noFill/>
            </a:ln>
          </p:spPr>
          <p:txBody>
            <a:bodyPr anchorCtr="0" anchor="t" bIns="0" lIns="0" spcFirstLastPara="1" rIns="0" wrap="square" tIns="0">
              <a:spAutoFit/>
            </a:bodyPr>
            <a:lstStyle/>
            <a:p>
              <a:pPr indent="0" lvl="0" marL="0" marR="0" rtl="0" algn="ctr">
                <a:lnSpc>
                  <a:spcPct val="140076"/>
                </a:lnSpc>
                <a:spcBef>
                  <a:spcPts val="0"/>
                </a:spcBef>
                <a:spcAft>
                  <a:spcPts val="0"/>
                </a:spcAft>
                <a:buNone/>
              </a:pPr>
              <a:r>
                <a:rPr b="1" i="0" lang="en" sz="900" u="none" cap="none" strike="noStrike">
                  <a:solidFill>
                    <a:srgbClr val="FFFFFF"/>
                  </a:solidFill>
                  <a:latin typeface="Inter"/>
                  <a:ea typeface="Inter"/>
                  <a:cs typeface="Inter"/>
                  <a:sym typeface="Inter"/>
                </a:rPr>
                <a:t>Mengapa Penting untuk dipecahkan</a:t>
              </a:r>
              <a:endParaRPr sz="700"/>
            </a:p>
          </p:txBody>
        </p:sp>
      </p:grpSp>
      <p:sp>
        <p:nvSpPr>
          <p:cNvPr id="263" name="Google Shape;263;p30"/>
          <p:cNvSpPr txBox="1"/>
          <p:nvPr/>
        </p:nvSpPr>
        <p:spPr>
          <a:xfrm>
            <a:off x="5053645" y="2296157"/>
            <a:ext cx="3414674" cy="527050"/>
          </a:xfrm>
          <a:prstGeom prst="rect">
            <a:avLst/>
          </a:prstGeom>
          <a:noFill/>
          <a:ln>
            <a:noFill/>
          </a:ln>
        </p:spPr>
        <p:txBody>
          <a:bodyPr anchorCtr="0" anchor="t" bIns="0" lIns="0" spcFirstLastPara="1" rIns="0" wrap="square" tIns="0">
            <a:spAutoFit/>
          </a:bodyPr>
          <a:lstStyle/>
          <a:p>
            <a:pPr indent="-101600" lvl="1" marL="215900" marR="0" rtl="0" algn="just">
              <a:lnSpc>
                <a:spcPct val="140000"/>
              </a:lnSpc>
              <a:spcBef>
                <a:spcPts val="0"/>
              </a:spcBef>
              <a:spcAft>
                <a:spcPts val="0"/>
              </a:spcAft>
              <a:buClr>
                <a:srgbClr val="000000"/>
              </a:buClr>
              <a:buSzPts val="1000"/>
              <a:buFont typeface="Arial"/>
              <a:buChar char="•"/>
            </a:pPr>
            <a:r>
              <a:rPr b="0" i="0" lang="en" sz="1000" u="none" cap="none" strike="noStrike">
                <a:solidFill>
                  <a:srgbClr val="000000"/>
                </a:solidFill>
                <a:latin typeface="Inter"/>
                <a:ea typeface="Inter"/>
                <a:cs typeface="Inter"/>
                <a:sym typeface="Inter"/>
              </a:rPr>
              <a:t>Efisiensi operasional biaya marketing</a:t>
            </a:r>
            <a:endParaRPr sz="700"/>
          </a:p>
          <a:p>
            <a:pPr indent="-101600" lvl="1" marL="215900" marR="0" rtl="0" algn="just">
              <a:lnSpc>
                <a:spcPct val="140000"/>
              </a:lnSpc>
              <a:spcBef>
                <a:spcPts val="0"/>
              </a:spcBef>
              <a:spcAft>
                <a:spcPts val="0"/>
              </a:spcAft>
              <a:buClr>
                <a:srgbClr val="000000"/>
              </a:buClr>
              <a:buSzPts val="1000"/>
              <a:buFont typeface="Arial"/>
              <a:buChar char="•"/>
            </a:pPr>
            <a:r>
              <a:rPr b="0" i="0" lang="en" sz="1000" u="none" cap="none" strike="noStrike">
                <a:solidFill>
                  <a:srgbClr val="000000"/>
                </a:solidFill>
                <a:latin typeface="Inter"/>
                <a:ea typeface="Inter"/>
                <a:cs typeface="Inter"/>
                <a:sym typeface="Inter"/>
              </a:rPr>
              <a:t>Menghindari potensi pendapatan hilang</a:t>
            </a:r>
            <a:endParaRPr sz="700"/>
          </a:p>
          <a:p>
            <a:pPr indent="-101600" lvl="1" marL="215900" marR="0" rtl="0" algn="just">
              <a:lnSpc>
                <a:spcPct val="140000"/>
              </a:lnSpc>
              <a:spcBef>
                <a:spcPts val="0"/>
              </a:spcBef>
              <a:spcAft>
                <a:spcPts val="0"/>
              </a:spcAft>
              <a:buClr>
                <a:srgbClr val="000000"/>
              </a:buClr>
              <a:buSzPts val="1000"/>
              <a:buFont typeface="Arial"/>
              <a:buChar char="•"/>
            </a:pPr>
            <a:r>
              <a:rPr b="0" i="0" lang="en" sz="1000" u="none" cap="none" strike="noStrike">
                <a:solidFill>
                  <a:srgbClr val="000000"/>
                </a:solidFill>
                <a:latin typeface="Inter"/>
                <a:ea typeface="Inter"/>
                <a:cs typeface="Inter"/>
                <a:sym typeface="Inter"/>
              </a:rPr>
              <a:t>Mendukung pengambilan Keputusan berbasis data</a:t>
            </a:r>
            <a:endParaRPr sz="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267" name="Shape 267"/>
        <p:cNvGrpSpPr/>
        <p:nvPr/>
      </p:nvGrpSpPr>
      <p:grpSpPr>
        <a:xfrm>
          <a:off x="0" y="0"/>
          <a:ext cx="0" cy="0"/>
          <a:chOff x="0" y="0"/>
          <a:chExt cx="0" cy="0"/>
        </a:xfrm>
      </p:grpSpPr>
      <p:sp>
        <p:nvSpPr>
          <p:cNvPr id="268" name="Google Shape;268;p31"/>
          <p:cNvSpPr/>
          <p:nvPr/>
        </p:nvSpPr>
        <p:spPr>
          <a:xfrm rot="10800000">
            <a:off x="6856154" y="-1067098"/>
            <a:ext cx="3406117" cy="3406117"/>
          </a:xfrm>
          <a:custGeom>
            <a:rect b="b" l="l" r="r" t="t"/>
            <a:pathLst>
              <a:path extrusionOk="0" h="6812234" w="6812234">
                <a:moveTo>
                  <a:pt x="6812234" y="6812234"/>
                </a:moveTo>
                <a:lnTo>
                  <a:pt x="0" y="6812234"/>
                </a:lnTo>
                <a:lnTo>
                  <a:pt x="0" y="0"/>
                </a:lnTo>
                <a:lnTo>
                  <a:pt x="6812234" y="0"/>
                </a:lnTo>
                <a:lnTo>
                  <a:pt x="6812234" y="6812234"/>
                </a:lnTo>
                <a:close/>
              </a:path>
            </a:pathLst>
          </a:custGeom>
          <a:blipFill rotWithShape="1">
            <a:blip r:embed="rId3">
              <a:alphaModFix amt="3000"/>
            </a:blip>
            <a:stretch>
              <a:fillRect b="0" l="0" r="0" t="0"/>
            </a:stretch>
          </a:blipFill>
          <a:ln>
            <a:noFill/>
          </a:ln>
        </p:spPr>
      </p:sp>
      <p:sp>
        <p:nvSpPr>
          <p:cNvPr id="269" name="Google Shape;269;p31"/>
          <p:cNvSpPr/>
          <p:nvPr/>
        </p:nvSpPr>
        <p:spPr>
          <a:xfrm flipH="1" rot="10800000">
            <a:off x="-1033808" y="-1067098"/>
            <a:ext cx="3406117" cy="3406117"/>
          </a:xfrm>
          <a:custGeom>
            <a:rect b="b" l="l" r="r" t="t"/>
            <a:pathLst>
              <a:path extrusionOk="0" h="6812234" w="6812234">
                <a:moveTo>
                  <a:pt x="0" y="6812234"/>
                </a:moveTo>
                <a:lnTo>
                  <a:pt x="6812235" y="6812234"/>
                </a:lnTo>
                <a:lnTo>
                  <a:pt x="6812235" y="0"/>
                </a:lnTo>
                <a:lnTo>
                  <a:pt x="0" y="0"/>
                </a:lnTo>
                <a:lnTo>
                  <a:pt x="0" y="6812234"/>
                </a:lnTo>
                <a:close/>
              </a:path>
            </a:pathLst>
          </a:custGeom>
          <a:blipFill rotWithShape="1">
            <a:blip r:embed="rId3">
              <a:alphaModFix amt="3000"/>
            </a:blip>
            <a:stretch>
              <a:fillRect b="0" l="0" r="0" t="0"/>
            </a:stretch>
          </a:blipFill>
          <a:ln>
            <a:noFill/>
          </a:ln>
        </p:spPr>
      </p:sp>
      <p:sp>
        <p:nvSpPr>
          <p:cNvPr id="270" name="Google Shape;270;p31"/>
          <p:cNvSpPr txBox="1"/>
          <p:nvPr/>
        </p:nvSpPr>
        <p:spPr>
          <a:xfrm>
            <a:off x="676849" y="500063"/>
            <a:ext cx="7790400" cy="8172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i="0" lang="en" sz="1500" u="none" cap="none" strike="noStrike">
                <a:solidFill>
                  <a:srgbClr val="000000"/>
                </a:solidFill>
                <a:latin typeface="Inter"/>
                <a:ea typeface="Inter"/>
                <a:cs typeface="Inter"/>
                <a:sym typeface="Inter"/>
              </a:rPr>
              <a:t>Konsekuensi F</a:t>
            </a:r>
            <a:r>
              <a:rPr b="1" lang="en" sz="1500">
                <a:latin typeface="Inter"/>
                <a:ea typeface="Inter"/>
                <a:cs typeface="Inter"/>
                <a:sym typeface="Inter"/>
              </a:rPr>
              <a:t>P</a:t>
            </a:r>
            <a:r>
              <a:rPr b="1" i="0" lang="en" sz="1500" u="none" cap="none" strike="noStrike">
                <a:solidFill>
                  <a:srgbClr val="000000"/>
                </a:solidFill>
                <a:latin typeface="Inter"/>
                <a:ea typeface="Inter"/>
                <a:cs typeface="Inter"/>
                <a:sym typeface="Inter"/>
              </a:rPr>
              <a:t>, Bank akan kehilangan biaya marketing sebesar 1.115 EURO dan F</a:t>
            </a:r>
            <a:r>
              <a:rPr b="1" lang="en" sz="1500">
                <a:latin typeface="Inter"/>
                <a:ea typeface="Inter"/>
                <a:cs typeface="Inter"/>
                <a:sym typeface="Inter"/>
              </a:rPr>
              <a:t>N</a:t>
            </a:r>
            <a:r>
              <a:rPr b="1" i="0" lang="en" sz="1500" u="none" cap="none" strike="noStrike">
                <a:solidFill>
                  <a:srgbClr val="000000"/>
                </a:solidFill>
                <a:latin typeface="Inter"/>
                <a:ea typeface="Inter"/>
                <a:cs typeface="Inter"/>
                <a:sym typeface="Inter"/>
              </a:rPr>
              <a:t>, kehilangan potensial profit sebesar 1.48 EURO membuat Recall menjadi metrics utama yang digunakan pada pemodelan kali ini</a:t>
            </a:r>
            <a:endParaRPr b="1" i="0" sz="1500" u="none" cap="none" strike="noStrike">
              <a:solidFill>
                <a:srgbClr val="000000"/>
              </a:solidFill>
              <a:latin typeface="Inter"/>
              <a:ea typeface="Inter"/>
              <a:cs typeface="Inter"/>
              <a:sym typeface="Inter"/>
            </a:endParaRPr>
          </a:p>
        </p:txBody>
      </p:sp>
      <p:grpSp>
        <p:nvGrpSpPr>
          <p:cNvPr id="271" name="Google Shape;271;p31"/>
          <p:cNvGrpSpPr/>
          <p:nvPr/>
        </p:nvGrpSpPr>
        <p:grpSpPr>
          <a:xfrm rot="2296705">
            <a:off x="-229218" y="-627484"/>
            <a:ext cx="936208" cy="2013072"/>
            <a:chOff x="0" y="-38100"/>
            <a:chExt cx="493147" cy="1060384"/>
          </a:xfrm>
        </p:grpSpPr>
        <p:sp>
          <p:nvSpPr>
            <p:cNvPr id="272" name="Google Shape;272;p31"/>
            <p:cNvSpPr/>
            <p:nvPr/>
          </p:nvSpPr>
          <p:spPr>
            <a:xfrm>
              <a:off x="0" y="0"/>
              <a:ext cx="493147" cy="1022284"/>
            </a:xfrm>
            <a:custGeom>
              <a:rect b="b" l="l" r="r" t="t"/>
              <a:pathLst>
                <a:path extrusionOk="0" h="1022284" w="493147">
                  <a:moveTo>
                    <a:pt x="0" y="0"/>
                  </a:moveTo>
                  <a:lnTo>
                    <a:pt x="493147" y="0"/>
                  </a:lnTo>
                  <a:lnTo>
                    <a:pt x="493147" y="1022284"/>
                  </a:lnTo>
                  <a:lnTo>
                    <a:pt x="0" y="1022284"/>
                  </a:lnTo>
                  <a:close/>
                </a:path>
              </a:pathLst>
            </a:custGeom>
            <a:solidFill>
              <a:srgbClr val="545454"/>
            </a:solidFill>
            <a:ln>
              <a:noFill/>
            </a:ln>
          </p:spPr>
        </p:sp>
        <p:sp>
          <p:nvSpPr>
            <p:cNvPr id="273" name="Google Shape;273;p31"/>
            <p:cNvSpPr txBox="1"/>
            <p:nvPr/>
          </p:nvSpPr>
          <p:spPr>
            <a:xfrm>
              <a:off x="0" y="-38100"/>
              <a:ext cx="493147" cy="1060384"/>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274" name="Google Shape;274;p31"/>
          <p:cNvCxnSpPr/>
          <p:nvPr/>
        </p:nvCxnSpPr>
        <p:spPr>
          <a:xfrm flipH="1">
            <a:off x="-740897" y="300422"/>
            <a:ext cx="1354221" cy="1716069"/>
          </a:xfrm>
          <a:prstGeom prst="straightConnector1">
            <a:avLst/>
          </a:prstGeom>
          <a:noFill/>
          <a:ln cap="flat" cmpd="sng" w="57150">
            <a:solidFill>
              <a:srgbClr val="FFFFFF"/>
            </a:solidFill>
            <a:prstDash val="solid"/>
            <a:round/>
            <a:headEnd len="sm" w="sm" type="none"/>
            <a:tailEnd len="sm" w="sm" type="none"/>
          </a:ln>
        </p:spPr>
      </p:cxnSp>
      <p:cxnSp>
        <p:nvCxnSpPr>
          <p:cNvPr id="275" name="Google Shape;275;p31"/>
          <p:cNvCxnSpPr/>
          <p:nvPr/>
        </p:nvCxnSpPr>
        <p:spPr>
          <a:xfrm flipH="1">
            <a:off x="-1032117" y="296333"/>
            <a:ext cx="1354221" cy="1716068"/>
          </a:xfrm>
          <a:prstGeom prst="straightConnector1">
            <a:avLst/>
          </a:prstGeom>
          <a:noFill/>
          <a:ln cap="flat" cmpd="sng" w="57150">
            <a:solidFill>
              <a:srgbClr val="FFFFFF"/>
            </a:solidFill>
            <a:prstDash val="solid"/>
            <a:round/>
            <a:headEnd len="sm" w="sm" type="none"/>
            <a:tailEnd len="sm" w="sm" type="none"/>
          </a:ln>
        </p:spPr>
      </p:cxnSp>
      <p:sp>
        <p:nvSpPr>
          <p:cNvPr id="276" name="Google Shape;276;p31"/>
          <p:cNvSpPr/>
          <p:nvPr/>
        </p:nvSpPr>
        <p:spPr>
          <a:xfrm>
            <a:off x="864200" y="1411199"/>
            <a:ext cx="7415608" cy="1714859"/>
          </a:xfrm>
          <a:custGeom>
            <a:rect b="b" l="l" r="r" t="t"/>
            <a:pathLst>
              <a:path extrusionOk="0" h="3707804" w="15133894">
                <a:moveTo>
                  <a:pt x="0" y="0"/>
                </a:moveTo>
                <a:lnTo>
                  <a:pt x="15133894" y="0"/>
                </a:lnTo>
                <a:lnTo>
                  <a:pt x="15133894" y="3707804"/>
                </a:lnTo>
                <a:lnTo>
                  <a:pt x="0" y="3707804"/>
                </a:lnTo>
                <a:lnTo>
                  <a:pt x="0" y="0"/>
                </a:lnTo>
                <a:close/>
              </a:path>
            </a:pathLst>
          </a:custGeom>
          <a:blipFill rotWithShape="1">
            <a:blip r:embed="rId4">
              <a:alphaModFix/>
            </a:blip>
            <a:stretch>
              <a:fillRect b="0" l="0" r="0" t="0"/>
            </a:stretch>
          </a:blipFill>
          <a:ln>
            <a:noFill/>
          </a:ln>
        </p:spPr>
      </p:sp>
      <p:grpSp>
        <p:nvGrpSpPr>
          <p:cNvPr id="277" name="Google Shape;277;p31"/>
          <p:cNvGrpSpPr/>
          <p:nvPr/>
        </p:nvGrpSpPr>
        <p:grpSpPr>
          <a:xfrm>
            <a:off x="405985" y="3169442"/>
            <a:ext cx="3932663" cy="351277"/>
            <a:chOff x="0" y="-84794"/>
            <a:chExt cx="10487100" cy="936738"/>
          </a:xfrm>
        </p:grpSpPr>
        <p:grpSp>
          <p:nvGrpSpPr>
            <p:cNvPr id="278" name="Google Shape;278;p31"/>
            <p:cNvGrpSpPr/>
            <p:nvPr/>
          </p:nvGrpSpPr>
          <p:grpSpPr>
            <a:xfrm>
              <a:off x="237879" y="-84794"/>
              <a:ext cx="10011301" cy="936738"/>
              <a:chOff x="0" y="-38100"/>
              <a:chExt cx="4498292" cy="420897"/>
            </a:xfrm>
          </p:grpSpPr>
          <p:sp>
            <p:nvSpPr>
              <p:cNvPr id="279" name="Google Shape;279;p31"/>
              <p:cNvSpPr/>
              <p:nvPr/>
            </p:nvSpPr>
            <p:spPr>
              <a:xfrm>
                <a:off x="0" y="0"/>
                <a:ext cx="4498292" cy="382797"/>
              </a:xfrm>
              <a:custGeom>
                <a:rect b="b" l="l" r="r" t="t"/>
                <a:pathLst>
                  <a:path extrusionOk="0" h="382797" w="4498292">
                    <a:moveTo>
                      <a:pt x="38087" y="0"/>
                    </a:moveTo>
                    <a:lnTo>
                      <a:pt x="4460205" y="0"/>
                    </a:lnTo>
                    <a:cubicBezTo>
                      <a:pt x="4470307" y="0"/>
                      <a:pt x="4479994" y="4013"/>
                      <a:pt x="4487137" y="11155"/>
                    </a:cubicBezTo>
                    <a:cubicBezTo>
                      <a:pt x="4494280" y="18298"/>
                      <a:pt x="4498292" y="27986"/>
                      <a:pt x="4498292" y="38087"/>
                    </a:cubicBezTo>
                    <a:lnTo>
                      <a:pt x="4498292" y="344710"/>
                    </a:lnTo>
                    <a:cubicBezTo>
                      <a:pt x="4498292" y="365745"/>
                      <a:pt x="4481240" y="382797"/>
                      <a:pt x="4460205" y="382797"/>
                    </a:cubicBezTo>
                    <a:lnTo>
                      <a:pt x="38087" y="382797"/>
                    </a:lnTo>
                    <a:cubicBezTo>
                      <a:pt x="17052" y="382797"/>
                      <a:pt x="0" y="365745"/>
                      <a:pt x="0" y="344710"/>
                    </a:cubicBezTo>
                    <a:lnTo>
                      <a:pt x="0" y="38087"/>
                    </a:lnTo>
                    <a:cubicBezTo>
                      <a:pt x="0" y="17052"/>
                      <a:pt x="17052" y="0"/>
                      <a:pt x="38087"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0" name="Google Shape;280;p31"/>
              <p:cNvSpPr txBox="1"/>
              <p:nvPr/>
            </p:nvSpPr>
            <p:spPr>
              <a:xfrm>
                <a:off x="0" y="-38100"/>
                <a:ext cx="4498292" cy="42089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81" name="Google Shape;281;p31"/>
            <p:cNvSpPr txBox="1"/>
            <p:nvPr/>
          </p:nvSpPr>
          <p:spPr>
            <a:xfrm>
              <a:off x="0" y="227350"/>
              <a:ext cx="10487100" cy="369300"/>
            </a:xfrm>
            <a:prstGeom prst="rect">
              <a:avLst/>
            </a:prstGeom>
            <a:noFill/>
            <a:ln>
              <a:noFill/>
            </a:ln>
          </p:spPr>
          <p:txBody>
            <a:bodyPr anchorCtr="0" anchor="t" bIns="0" lIns="0" spcFirstLastPara="1" rIns="0" wrap="square" tIns="0">
              <a:spAutoFit/>
            </a:bodyPr>
            <a:lstStyle/>
            <a:p>
              <a:pPr indent="0" lvl="0" marL="0" marR="0" rtl="0" algn="ctr">
                <a:lnSpc>
                  <a:spcPct val="140076"/>
                </a:lnSpc>
                <a:spcBef>
                  <a:spcPts val="0"/>
                </a:spcBef>
                <a:spcAft>
                  <a:spcPts val="0"/>
                </a:spcAft>
                <a:buNone/>
              </a:pPr>
              <a:r>
                <a:rPr b="1" i="0" lang="en" sz="900" u="none" cap="none" strike="noStrike">
                  <a:solidFill>
                    <a:srgbClr val="FFFFFF"/>
                  </a:solidFill>
                  <a:latin typeface="Inter"/>
                  <a:ea typeface="Inter"/>
                  <a:cs typeface="Inter"/>
                  <a:sym typeface="Inter"/>
                </a:rPr>
                <a:t>Metric Evaluation</a:t>
              </a:r>
              <a:endParaRPr sz="700"/>
            </a:p>
          </p:txBody>
        </p:sp>
      </p:grpSp>
      <p:sp>
        <p:nvSpPr>
          <p:cNvPr id="282" name="Google Shape;282;p31"/>
          <p:cNvSpPr txBox="1"/>
          <p:nvPr/>
        </p:nvSpPr>
        <p:spPr>
          <a:xfrm>
            <a:off x="514350" y="3582631"/>
            <a:ext cx="3702000" cy="1446900"/>
          </a:xfrm>
          <a:prstGeom prst="rect">
            <a:avLst/>
          </a:prstGeom>
          <a:noFill/>
          <a:ln>
            <a:noFill/>
          </a:ln>
        </p:spPr>
        <p:txBody>
          <a:bodyPr anchorCtr="0" anchor="t" bIns="0" lIns="0" spcFirstLastPara="1" rIns="0" wrap="square" tIns="0">
            <a:spAutoFit/>
          </a:bodyPr>
          <a:lstStyle/>
          <a:p>
            <a:pPr indent="-101600" lvl="1" marL="215900" marR="0" rtl="0" algn="just">
              <a:lnSpc>
                <a:spcPct val="140000"/>
              </a:lnSpc>
              <a:spcBef>
                <a:spcPts val="0"/>
              </a:spcBef>
              <a:spcAft>
                <a:spcPts val="0"/>
              </a:spcAft>
              <a:buClr>
                <a:srgbClr val="000000"/>
              </a:buClr>
              <a:buSzPts val="1000"/>
              <a:buFont typeface="Arial"/>
              <a:buChar char="•"/>
            </a:pPr>
            <a:r>
              <a:rPr b="0" i="0" lang="en" sz="1000" u="none" cap="none" strike="noStrike">
                <a:solidFill>
                  <a:srgbClr val="000000"/>
                </a:solidFill>
                <a:latin typeface="Inter"/>
                <a:ea typeface="Inter"/>
                <a:cs typeface="Inter"/>
                <a:sym typeface="Inter"/>
              </a:rPr>
              <a:t>Recall</a:t>
            </a:r>
            <a:endParaRPr sz="700"/>
          </a:p>
          <a:p>
            <a:pPr indent="-101600" lvl="1" marL="215900" marR="0" rtl="0" algn="just">
              <a:lnSpc>
                <a:spcPct val="140000"/>
              </a:lnSpc>
              <a:spcBef>
                <a:spcPts val="0"/>
              </a:spcBef>
              <a:spcAft>
                <a:spcPts val="0"/>
              </a:spcAft>
              <a:buClr>
                <a:srgbClr val="000000"/>
              </a:buClr>
              <a:buSzPts val="1000"/>
              <a:buFont typeface="Arial"/>
              <a:buChar char="•"/>
            </a:pPr>
            <a:r>
              <a:rPr b="0" i="0" lang="en" sz="1000" u="none" cap="none" strike="noStrike">
                <a:solidFill>
                  <a:srgbClr val="000000"/>
                </a:solidFill>
                <a:latin typeface="Inter"/>
                <a:ea typeface="Inter"/>
                <a:cs typeface="Inter"/>
                <a:sym typeface="Inter"/>
              </a:rPr>
              <a:t>Precsion</a:t>
            </a:r>
            <a:endParaRPr sz="700"/>
          </a:p>
          <a:p>
            <a:pPr indent="0" lvl="0" marL="0" marR="0" rtl="0" algn="just">
              <a:lnSpc>
                <a:spcPct val="140000"/>
              </a:lnSpc>
              <a:spcBef>
                <a:spcPts val="0"/>
              </a:spcBef>
              <a:spcAft>
                <a:spcPts val="0"/>
              </a:spcAft>
              <a:buNone/>
            </a:pPr>
            <a:r>
              <a:rPr b="0" i="0" lang="en" sz="1000" u="none" cap="none" strike="noStrike">
                <a:solidFill>
                  <a:srgbClr val="000000"/>
                </a:solidFill>
                <a:latin typeface="Inter"/>
                <a:ea typeface="Inter"/>
                <a:cs typeface="Inter"/>
                <a:sym typeface="Inter"/>
              </a:rPr>
              <a:t>Recall menjadi metrix evaluasion utama dalam proses membangun model, guna menekan recall yang ada sehingga mengurangi potensi kerugian akibat salah prediksi, namun tetap memperhatikan nilai Precision sebagai informasi tambahan.</a:t>
            </a:r>
            <a:endParaRPr sz="700"/>
          </a:p>
        </p:txBody>
      </p:sp>
      <p:grpSp>
        <p:nvGrpSpPr>
          <p:cNvPr id="283" name="Google Shape;283;p31"/>
          <p:cNvGrpSpPr/>
          <p:nvPr/>
        </p:nvGrpSpPr>
        <p:grpSpPr>
          <a:xfrm>
            <a:off x="4626566" y="3169442"/>
            <a:ext cx="3932663" cy="351277"/>
            <a:chOff x="0" y="-84794"/>
            <a:chExt cx="10487100" cy="936738"/>
          </a:xfrm>
        </p:grpSpPr>
        <p:grpSp>
          <p:nvGrpSpPr>
            <p:cNvPr id="284" name="Google Shape;284;p31"/>
            <p:cNvGrpSpPr/>
            <p:nvPr/>
          </p:nvGrpSpPr>
          <p:grpSpPr>
            <a:xfrm>
              <a:off x="237879" y="-84794"/>
              <a:ext cx="10011301" cy="936738"/>
              <a:chOff x="0" y="-38100"/>
              <a:chExt cx="4498292" cy="420897"/>
            </a:xfrm>
          </p:grpSpPr>
          <p:sp>
            <p:nvSpPr>
              <p:cNvPr id="285" name="Google Shape;285;p31"/>
              <p:cNvSpPr/>
              <p:nvPr/>
            </p:nvSpPr>
            <p:spPr>
              <a:xfrm>
                <a:off x="0" y="0"/>
                <a:ext cx="4498292" cy="382797"/>
              </a:xfrm>
              <a:custGeom>
                <a:rect b="b" l="l" r="r" t="t"/>
                <a:pathLst>
                  <a:path extrusionOk="0" h="382797" w="4498292">
                    <a:moveTo>
                      <a:pt x="38087" y="0"/>
                    </a:moveTo>
                    <a:lnTo>
                      <a:pt x="4460205" y="0"/>
                    </a:lnTo>
                    <a:cubicBezTo>
                      <a:pt x="4470307" y="0"/>
                      <a:pt x="4479994" y="4013"/>
                      <a:pt x="4487137" y="11155"/>
                    </a:cubicBezTo>
                    <a:cubicBezTo>
                      <a:pt x="4494280" y="18298"/>
                      <a:pt x="4498292" y="27986"/>
                      <a:pt x="4498292" y="38087"/>
                    </a:cubicBezTo>
                    <a:lnTo>
                      <a:pt x="4498292" y="344710"/>
                    </a:lnTo>
                    <a:cubicBezTo>
                      <a:pt x="4498292" y="365745"/>
                      <a:pt x="4481240" y="382797"/>
                      <a:pt x="4460205" y="382797"/>
                    </a:cubicBezTo>
                    <a:lnTo>
                      <a:pt x="38087" y="382797"/>
                    </a:lnTo>
                    <a:cubicBezTo>
                      <a:pt x="17052" y="382797"/>
                      <a:pt x="0" y="365745"/>
                      <a:pt x="0" y="344710"/>
                    </a:cubicBezTo>
                    <a:lnTo>
                      <a:pt x="0" y="38087"/>
                    </a:lnTo>
                    <a:cubicBezTo>
                      <a:pt x="0" y="17052"/>
                      <a:pt x="17052" y="0"/>
                      <a:pt x="38087"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6" name="Google Shape;286;p31"/>
              <p:cNvSpPr txBox="1"/>
              <p:nvPr/>
            </p:nvSpPr>
            <p:spPr>
              <a:xfrm>
                <a:off x="0" y="-38100"/>
                <a:ext cx="4498292" cy="42089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87" name="Google Shape;287;p31"/>
            <p:cNvSpPr txBox="1"/>
            <p:nvPr/>
          </p:nvSpPr>
          <p:spPr>
            <a:xfrm>
              <a:off x="0" y="227350"/>
              <a:ext cx="10487100" cy="369300"/>
            </a:xfrm>
            <a:prstGeom prst="rect">
              <a:avLst/>
            </a:prstGeom>
            <a:noFill/>
            <a:ln>
              <a:noFill/>
            </a:ln>
          </p:spPr>
          <p:txBody>
            <a:bodyPr anchorCtr="0" anchor="t" bIns="0" lIns="0" spcFirstLastPara="1" rIns="0" wrap="square" tIns="0">
              <a:spAutoFit/>
            </a:bodyPr>
            <a:lstStyle/>
            <a:p>
              <a:pPr indent="0" lvl="0" marL="0" marR="0" rtl="0" algn="ctr">
                <a:lnSpc>
                  <a:spcPct val="140076"/>
                </a:lnSpc>
                <a:spcBef>
                  <a:spcPts val="0"/>
                </a:spcBef>
                <a:spcAft>
                  <a:spcPts val="0"/>
                </a:spcAft>
                <a:buNone/>
              </a:pPr>
              <a:r>
                <a:rPr b="1" i="0" lang="en" sz="900" u="none" cap="none" strike="noStrike">
                  <a:solidFill>
                    <a:srgbClr val="FFFFFF"/>
                  </a:solidFill>
                  <a:latin typeface="Inter"/>
                  <a:ea typeface="Inter"/>
                  <a:cs typeface="Inter"/>
                  <a:sym typeface="Inter"/>
                </a:rPr>
                <a:t>Supervised Classification Model</a:t>
              </a:r>
              <a:endParaRPr sz="700"/>
            </a:p>
          </p:txBody>
        </p:sp>
      </p:grpSp>
      <p:sp>
        <p:nvSpPr>
          <p:cNvPr id="288" name="Google Shape;288;p31"/>
          <p:cNvSpPr txBox="1"/>
          <p:nvPr/>
        </p:nvSpPr>
        <p:spPr>
          <a:xfrm>
            <a:off x="4722226" y="3597275"/>
            <a:ext cx="3741300" cy="10158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 sz="1000" u="none" cap="none" strike="noStrike">
                <a:solidFill>
                  <a:srgbClr val="000000"/>
                </a:solidFill>
                <a:latin typeface="Inter"/>
                <a:ea typeface="Inter"/>
                <a:cs typeface="Inter"/>
                <a:sym typeface="Inter"/>
              </a:rPr>
              <a:t>Membuat Algoritma machine learning untuk menemukan nasabah potensial, mengurangi biaya marketing dan memberikan wawasan kepada bank mengenai seberapa efektif kampanye telemarketing </a:t>
            </a:r>
            <a:endParaRPr sz="700"/>
          </a:p>
          <a:p>
            <a:pPr indent="0" lvl="0" marL="0" marR="0" rtl="0" algn="just">
              <a:lnSpc>
                <a:spcPct val="140000"/>
              </a:lnSpc>
              <a:spcBef>
                <a:spcPts val="0"/>
              </a:spcBef>
              <a:spcAft>
                <a:spcPts val="0"/>
              </a:spcAft>
              <a:buNone/>
            </a:pPr>
            <a:r>
              <a:t/>
            </a:r>
            <a:endParaRPr b="0" i="0" sz="1000" u="none" cap="none" strike="noStrike">
              <a:solidFill>
                <a:srgbClr val="000000"/>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292" name="Shape 292"/>
        <p:cNvGrpSpPr/>
        <p:nvPr/>
      </p:nvGrpSpPr>
      <p:grpSpPr>
        <a:xfrm>
          <a:off x="0" y="0"/>
          <a:ext cx="0" cy="0"/>
          <a:chOff x="0" y="0"/>
          <a:chExt cx="0" cy="0"/>
        </a:xfrm>
      </p:grpSpPr>
      <p:sp>
        <p:nvSpPr>
          <p:cNvPr id="293" name="Google Shape;293;p32"/>
          <p:cNvSpPr/>
          <p:nvPr/>
        </p:nvSpPr>
        <p:spPr>
          <a:xfrm rot="10800000">
            <a:off x="6856154" y="-1067098"/>
            <a:ext cx="3406117" cy="3406117"/>
          </a:xfrm>
          <a:custGeom>
            <a:rect b="b" l="l" r="r" t="t"/>
            <a:pathLst>
              <a:path extrusionOk="0" h="6812234" w="6812234">
                <a:moveTo>
                  <a:pt x="6812234" y="6812234"/>
                </a:moveTo>
                <a:lnTo>
                  <a:pt x="0" y="6812234"/>
                </a:lnTo>
                <a:lnTo>
                  <a:pt x="0" y="0"/>
                </a:lnTo>
                <a:lnTo>
                  <a:pt x="6812234" y="0"/>
                </a:lnTo>
                <a:lnTo>
                  <a:pt x="6812234" y="6812234"/>
                </a:lnTo>
                <a:close/>
              </a:path>
            </a:pathLst>
          </a:custGeom>
          <a:blipFill rotWithShape="1">
            <a:blip r:embed="rId3">
              <a:alphaModFix amt="3000"/>
            </a:blip>
            <a:stretch>
              <a:fillRect b="0" l="0" r="0" t="0"/>
            </a:stretch>
          </a:blipFill>
          <a:ln>
            <a:noFill/>
          </a:ln>
        </p:spPr>
      </p:sp>
      <p:sp>
        <p:nvSpPr>
          <p:cNvPr id="294" name="Google Shape;294;p32"/>
          <p:cNvSpPr/>
          <p:nvPr/>
        </p:nvSpPr>
        <p:spPr>
          <a:xfrm flipH="1" rot="10800000">
            <a:off x="-1032108" y="-1067098"/>
            <a:ext cx="3406117" cy="3406117"/>
          </a:xfrm>
          <a:custGeom>
            <a:rect b="b" l="l" r="r" t="t"/>
            <a:pathLst>
              <a:path extrusionOk="0" h="6812234" w="6812234">
                <a:moveTo>
                  <a:pt x="0" y="6812234"/>
                </a:moveTo>
                <a:lnTo>
                  <a:pt x="6812235" y="6812234"/>
                </a:lnTo>
                <a:lnTo>
                  <a:pt x="6812235" y="0"/>
                </a:lnTo>
                <a:lnTo>
                  <a:pt x="0" y="0"/>
                </a:lnTo>
                <a:lnTo>
                  <a:pt x="0" y="6812234"/>
                </a:lnTo>
                <a:close/>
              </a:path>
            </a:pathLst>
          </a:custGeom>
          <a:blipFill rotWithShape="1">
            <a:blip r:embed="rId3">
              <a:alphaModFix amt="3000"/>
            </a:blip>
            <a:stretch>
              <a:fillRect b="0" l="0" r="0" t="0"/>
            </a:stretch>
          </a:blipFill>
          <a:ln>
            <a:noFill/>
          </a:ln>
        </p:spPr>
      </p:sp>
      <p:sp>
        <p:nvSpPr>
          <p:cNvPr id="295" name="Google Shape;295;p32"/>
          <p:cNvSpPr txBox="1"/>
          <p:nvPr/>
        </p:nvSpPr>
        <p:spPr>
          <a:xfrm>
            <a:off x="676849" y="500063"/>
            <a:ext cx="7790400" cy="8172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i="0" lang="en" sz="1500" u="none" cap="none" strike="noStrike">
                <a:solidFill>
                  <a:srgbClr val="000000"/>
                </a:solidFill>
                <a:latin typeface="Inter"/>
                <a:ea typeface="Inter"/>
                <a:cs typeface="Inter"/>
                <a:sym typeface="Inter"/>
              </a:rPr>
              <a:t>Konsekuensi F</a:t>
            </a:r>
            <a:r>
              <a:rPr b="1" lang="en" sz="1500">
                <a:latin typeface="Inter"/>
                <a:ea typeface="Inter"/>
                <a:cs typeface="Inter"/>
                <a:sym typeface="Inter"/>
              </a:rPr>
              <a:t>P</a:t>
            </a:r>
            <a:r>
              <a:rPr b="1" i="0" lang="en" sz="1500" u="none" cap="none" strike="noStrike">
                <a:solidFill>
                  <a:srgbClr val="000000"/>
                </a:solidFill>
                <a:latin typeface="Inter"/>
                <a:ea typeface="Inter"/>
                <a:cs typeface="Inter"/>
                <a:sym typeface="Inter"/>
              </a:rPr>
              <a:t>, Bank akan kehilangan biaya marketing sebesar 1.115 EURO dan F</a:t>
            </a:r>
            <a:r>
              <a:rPr b="1" lang="en" sz="1500">
                <a:latin typeface="Inter"/>
                <a:ea typeface="Inter"/>
                <a:cs typeface="Inter"/>
                <a:sym typeface="Inter"/>
              </a:rPr>
              <a:t>N</a:t>
            </a:r>
            <a:r>
              <a:rPr b="1" i="0" lang="en" sz="1500" u="none" cap="none" strike="noStrike">
                <a:solidFill>
                  <a:srgbClr val="000000"/>
                </a:solidFill>
                <a:latin typeface="Inter"/>
                <a:ea typeface="Inter"/>
                <a:cs typeface="Inter"/>
                <a:sym typeface="Inter"/>
              </a:rPr>
              <a:t>, kehilangan potensial profit sebesar 1.48 EURO membuat Recall menjadi metrics utama yang digunakan pada pemodelan kali ini (cont)</a:t>
            </a:r>
            <a:endParaRPr b="1" i="0" sz="1500" u="none" cap="none" strike="noStrike">
              <a:solidFill>
                <a:srgbClr val="000000"/>
              </a:solidFill>
              <a:latin typeface="Inter"/>
              <a:ea typeface="Inter"/>
              <a:cs typeface="Inter"/>
              <a:sym typeface="Inter"/>
            </a:endParaRPr>
          </a:p>
        </p:txBody>
      </p:sp>
      <p:grpSp>
        <p:nvGrpSpPr>
          <p:cNvPr id="296" name="Google Shape;296;p32"/>
          <p:cNvGrpSpPr/>
          <p:nvPr/>
        </p:nvGrpSpPr>
        <p:grpSpPr>
          <a:xfrm rot="2296766">
            <a:off x="-229280" y="-627447"/>
            <a:ext cx="936328" cy="2013266"/>
            <a:chOff x="0" y="-38100"/>
            <a:chExt cx="493200" cy="1060500"/>
          </a:xfrm>
        </p:grpSpPr>
        <p:sp>
          <p:nvSpPr>
            <p:cNvPr id="297" name="Google Shape;297;p32"/>
            <p:cNvSpPr/>
            <p:nvPr/>
          </p:nvSpPr>
          <p:spPr>
            <a:xfrm>
              <a:off x="0" y="0"/>
              <a:ext cx="493147" cy="1022284"/>
            </a:xfrm>
            <a:custGeom>
              <a:rect b="b" l="l" r="r" t="t"/>
              <a:pathLst>
                <a:path extrusionOk="0" h="1022284" w="493147">
                  <a:moveTo>
                    <a:pt x="0" y="0"/>
                  </a:moveTo>
                  <a:lnTo>
                    <a:pt x="493147" y="0"/>
                  </a:lnTo>
                  <a:lnTo>
                    <a:pt x="493147" y="1022284"/>
                  </a:lnTo>
                  <a:lnTo>
                    <a:pt x="0" y="1022284"/>
                  </a:lnTo>
                  <a:close/>
                </a:path>
              </a:pathLst>
            </a:custGeom>
            <a:solidFill>
              <a:srgbClr val="545454"/>
            </a:solidFill>
            <a:ln>
              <a:noFill/>
            </a:ln>
          </p:spPr>
        </p:sp>
        <p:sp>
          <p:nvSpPr>
            <p:cNvPr id="298" name="Google Shape;298;p32"/>
            <p:cNvSpPr txBox="1"/>
            <p:nvPr/>
          </p:nvSpPr>
          <p:spPr>
            <a:xfrm>
              <a:off x="0" y="-38100"/>
              <a:ext cx="493200" cy="1060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299" name="Google Shape;299;p32"/>
          <p:cNvCxnSpPr/>
          <p:nvPr/>
        </p:nvCxnSpPr>
        <p:spPr>
          <a:xfrm flipH="1">
            <a:off x="-740876" y="300422"/>
            <a:ext cx="1354200" cy="1716000"/>
          </a:xfrm>
          <a:prstGeom prst="straightConnector1">
            <a:avLst/>
          </a:prstGeom>
          <a:noFill/>
          <a:ln cap="flat" cmpd="sng" w="57150">
            <a:solidFill>
              <a:srgbClr val="FFFFFF"/>
            </a:solidFill>
            <a:prstDash val="solid"/>
            <a:round/>
            <a:headEnd len="sm" w="sm" type="none"/>
            <a:tailEnd len="sm" w="sm" type="none"/>
          </a:ln>
        </p:spPr>
      </p:cxnSp>
      <p:cxnSp>
        <p:nvCxnSpPr>
          <p:cNvPr id="300" name="Google Shape;300;p32"/>
          <p:cNvCxnSpPr/>
          <p:nvPr/>
        </p:nvCxnSpPr>
        <p:spPr>
          <a:xfrm flipH="1">
            <a:off x="-1032097" y="296333"/>
            <a:ext cx="1354200" cy="1716000"/>
          </a:xfrm>
          <a:prstGeom prst="straightConnector1">
            <a:avLst/>
          </a:prstGeom>
          <a:noFill/>
          <a:ln cap="flat" cmpd="sng" w="57150">
            <a:solidFill>
              <a:srgbClr val="FFFFFF"/>
            </a:solidFill>
            <a:prstDash val="solid"/>
            <a:round/>
            <a:headEnd len="sm" w="sm" type="none"/>
            <a:tailEnd len="sm" w="sm" type="none"/>
          </a:ln>
        </p:spPr>
      </p:cxnSp>
      <p:grpSp>
        <p:nvGrpSpPr>
          <p:cNvPr id="301" name="Google Shape;301;p32"/>
          <p:cNvGrpSpPr/>
          <p:nvPr/>
        </p:nvGrpSpPr>
        <p:grpSpPr>
          <a:xfrm>
            <a:off x="417285" y="1609441"/>
            <a:ext cx="3932663" cy="351283"/>
            <a:chOff x="0" y="-84795"/>
            <a:chExt cx="10487100" cy="936755"/>
          </a:xfrm>
        </p:grpSpPr>
        <p:grpSp>
          <p:nvGrpSpPr>
            <p:cNvPr id="302" name="Google Shape;302;p32"/>
            <p:cNvGrpSpPr/>
            <p:nvPr/>
          </p:nvGrpSpPr>
          <p:grpSpPr>
            <a:xfrm>
              <a:off x="237879" y="-84795"/>
              <a:ext cx="10011399" cy="936755"/>
              <a:chOff x="0" y="-38100"/>
              <a:chExt cx="4498292" cy="420900"/>
            </a:xfrm>
          </p:grpSpPr>
          <p:sp>
            <p:nvSpPr>
              <p:cNvPr id="303" name="Google Shape;303;p32"/>
              <p:cNvSpPr/>
              <p:nvPr/>
            </p:nvSpPr>
            <p:spPr>
              <a:xfrm>
                <a:off x="0" y="0"/>
                <a:ext cx="4498292" cy="382797"/>
              </a:xfrm>
              <a:custGeom>
                <a:rect b="b" l="l" r="r" t="t"/>
                <a:pathLst>
                  <a:path extrusionOk="0" h="382797" w="4498292">
                    <a:moveTo>
                      <a:pt x="38087" y="0"/>
                    </a:moveTo>
                    <a:lnTo>
                      <a:pt x="4460205" y="0"/>
                    </a:lnTo>
                    <a:cubicBezTo>
                      <a:pt x="4470307" y="0"/>
                      <a:pt x="4479994" y="4013"/>
                      <a:pt x="4487137" y="11155"/>
                    </a:cubicBezTo>
                    <a:cubicBezTo>
                      <a:pt x="4494280" y="18298"/>
                      <a:pt x="4498292" y="27986"/>
                      <a:pt x="4498292" y="38087"/>
                    </a:cubicBezTo>
                    <a:lnTo>
                      <a:pt x="4498292" y="344710"/>
                    </a:lnTo>
                    <a:cubicBezTo>
                      <a:pt x="4498292" y="365745"/>
                      <a:pt x="4481240" y="382797"/>
                      <a:pt x="4460205" y="382797"/>
                    </a:cubicBezTo>
                    <a:lnTo>
                      <a:pt x="38087" y="382797"/>
                    </a:lnTo>
                    <a:cubicBezTo>
                      <a:pt x="17052" y="382797"/>
                      <a:pt x="0" y="365745"/>
                      <a:pt x="0" y="344710"/>
                    </a:cubicBezTo>
                    <a:lnTo>
                      <a:pt x="0" y="38087"/>
                    </a:lnTo>
                    <a:cubicBezTo>
                      <a:pt x="0" y="17052"/>
                      <a:pt x="17052" y="0"/>
                      <a:pt x="38087"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4" name="Google Shape;304;p32"/>
              <p:cNvSpPr txBox="1"/>
              <p:nvPr/>
            </p:nvSpPr>
            <p:spPr>
              <a:xfrm>
                <a:off x="0" y="-38100"/>
                <a:ext cx="4498200" cy="420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05" name="Google Shape;305;p32"/>
            <p:cNvSpPr txBox="1"/>
            <p:nvPr/>
          </p:nvSpPr>
          <p:spPr>
            <a:xfrm>
              <a:off x="0" y="227350"/>
              <a:ext cx="10487100" cy="369300"/>
            </a:xfrm>
            <a:prstGeom prst="rect">
              <a:avLst/>
            </a:prstGeom>
            <a:noFill/>
            <a:ln>
              <a:noFill/>
            </a:ln>
          </p:spPr>
          <p:txBody>
            <a:bodyPr anchorCtr="0" anchor="t" bIns="0" lIns="0" spcFirstLastPara="1" rIns="0" wrap="square" tIns="0">
              <a:spAutoFit/>
            </a:bodyPr>
            <a:lstStyle/>
            <a:p>
              <a:pPr indent="0" lvl="0" marL="0" marR="0" rtl="0" algn="ctr">
                <a:lnSpc>
                  <a:spcPct val="140076"/>
                </a:lnSpc>
                <a:spcBef>
                  <a:spcPts val="0"/>
                </a:spcBef>
                <a:spcAft>
                  <a:spcPts val="0"/>
                </a:spcAft>
                <a:buNone/>
              </a:pPr>
              <a:r>
                <a:rPr b="1" lang="en" sz="900">
                  <a:solidFill>
                    <a:srgbClr val="FFFFFF"/>
                  </a:solidFill>
                  <a:latin typeface="Inter"/>
                  <a:ea typeface="Inter"/>
                  <a:cs typeface="Inter"/>
                  <a:sym typeface="Inter"/>
                </a:rPr>
                <a:t>False Positif: Pengeluaran Biaya Marketing</a:t>
              </a:r>
              <a:endParaRPr sz="700"/>
            </a:p>
          </p:txBody>
        </p:sp>
      </p:grpSp>
      <p:grpSp>
        <p:nvGrpSpPr>
          <p:cNvPr id="306" name="Google Shape;306;p32"/>
          <p:cNvGrpSpPr/>
          <p:nvPr/>
        </p:nvGrpSpPr>
        <p:grpSpPr>
          <a:xfrm>
            <a:off x="4728316" y="1609441"/>
            <a:ext cx="3932663" cy="351283"/>
            <a:chOff x="0" y="-84795"/>
            <a:chExt cx="10487100" cy="936755"/>
          </a:xfrm>
        </p:grpSpPr>
        <p:grpSp>
          <p:nvGrpSpPr>
            <p:cNvPr id="307" name="Google Shape;307;p32"/>
            <p:cNvGrpSpPr/>
            <p:nvPr/>
          </p:nvGrpSpPr>
          <p:grpSpPr>
            <a:xfrm>
              <a:off x="237879" y="-84795"/>
              <a:ext cx="10011399" cy="936755"/>
              <a:chOff x="0" y="-38100"/>
              <a:chExt cx="4498292" cy="420900"/>
            </a:xfrm>
          </p:grpSpPr>
          <p:sp>
            <p:nvSpPr>
              <p:cNvPr id="308" name="Google Shape;308;p32"/>
              <p:cNvSpPr/>
              <p:nvPr/>
            </p:nvSpPr>
            <p:spPr>
              <a:xfrm>
                <a:off x="0" y="0"/>
                <a:ext cx="4498292" cy="382797"/>
              </a:xfrm>
              <a:custGeom>
                <a:rect b="b" l="l" r="r" t="t"/>
                <a:pathLst>
                  <a:path extrusionOk="0" h="382797" w="4498292">
                    <a:moveTo>
                      <a:pt x="38087" y="0"/>
                    </a:moveTo>
                    <a:lnTo>
                      <a:pt x="4460205" y="0"/>
                    </a:lnTo>
                    <a:cubicBezTo>
                      <a:pt x="4470307" y="0"/>
                      <a:pt x="4479994" y="4013"/>
                      <a:pt x="4487137" y="11155"/>
                    </a:cubicBezTo>
                    <a:cubicBezTo>
                      <a:pt x="4494280" y="18298"/>
                      <a:pt x="4498292" y="27986"/>
                      <a:pt x="4498292" y="38087"/>
                    </a:cubicBezTo>
                    <a:lnTo>
                      <a:pt x="4498292" y="344710"/>
                    </a:lnTo>
                    <a:cubicBezTo>
                      <a:pt x="4498292" y="365745"/>
                      <a:pt x="4481240" y="382797"/>
                      <a:pt x="4460205" y="382797"/>
                    </a:cubicBezTo>
                    <a:lnTo>
                      <a:pt x="38087" y="382797"/>
                    </a:lnTo>
                    <a:cubicBezTo>
                      <a:pt x="17052" y="382797"/>
                      <a:pt x="0" y="365745"/>
                      <a:pt x="0" y="344710"/>
                    </a:cubicBezTo>
                    <a:lnTo>
                      <a:pt x="0" y="38087"/>
                    </a:lnTo>
                    <a:cubicBezTo>
                      <a:pt x="0" y="17052"/>
                      <a:pt x="17052" y="0"/>
                      <a:pt x="38087"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9" name="Google Shape;309;p32"/>
              <p:cNvSpPr txBox="1"/>
              <p:nvPr/>
            </p:nvSpPr>
            <p:spPr>
              <a:xfrm>
                <a:off x="0" y="-38100"/>
                <a:ext cx="4498200" cy="420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10" name="Google Shape;310;p32"/>
            <p:cNvSpPr txBox="1"/>
            <p:nvPr/>
          </p:nvSpPr>
          <p:spPr>
            <a:xfrm>
              <a:off x="0" y="227350"/>
              <a:ext cx="10487100" cy="369300"/>
            </a:xfrm>
            <a:prstGeom prst="rect">
              <a:avLst/>
            </a:prstGeom>
            <a:noFill/>
            <a:ln>
              <a:noFill/>
            </a:ln>
          </p:spPr>
          <p:txBody>
            <a:bodyPr anchorCtr="0" anchor="t" bIns="0" lIns="0" spcFirstLastPara="1" rIns="0" wrap="square" tIns="0">
              <a:spAutoFit/>
            </a:bodyPr>
            <a:lstStyle/>
            <a:p>
              <a:pPr indent="0" lvl="0" marL="0" marR="0" rtl="0" algn="ctr">
                <a:lnSpc>
                  <a:spcPct val="140076"/>
                </a:lnSpc>
                <a:spcBef>
                  <a:spcPts val="0"/>
                </a:spcBef>
                <a:spcAft>
                  <a:spcPts val="0"/>
                </a:spcAft>
                <a:buNone/>
              </a:pPr>
              <a:r>
                <a:rPr b="1" lang="en" sz="900">
                  <a:solidFill>
                    <a:srgbClr val="FFFFFF"/>
                  </a:solidFill>
                  <a:latin typeface="Inter"/>
                  <a:ea typeface="Inter"/>
                  <a:cs typeface="Inter"/>
                  <a:sym typeface="Inter"/>
                </a:rPr>
                <a:t>False Negatif: Potensi Pendapatan Hilang</a:t>
              </a:r>
              <a:endParaRPr sz="700"/>
            </a:p>
          </p:txBody>
        </p:sp>
      </p:grpSp>
      <p:pic>
        <p:nvPicPr>
          <p:cNvPr id="311" name="Google Shape;311;p32"/>
          <p:cNvPicPr preferRelativeResize="0"/>
          <p:nvPr/>
        </p:nvPicPr>
        <p:blipFill>
          <a:blip r:embed="rId4">
            <a:alphaModFix/>
          </a:blip>
          <a:stretch>
            <a:fillRect/>
          </a:stretch>
        </p:blipFill>
        <p:spPr>
          <a:xfrm>
            <a:off x="382263" y="2110719"/>
            <a:ext cx="4002705" cy="2499681"/>
          </a:xfrm>
          <a:prstGeom prst="rect">
            <a:avLst/>
          </a:prstGeom>
          <a:noFill/>
          <a:ln cap="flat" cmpd="sng" w="28575">
            <a:solidFill>
              <a:srgbClr val="257004"/>
            </a:solidFill>
            <a:prstDash val="solid"/>
            <a:round/>
            <a:headEnd len="sm" w="sm" type="none"/>
            <a:tailEnd len="sm" w="sm" type="none"/>
          </a:ln>
        </p:spPr>
      </p:pic>
      <p:pic>
        <p:nvPicPr>
          <p:cNvPr id="312" name="Google Shape;312;p32"/>
          <p:cNvPicPr preferRelativeResize="0"/>
          <p:nvPr/>
        </p:nvPicPr>
        <p:blipFill>
          <a:blip r:embed="rId5">
            <a:alphaModFix/>
          </a:blip>
          <a:stretch>
            <a:fillRect/>
          </a:stretch>
        </p:blipFill>
        <p:spPr>
          <a:xfrm>
            <a:off x="4599142" y="2110719"/>
            <a:ext cx="4191000" cy="2200275"/>
          </a:xfrm>
          <a:prstGeom prst="rect">
            <a:avLst/>
          </a:prstGeom>
          <a:noFill/>
          <a:ln cap="flat" cmpd="sng" w="28575">
            <a:solidFill>
              <a:srgbClr val="257004"/>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FFFFF"/>
            </a:gs>
            <a:gs pos="100000">
              <a:srgbClr val="E9E9E9"/>
            </a:gs>
          </a:gsLst>
          <a:lin ang="0" scaled="0"/>
        </a:gradFill>
      </p:bgPr>
    </p:bg>
    <p:spTree>
      <p:nvGrpSpPr>
        <p:cNvPr id="316" name="Shape 316"/>
        <p:cNvGrpSpPr/>
        <p:nvPr/>
      </p:nvGrpSpPr>
      <p:grpSpPr>
        <a:xfrm>
          <a:off x="0" y="0"/>
          <a:ext cx="0" cy="0"/>
          <a:chOff x="0" y="0"/>
          <a:chExt cx="0" cy="0"/>
        </a:xfrm>
      </p:grpSpPr>
      <p:sp>
        <p:nvSpPr>
          <p:cNvPr id="317" name="Google Shape;317;p33"/>
          <p:cNvSpPr/>
          <p:nvPr/>
        </p:nvSpPr>
        <p:spPr>
          <a:xfrm rot="10800000">
            <a:off x="7021613" y="-304298"/>
            <a:ext cx="2643317" cy="2643317"/>
          </a:xfrm>
          <a:custGeom>
            <a:rect b="b" l="l" r="r" t="t"/>
            <a:pathLst>
              <a:path extrusionOk="0" h="5286634" w="5286634">
                <a:moveTo>
                  <a:pt x="5286635" y="5286634"/>
                </a:moveTo>
                <a:lnTo>
                  <a:pt x="0" y="5286634"/>
                </a:lnTo>
                <a:lnTo>
                  <a:pt x="0" y="0"/>
                </a:lnTo>
                <a:lnTo>
                  <a:pt x="5286635" y="0"/>
                </a:lnTo>
                <a:lnTo>
                  <a:pt x="5286635" y="5286634"/>
                </a:lnTo>
                <a:close/>
              </a:path>
            </a:pathLst>
          </a:custGeom>
          <a:blipFill rotWithShape="1">
            <a:blip r:embed="rId3">
              <a:alphaModFix amt="3000"/>
            </a:blip>
            <a:stretch>
              <a:fillRect b="0" l="0" r="0" t="0"/>
            </a:stretch>
          </a:blipFill>
          <a:ln>
            <a:noFill/>
          </a:ln>
        </p:spPr>
      </p:sp>
      <p:sp>
        <p:nvSpPr>
          <p:cNvPr id="318" name="Google Shape;318;p33"/>
          <p:cNvSpPr/>
          <p:nvPr/>
        </p:nvSpPr>
        <p:spPr>
          <a:xfrm flipH="1" rot="10800000">
            <a:off x="-1033808" y="-1067098"/>
            <a:ext cx="3406117" cy="3406117"/>
          </a:xfrm>
          <a:custGeom>
            <a:rect b="b" l="l" r="r" t="t"/>
            <a:pathLst>
              <a:path extrusionOk="0" h="6812234" w="6812234">
                <a:moveTo>
                  <a:pt x="0" y="6812234"/>
                </a:moveTo>
                <a:lnTo>
                  <a:pt x="6812235" y="6812234"/>
                </a:lnTo>
                <a:lnTo>
                  <a:pt x="6812235" y="0"/>
                </a:lnTo>
                <a:lnTo>
                  <a:pt x="0" y="0"/>
                </a:lnTo>
                <a:lnTo>
                  <a:pt x="0" y="6812234"/>
                </a:lnTo>
                <a:close/>
              </a:path>
            </a:pathLst>
          </a:custGeom>
          <a:blipFill rotWithShape="1">
            <a:blip r:embed="rId3">
              <a:alphaModFix amt="3000"/>
            </a:blip>
            <a:stretch>
              <a:fillRect b="0" l="0" r="0" t="0"/>
            </a:stretch>
          </a:blipFill>
          <a:ln>
            <a:noFill/>
          </a:ln>
        </p:spPr>
      </p:sp>
      <p:sp>
        <p:nvSpPr>
          <p:cNvPr id="319" name="Google Shape;319;p33"/>
          <p:cNvSpPr/>
          <p:nvPr/>
        </p:nvSpPr>
        <p:spPr>
          <a:xfrm>
            <a:off x="7966" y="4111642"/>
            <a:ext cx="1052917" cy="1031858"/>
          </a:xfrm>
          <a:custGeom>
            <a:rect b="b" l="l" r="r" t="t"/>
            <a:pathLst>
              <a:path extrusionOk="0" h="2063716" w="2105833">
                <a:moveTo>
                  <a:pt x="0" y="0"/>
                </a:moveTo>
                <a:lnTo>
                  <a:pt x="2105832" y="0"/>
                </a:lnTo>
                <a:lnTo>
                  <a:pt x="2105832" y="2063716"/>
                </a:lnTo>
                <a:lnTo>
                  <a:pt x="0" y="2063716"/>
                </a:lnTo>
                <a:lnTo>
                  <a:pt x="0" y="0"/>
                </a:lnTo>
                <a:close/>
              </a:path>
            </a:pathLst>
          </a:custGeom>
          <a:blipFill rotWithShape="1">
            <a:blip r:embed="rId4">
              <a:alphaModFix/>
            </a:blip>
            <a:stretch>
              <a:fillRect b="0" l="0" r="0" t="0"/>
            </a:stretch>
          </a:blipFill>
          <a:ln>
            <a:noFill/>
          </a:ln>
        </p:spPr>
      </p:sp>
      <p:sp>
        <p:nvSpPr>
          <p:cNvPr id="320" name="Google Shape;320;p33"/>
          <p:cNvSpPr txBox="1"/>
          <p:nvPr/>
        </p:nvSpPr>
        <p:spPr>
          <a:xfrm>
            <a:off x="2453272" y="393155"/>
            <a:ext cx="4237458" cy="279718"/>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i="0" lang="en" sz="1800" u="none" cap="none" strike="noStrike">
                <a:solidFill>
                  <a:srgbClr val="000000"/>
                </a:solidFill>
                <a:latin typeface="Inter"/>
                <a:ea typeface="Inter"/>
                <a:cs typeface="Inter"/>
                <a:sym typeface="Inter"/>
              </a:rPr>
              <a:t>Analytical Approach</a:t>
            </a:r>
            <a:endParaRPr sz="700"/>
          </a:p>
        </p:txBody>
      </p:sp>
      <p:sp>
        <p:nvSpPr>
          <p:cNvPr id="321" name="Google Shape;321;p33"/>
          <p:cNvSpPr/>
          <p:nvPr/>
        </p:nvSpPr>
        <p:spPr>
          <a:xfrm>
            <a:off x="1179221" y="1680202"/>
            <a:ext cx="978228" cy="1392968"/>
          </a:xfrm>
          <a:custGeom>
            <a:rect b="b" l="l" r="r" t="t"/>
            <a:pathLst>
              <a:path extrusionOk="0" h="2785936" w="1956455">
                <a:moveTo>
                  <a:pt x="0" y="0"/>
                </a:moveTo>
                <a:lnTo>
                  <a:pt x="1956455" y="0"/>
                </a:lnTo>
                <a:lnTo>
                  <a:pt x="1956455" y="2785936"/>
                </a:lnTo>
                <a:lnTo>
                  <a:pt x="0" y="2785936"/>
                </a:lnTo>
                <a:lnTo>
                  <a:pt x="0" y="0"/>
                </a:lnTo>
                <a:close/>
              </a:path>
            </a:pathLst>
          </a:custGeom>
          <a:blipFill rotWithShape="1">
            <a:blip r:embed="rId5">
              <a:alphaModFix/>
            </a:blip>
            <a:stretch>
              <a:fillRect b="0" l="0" r="-188383" t="0"/>
            </a:stretch>
          </a:blipFill>
          <a:ln>
            <a:noFill/>
          </a:ln>
        </p:spPr>
      </p:sp>
      <p:sp>
        <p:nvSpPr>
          <p:cNvPr id="322" name="Google Shape;322;p33"/>
          <p:cNvSpPr/>
          <p:nvPr/>
        </p:nvSpPr>
        <p:spPr>
          <a:xfrm>
            <a:off x="2179827" y="1704220"/>
            <a:ext cx="1194236" cy="1355960"/>
          </a:xfrm>
          <a:custGeom>
            <a:rect b="b" l="l" r="r" t="t"/>
            <a:pathLst>
              <a:path extrusionOk="0" h="2711919" w="2388472">
                <a:moveTo>
                  <a:pt x="0" y="0"/>
                </a:moveTo>
                <a:lnTo>
                  <a:pt x="2388472" y="0"/>
                </a:lnTo>
                <a:lnTo>
                  <a:pt x="2388472" y="2711918"/>
                </a:lnTo>
                <a:lnTo>
                  <a:pt x="0" y="2711918"/>
                </a:lnTo>
                <a:lnTo>
                  <a:pt x="0" y="0"/>
                </a:lnTo>
                <a:close/>
              </a:path>
            </a:pathLst>
          </a:custGeom>
          <a:blipFill rotWithShape="1">
            <a:blip r:embed="rId6">
              <a:alphaModFix/>
            </a:blip>
            <a:stretch>
              <a:fillRect b="0" l="-65546" r="-64401" t="0"/>
            </a:stretch>
          </a:blipFill>
          <a:ln>
            <a:noFill/>
          </a:ln>
        </p:spPr>
      </p:sp>
      <p:sp>
        <p:nvSpPr>
          <p:cNvPr id="323" name="Google Shape;323;p33"/>
          <p:cNvSpPr/>
          <p:nvPr/>
        </p:nvSpPr>
        <p:spPr>
          <a:xfrm>
            <a:off x="6945746" y="1718568"/>
            <a:ext cx="949640" cy="1336098"/>
          </a:xfrm>
          <a:custGeom>
            <a:rect b="b" l="l" r="r" t="t"/>
            <a:pathLst>
              <a:path extrusionOk="0" h="2672196" w="1899279">
                <a:moveTo>
                  <a:pt x="0" y="0"/>
                </a:moveTo>
                <a:lnTo>
                  <a:pt x="1899279" y="0"/>
                </a:lnTo>
                <a:lnTo>
                  <a:pt x="1899279" y="2672196"/>
                </a:lnTo>
                <a:lnTo>
                  <a:pt x="0" y="2672196"/>
                </a:lnTo>
                <a:lnTo>
                  <a:pt x="0" y="0"/>
                </a:lnTo>
                <a:close/>
              </a:path>
            </a:pathLst>
          </a:custGeom>
          <a:blipFill rotWithShape="1">
            <a:blip r:embed="rId7">
              <a:alphaModFix/>
            </a:blip>
            <a:stretch>
              <a:fillRect b="0" l="-184948" r="0" t="0"/>
            </a:stretch>
          </a:blipFill>
          <a:ln>
            <a:noFill/>
          </a:ln>
        </p:spPr>
      </p:sp>
      <p:grpSp>
        <p:nvGrpSpPr>
          <p:cNvPr id="324" name="Google Shape;324;p33"/>
          <p:cNvGrpSpPr/>
          <p:nvPr/>
        </p:nvGrpSpPr>
        <p:grpSpPr>
          <a:xfrm>
            <a:off x="1000474" y="3201370"/>
            <a:ext cx="1091147" cy="415221"/>
            <a:chOff x="0" y="-38100"/>
            <a:chExt cx="862298" cy="328135"/>
          </a:xfrm>
        </p:grpSpPr>
        <p:sp>
          <p:nvSpPr>
            <p:cNvPr id="325" name="Google Shape;325;p33"/>
            <p:cNvSpPr/>
            <p:nvPr/>
          </p:nvSpPr>
          <p:spPr>
            <a:xfrm>
              <a:off x="0" y="0"/>
              <a:ext cx="862298" cy="290035"/>
            </a:xfrm>
            <a:custGeom>
              <a:rect b="b" l="l" r="r" t="t"/>
              <a:pathLst>
                <a:path extrusionOk="0" h="290035" w="862298">
                  <a:moveTo>
                    <a:pt x="145018" y="0"/>
                  </a:moveTo>
                  <a:lnTo>
                    <a:pt x="717281" y="0"/>
                  </a:lnTo>
                  <a:cubicBezTo>
                    <a:pt x="797372" y="0"/>
                    <a:pt x="862298" y="64927"/>
                    <a:pt x="862298" y="145018"/>
                  </a:cubicBezTo>
                  <a:lnTo>
                    <a:pt x="862298" y="145018"/>
                  </a:lnTo>
                  <a:cubicBezTo>
                    <a:pt x="862298" y="225109"/>
                    <a:pt x="797372" y="290035"/>
                    <a:pt x="717281" y="290035"/>
                  </a:cubicBezTo>
                  <a:lnTo>
                    <a:pt x="145018" y="290035"/>
                  </a:lnTo>
                  <a:cubicBezTo>
                    <a:pt x="64927" y="290035"/>
                    <a:pt x="0" y="225109"/>
                    <a:pt x="0" y="145018"/>
                  </a:cubicBezTo>
                  <a:lnTo>
                    <a:pt x="0" y="145018"/>
                  </a:lnTo>
                  <a:cubicBezTo>
                    <a:pt x="0" y="64927"/>
                    <a:pt x="64927" y="0"/>
                    <a:pt x="145018"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6" name="Google Shape;326;p33"/>
            <p:cNvSpPr txBox="1"/>
            <p:nvPr/>
          </p:nvSpPr>
          <p:spPr>
            <a:xfrm>
              <a:off x="0" y="-38100"/>
              <a:ext cx="862298" cy="328135"/>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rPr b="1" i="0" lang="en" sz="900" u="none" cap="none" strike="noStrike">
                  <a:solidFill>
                    <a:srgbClr val="FFFFFF"/>
                  </a:solidFill>
                  <a:latin typeface="Inter"/>
                  <a:ea typeface="Inter"/>
                  <a:cs typeface="Inter"/>
                  <a:sym typeface="Inter"/>
                </a:rPr>
                <a:t>Data Cleaning</a:t>
              </a:r>
              <a:endParaRPr sz="700"/>
            </a:p>
          </p:txBody>
        </p:sp>
      </p:grpSp>
      <p:grpSp>
        <p:nvGrpSpPr>
          <p:cNvPr id="327" name="Google Shape;327;p33"/>
          <p:cNvGrpSpPr/>
          <p:nvPr/>
        </p:nvGrpSpPr>
        <p:grpSpPr>
          <a:xfrm>
            <a:off x="3391857" y="3134185"/>
            <a:ext cx="1087909" cy="549590"/>
            <a:chOff x="0" y="-38100"/>
            <a:chExt cx="859739" cy="434323"/>
          </a:xfrm>
        </p:grpSpPr>
        <p:sp>
          <p:nvSpPr>
            <p:cNvPr id="328" name="Google Shape;328;p33"/>
            <p:cNvSpPr/>
            <p:nvPr/>
          </p:nvSpPr>
          <p:spPr>
            <a:xfrm>
              <a:off x="0" y="0"/>
              <a:ext cx="859739" cy="396223"/>
            </a:xfrm>
            <a:custGeom>
              <a:rect b="b" l="l" r="r" t="t"/>
              <a:pathLst>
                <a:path extrusionOk="0" h="396223" w="859739">
                  <a:moveTo>
                    <a:pt x="181467" y="0"/>
                  </a:moveTo>
                  <a:lnTo>
                    <a:pt x="678272" y="0"/>
                  </a:lnTo>
                  <a:cubicBezTo>
                    <a:pt x="726400" y="0"/>
                    <a:pt x="772557" y="19119"/>
                    <a:pt x="806588" y="53150"/>
                  </a:cubicBezTo>
                  <a:cubicBezTo>
                    <a:pt x="840620" y="87182"/>
                    <a:pt x="859739" y="133339"/>
                    <a:pt x="859739" y="181467"/>
                  </a:cubicBezTo>
                  <a:lnTo>
                    <a:pt x="859739" y="214757"/>
                  </a:lnTo>
                  <a:cubicBezTo>
                    <a:pt x="859739" y="314978"/>
                    <a:pt x="778493" y="396223"/>
                    <a:pt x="678272" y="396223"/>
                  </a:cubicBezTo>
                  <a:lnTo>
                    <a:pt x="181467" y="396223"/>
                  </a:lnTo>
                  <a:cubicBezTo>
                    <a:pt x="133339" y="396223"/>
                    <a:pt x="87182" y="377105"/>
                    <a:pt x="53150" y="343073"/>
                  </a:cubicBezTo>
                  <a:cubicBezTo>
                    <a:pt x="19119" y="309041"/>
                    <a:pt x="0" y="262885"/>
                    <a:pt x="0" y="214757"/>
                  </a:cubicBezTo>
                  <a:lnTo>
                    <a:pt x="0" y="181467"/>
                  </a:lnTo>
                  <a:cubicBezTo>
                    <a:pt x="0" y="81245"/>
                    <a:pt x="81245" y="0"/>
                    <a:pt x="181467"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9" name="Google Shape;329;p33"/>
            <p:cNvSpPr txBox="1"/>
            <p:nvPr/>
          </p:nvSpPr>
          <p:spPr>
            <a:xfrm>
              <a:off x="0" y="-38100"/>
              <a:ext cx="859738" cy="43432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rPr b="1" i="0" lang="en" sz="900" u="none" cap="none" strike="noStrike">
                  <a:solidFill>
                    <a:srgbClr val="FFFFFF"/>
                  </a:solidFill>
                  <a:latin typeface="Inter"/>
                  <a:ea typeface="Inter"/>
                  <a:cs typeface="Inter"/>
                  <a:sym typeface="Inter"/>
                </a:rPr>
                <a:t>Preprocessing</a:t>
              </a:r>
              <a:endParaRPr sz="700"/>
            </a:p>
            <a:p>
              <a:pPr indent="0" lvl="0" marL="0" marR="0" rtl="0" algn="ctr">
                <a:lnSpc>
                  <a:spcPct val="140000"/>
                </a:lnSpc>
                <a:spcBef>
                  <a:spcPts val="0"/>
                </a:spcBef>
                <a:spcAft>
                  <a:spcPts val="0"/>
                </a:spcAft>
                <a:buNone/>
              </a:pPr>
              <a:r>
                <a:rPr b="1" i="0" lang="en" sz="900" u="none" cap="none" strike="noStrike">
                  <a:solidFill>
                    <a:srgbClr val="FFFFFF"/>
                  </a:solidFill>
                  <a:latin typeface="Inter"/>
                  <a:ea typeface="Inter"/>
                  <a:cs typeface="Inter"/>
                  <a:sym typeface="Inter"/>
                </a:rPr>
                <a:t>Data</a:t>
              </a:r>
              <a:endParaRPr sz="700"/>
            </a:p>
          </p:txBody>
        </p:sp>
      </p:grpSp>
      <p:grpSp>
        <p:nvGrpSpPr>
          <p:cNvPr id="330" name="Google Shape;330;p33"/>
          <p:cNvGrpSpPr/>
          <p:nvPr/>
        </p:nvGrpSpPr>
        <p:grpSpPr>
          <a:xfrm>
            <a:off x="4584510" y="3134185"/>
            <a:ext cx="1105702" cy="549590"/>
            <a:chOff x="0" y="-38100"/>
            <a:chExt cx="873801" cy="434323"/>
          </a:xfrm>
        </p:grpSpPr>
        <p:sp>
          <p:nvSpPr>
            <p:cNvPr id="331" name="Google Shape;331;p33"/>
            <p:cNvSpPr/>
            <p:nvPr/>
          </p:nvSpPr>
          <p:spPr>
            <a:xfrm>
              <a:off x="0" y="0"/>
              <a:ext cx="873801" cy="396223"/>
            </a:xfrm>
            <a:custGeom>
              <a:rect b="b" l="l" r="r" t="t"/>
              <a:pathLst>
                <a:path extrusionOk="0" h="396223" w="873801">
                  <a:moveTo>
                    <a:pt x="178546" y="0"/>
                  </a:moveTo>
                  <a:lnTo>
                    <a:pt x="695255" y="0"/>
                  </a:lnTo>
                  <a:cubicBezTo>
                    <a:pt x="742608" y="0"/>
                    <a:pt x="788022" y="18811"/>
                    <a:pt x="821506" y="52295"/>
                  </a:cubicBezTo>
                  <a:cubicBezTo>
                    <a:pt x="854990" y="85779"/>
                    <a:pt x="873801" y="131193"/>
                    <a:pt x="873801" y="178546"/>
                  </a:cubicBezTo>
                  <a:lnTo>
                    <a:pt x="873801" y="217677"/>
                  </a:lnTo>
                  <a:cubicBezTo>
                    <a:pt x="873801" y="265030"/>
                    <a:pt x="854990" y="310444"/>
                    <a:pt x="821506" y="343928"/>
                  </a:cubicBezTo>
                  <a:cubicBezTo>
                    <a:pt x="788022" y="377412"/>
                    <a:pt x="742608" y="396223"/>
                    <a:pt x="695255" y="396223"/>
                  </a:cubicBezTo>
                  <a:lnTo>
                    <a:pt x="178546" y="396223"/>
                  </a:lnTo>
                  <a:cubicBezTo>
                    <a:pt x="131193" y="396223"/>
                    <a:pt x="85779" y="377412"/>
                    <a:pt x="52295" y="343928"/>
                  </a:cubicBezTo>
                  <a:cubicBezTo>
                    <a:pt x="18811" y="310444"/>
                    <a:pt x="0" y="265030"/>
                    <a:pt x="0" y="217677"/>
                  </a:cubicBezTo>
                  <a:lnTo>
                    <a:pt x="0" y="178546"/>
                  </a:lnTo>
                  <a:cubicBezTo>
                    <a:pt x="0" y="131193"/>
                    <a:pt x="18811" y="85779"/>
                    <a:pt x="52295" y="52295"/>
                  </a:cubicBezTo>
                  <a:cubicBezTo>
                    <a:pt x="85779" y="18811"/>
                    <a:pt x="131193" y="0"/>
                    <a:pt x="178546"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2" name="Google Shape;332;p33"/>
            <p:cNvSpPr txBox="1"/>
            <p:nvPr/>
          </p:nvSpPr>
          <p:spPr>
            <a:xfrm>
              <a:off x="0" y="-38100"/>
              <a:ext cx="873801" cy="43432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rPr b="1" i="0" lang="en" sz="900" u="none" cap="none" strike="noStrike">
                  <a:solidFill>
                    <a:srgbClr val="FFFFFF"/>
                  </a:solidFill>
                  <a:latin typeface="Inter"/>
                  <a:ea typeface="Inter"/>
                  <a:cs typeface="Inter"/>
                  <a:sym typeface="Inter"/>
                </a:rPr>
                <a:t>Benchmarking Model Klasifikasi</a:t>
              </a:r>
              <a:endParaRPr sz="700"/>
            </a:p>
          </p:txBody>
        </p:sp>
      </p:grpSp>
      <p:grpSp>
        <p:nvGrpSpPr>
          <p:cNvPr id="333" name="Google Shape;333;p33"/>
          <p:cNvGrpSpPr/>
          <p:nvPr/>
        </p:nvGrpSpPr>
        <p:grpSpPr>
          <a:xfrm>
            <a:off x="5794957" y="3134185"/>
            <a:ext cx="1121913" cy="549590"/>
            <a:chOff x="0" y="-38100"/>
            <a:chExt cx="886611" cy="434323"/>
          </a:xfrm>
        </p:grpSpPr>
        <p:sp>
          <p:nvSpPr>
            <p:cNvPr id="334" name="Google Shape;334;p33"/>
            <p:cNvSpPr/>
            <p:nvPr/>
          </p:nvSpPr>
          <p:spPr>
            <a:xfrm>
              <a:off x="0" y="0"/>
              <a:ext cx="886611" cy="396223"/>
            </a:xfrm>
            <a:custGeom>
              <a:rect b="b" l="l" r="r" t="t"/>
              <a:pathLst>
                <a:path extrusionOk="0" h="396223" w="886611">
                  <a:moveTo>
                    <a:pt x="175966" y="0"/>
                  </a:moveTo>
                  <a:lnTo>
                    <a:pt x="710645" y="0"/>
                  </a:lnTo>
                  <a:cubicBezTo>
                    <a:pt x="807828" y="0"/>
                    <a:pt x="886611" y="78783"/>
                    <a:pt x="886611" y="175966"/>
                  </a:cubicBezTo>
                  <a:lnTo>
                    <a:pt x="886611" y="220257"/>
                  </a:lnTo>
                  <a:cubicBezTo>
                    <a:pt x="886611" y="317440"/>
                    <a:pt x="807828" y="396223"/>
                    <a:pt x="710645" y="396223"/>
                  </a:cubicBezTo>
                  <a:lnTo>
                    <a:pt x="175966" y="396223"/>
                  </a:lnTo>
                  <a:cubicBezTo>
                    <a:pt x="78783" y="396223"/>
                    <a:pt x="0" y="317440"/>
                    <a:pt x="0" y="220257"/>
                  </a:cubicBezTo>
                  <a:lnTo>
                    <a:pt x="0" y="175966"/>
                  </a:lnTo>
                  <a:cubicBezTo>
                    <a:pt x="0" y="78783"/>
                    <a:pt x="78783" y="0"/>
                    <a:pt x="175966"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5" name="Google Shape;335;p33"/>
            <p:cNvSpPr txBox="1"/>
            <p:nvPr/>
          </p:nvSpPr>
          <p:spPr>
            <a:xfrm>
              <a:off x="0" y="-38100"/>
              <a:ext cx="886611" cy="434323"/>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rPr b="1" i="0" lang="en" sz="900" u="none" cap="none" strike="noStrike">
                  <a:solidFill>
                    <a:srgbClr val="FFFFFF"/>
                  </a:solidFill>
                  <a:latin typeface="Inter"/>
                  <a:ea typeface="Inter"/>
                  <a:cs typeface="Inter"/>
                  <a:sym typeface="Inter"/>
                </a:rPr>
                <a:t>Hyperparameter Tuning</a:t>
              </a:r>
              <a:endParaRPr sz="700"/>
            </a:p>
          </p:txBody>
        </p:sp>
      </p:grpSp>
      <p:grpSp>
        <p:nvGrpSpPr>
          <p:cNvPr id="336" name="Google Shape;336;p33"/>
          <p:cNvGrpSpPr/>
          <p:nvPr/>
        </p:nvGrpSpPr>
        <p:grpSpPr>
          <a:xfrm>
            <a:off x="7021613" y="3188379"/>
            <a:ext cx="1121913" cy="415221"/>
            <a:chOff x="0" y="-38100"/>
            <a:chExt cx="886611" cy="328135"/>
          </a:xfrm>
        </p:grpSpPr>
        <p:sp>
          <p:nvSpPr>
            <p:cNvPr id="337" name="Google Shape;337;p33"/>
            <p:cNvSpPr/>
            <p:nvPr/>
          </p:nvSpPr>
          <p:spPr>
            <a:xfrm>
              <a:off x="0" y="0"/>
              <a:ext cx="886611" cy="290035"/>
            </a:xfrm>
            <a:custGeom>
              <a:rect b="b" l="l" r="r" t="t"/>
              <a:pathLst>
                <a:path extrusionOk="0" h="290035" w="886611">
                  <a:moveTo>
                    <a:pt x="145018" y="0"/>
                  </a:moveTo>
                  <a:lnTo>
                    <a:pt x="741594" y="0"/>
                  </a:lnTo>
                  <a:cubicBezTo>
                    <a:pt x="780055" y="0"/>
                    <a:pt x="816940" y="15279"/>
                    <a:pt x="844137" y="42475"/>
                  </a:cubicBezTo>
                  <a:cubicBezTo>
                    <a:pt x="871333" y="69671"/>
                    <a:pt x="886611" y="106557"/>
                    <a:pt x="886611" y="145018"/>
                  </a:cubicBezTo>
                  <a:lnTo>
                    <a:pt x="886611" y="145018"/>
                  </a:lnTo>
                  <a:cubicBezTo>
                    <a:pt x="886611" y="225109"/>
                    <a:pt x="821685" y="290035"/>
                    <a:pt x="741594" y="290035"/>
                  </a:cubicBezTo>
                  <a:lnTo>
                    <a:pt x="145018" y="290035"/>
                  </a:lnTo>
                  <a:cubicBezTo>
                    <a:pt x="64927" y="290035"/>
                    <a:pt x="0" y="225109"/>
                    <a:pt x="0" y="145018"/>
                  </a:cubicBezTo>
                  <a:lnTo>
                    <a:pt x="0" y="145018"/>
                  </a:lnTo>
                  <a:cubicBezTo>
                    <a:pt x="0" y="64927"/>
                    <a:pt x="64927" y="0"/>
                    <a:pt x="145018"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8" name="Google Shape;338;p33"/>
            <p:cNvSpPr txBox="1"/>
            <p:nvPr/>
          </p:nvSpPr>
          <p:spPr>
            <a:xfrm>
              <a:off x="0" y="-38100"/>
              <a:ext cx="886611" cy="328135"/>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rPr b="1" i="0" lang="en" sz="900" u="none" cap="none" strike="noStrike">
                  <a:solidFill>
                    <a:srgbClr val="FFFFFF"/>
                  </a:solidFill>
                  <a:latin typeface="Inter"/>
                  <a:ea typeface="Inter"/>
                  <a:cs typeface="Inter"/>
                  <a:sym typeface="Inter"/>
                </a:rPr>
                <a:t>Penerapan Model</a:t>
              </a:r>
              <a:endParaRPr sz="700"/>
            </a:p>
          </p:txBody>
        </p:sp>
      </p:grpSp>
      <p:sp>
        <p:nvSpPr>
          <p:cNvPr id="339" name="Google Shape;339;p33"/>
          <p:cNvSpPr txBox="1"/>
          <p:nvPr/>
        </p:nvSpPr>
        <p:spPr>
          <a:xfrm>
            <a:off x="1320042" y="1910449"/>
            <a:ext cx="452012" cy="274494"/>
          </a:xfrm>
          <a:prstGeom prst="rect">
            <a:avLst/>
          </a:prstGeom>
          <a:noFill/>
          <a:ln>
            <a:noFill/>
          </a:ln>
        </p:spPr>
        <p:txBody>
          <a:bodyPr anchorCtr="0" anchor="t" bIns="0" lIns="0" spcFirstLastPara="1" rIns="0" wrap="square" tIns="0">
            <a:spAutoFit/>
          </a:bodyPr>
          <a:lstStyle/>
          <a:p>
            <a:pPr indent="0" lvl="0" marL="0" marR="0" rtl="0" algn="ctr">
              <a:lnSpc>
                <a:spcPct val="127016"/>
              </a:lnSpc>
              <a:spcBef>
                <a:spcPts val="0"/>
              </a:spcBef>
              <a:spcAft>
                <a:spcPts val="0"/>
              </a:spcAft>
              <a:buNone/>
            </a:pPr>
            <a:r>
              <a:rPr b="1" i="0" lang="en" sz="1700" u="none" cap="none" strike="noStrike">
                <a:solidFill>
                  <a:srgbClr val="000000"/>
                </a:solidFill>
                <a:latin typeface="Inter"/>
                <a:ea typeface="Inter"/>
                <a:cs typeface="Inter"/>
                <a:sym typeface="Inter"/>
              </a:rPr>
              <a:t>1</a:t>
            </a:r>
            <a:endParaRPr sz="700"/>
          </a:p>
        </p:txBody>
      </p:sp>
      <p:sp>
        <p:nvSpPr>
          <p:cNvPr id="340" name="Google Shape;340;p33"/>
          <p:cNvSpPr/>
          <p:nvPr/>
        </p:nvSpPr>
        <p:spPr>
          <a:xfrm>
            <a:off x="3374063" y="1704220"/>
            <a:ext cx="1194236" cy="1355960"/>
          </a:xfrm>
          <a:custGeom>
            <a:rect b="b" l="l" r="r" t="t"/>
            <a:pathLst>
              <a:path extrusionOk="0" h="2711919" w="2388472">
                <a:moveTo>
                  <a:pt x="0" y="0"/>
                </a:moveTo>
                <a:lnTo>
                  <a:pt x="2388473" y="0"/>
                </a:lnTo>
                <a:lnTo>
                  <a:pt x="2388473" y="2711918"/>
                </a:lnTo>
                <a:lnTo>
                  <a:pt x="0" y="2711918"/>
                </a:lnTo>
                <a:lnTo>
                  <a:pt x="0" y="0"/>
                </a:lnTo>
                <a:close/>
              </a:path>
            </a:pathLst>
          </a:custGeom>
          <a:blipFill rotWithShape="1">
            <a:blip r:embed="rId6">
              <a:alphaModFix/>
            </a:blip>
            <a:stretch>
              <a:fillRect b="0" l="-65546" r="-64401" t="0"/>
            </a:stretch>
          </a:blipFill>
          <a:ln>
            <a:noFill/>
          </a:ln>
        </p:spPr>
      </p:sp>
      <p:sp>
        <p:nvSpPr>
          <p:cNvPr id="341" name="Google Shape;341;p33"/>
          <p:cNvSpPr/>
          <p:nvPr/>
        </p:nvSpPr>
        <p:spPr>
          <a:xfrm>
            <a:off x="4568300" y="1704220"/>
            <a:ext cx="1194236" cy="1355960"/>
          </a:xfrm>
          <a:custGeom>
            <a:rect b="b" l="l" r="r" t="t"/>
            <a:pathLst>
              <a:path extrusionOk="0" h="2711919" w="2388472">
                <a:moveTo>
                  <a:pt x="0" y="0"/>
                </a:moveTo>
                <a:lnTo>
                  <a:pt x="2388472" y="0"/>
                </a:lnTo>
                <a:lnTo>
                  <a:pt x="2388472" y="2711918"/>
                </a:lnTo>
                <a:lnTo>
                  <a:pt x="0" y="2711918"/>
                </a:lnTo>
                <a:lnTo>
                  <a:pt x="0" y="0"/>
                </a:lnTo>
                <a:close/>
              </a:path>
            </a:pathLst>
          </a:custGeom>
          <a:blipFill rotWithShape="1">
            <a:blip r:embed="rId6">
              <a:alphaModFix/>
            </a:blip>
            <a:stretch>
              <a:fillRect b="0" l="-65546" r="-64401" t="0"/>
            </a:stretch>
          </a:blipFill>
          <a:ln>
            <a:noFill/>
          </a:ln>
        </p:spPr>
      </p:sp>
      <p:sp>
        <p:nvSpPr>
          <p:cNvPr id="342" name="Google Shape;342;p33"/>
          <p:cNvSpPr/>
          <p:nvPr/>
        </p:nvSpPr>
        <p:spPr>
          <a:xfrm>
            <a:off x="5762536" y="1704220"/>
            <a:ext cx="1194236" cy="1355960"/>
          </a:xfrm>
          <a:custGeom>
            <a:rect b="b" l="l" r="r" t="t"/>
            <a:pathLst>
              <a:path extrusionOk="0" h="2711919" w="2388472">
                <a:moveTo>
                  <a:pt x="0" y="0"/>
                </a:moveTo>
                <a:lnTo>
                  <a:pt x="2388473" y="0"/>
                </a:lnTo>
                <a:lnTo>
                  <a:pt x="2388473" y="2711918"/>
                </a:lnTo>
                <a:lnTo>
                  <a:pt x="0" y="2711918"/>
                </a:lnTo>
                <a:lnTo>
                  <a:pt x="0" y="0"/>
                </a:lnTo>
                <a:close/>
              </a:path>
            </a:pathLst>
          </a:custGeom>
          <a:blipFill rotWithShape="1">
            <a:blip r:embed="rId6">
              <a:alphaModFix/>
            </a:blip>
            <a:stretch>
              <a:fillRect b="0" l="-65546" r="-64401" t="0"/>
            </a:stretch>
          </a:blipFill>
          <a:ln>
            <a:noFill/>
          </a:ln>
        </p:spPr>
      </p:sp>
      <p:sp>
        <p:nvSpPr>
          <p:cNvPr id="343" name="Google Shape;343;p33"/>
          <p:cNvSpPr txBox="1"/>
          <p:nvPr/>
        </p:nvSpPr>
        <p:spPr>
          <a:xfrm>
            <a:off x="2550939" y="1910449"/>
            <a:ext cx="452012" cy="274494"/>
          </a:xfrm>
          <a:prstGeom prst="rect">
            <a:avLst/>
          </a:prstGeom>
          <a:noFill/>
          <a:ln>
            <a:noFill/>
          </a:ln>
        </p:spPr>
        <p:txBody>
          <a:bodyPr anchorCtr="0" anchor="t" bIns="0" lIns="0" spcFirstLastPara="1" rIns="0" wrap="square" tIns="0">
            <a:spAutoFit/>
          </a:bodyPr>
          <a:lstStyle/>
          <a:p>
            <a:pPr indent="0" lvl="0" marL="0" marR="0" rtl="0" algn="ctr">
              <a:lnSpc>
                <a:spcPct val="127016"/>
              </a:lnSpc>
              <a:spcBef>
                <a:spcPts val="0"/>
              </a:spcBef>
              <a:spcAft>
                <a:spcPts val="0"/>
              </a:spcAft>
              <a:buNone/>
            </a:pPr>
            <a:r>
              <a:rPr b="1" i="0" lang="en" sz="1700" u="none" cap="none" strike="noStrike">
                <a:solidFill>
                  <a:srgbClr val="000000"/>
                </a:solidFill>
                <a:latin typeface="Inter"/>
                <a:ea typeface="Inter"/>
                <a:cs typeface="Inter"/>
                <a:sym typeface="Inter"/>
              </a:rPr>
              <a:t>2</a:t>
            </a:r>
            <a:endParaRPr sz="700"/>
          </a:p>
        </p:txBody>
      </p:sp>
      <p:sp>
        <p:nvSpPr>
          <p:cNvPr id="344" name="Google Shape;344;p33"/>
          <p:cNvSpPr txBox="1"/>
          <p:nvPr/>
        </p:nvSpPr>
        <p:spPr>
          <a:xfrm>
            <a:off x="3745175" y="1910449"/>
            <a:ext cx="452012" cy="274494"/>
          </a:xfrm>
          <a:prstGeom prst="rect">
            <a:avLst/>
          </a:prstGeom>
          <a:noFill/>
          <a:ln>
            <a:noFill/>
          </a:ln>
        </p:spPr>
        <p:txBody>
          <a:bodyPr anchorCtr="0" anchor="t" bIns="0" lIns="0" spcFirstLastPara="1" rIns="0" wrap="square" tIns="0">
            <a:spAutoFit/>
          </a:bodyPr>
          <a:lstStyle/>
          <a:p>
            <a:pPr indent="0" lvl="0" marL="0" marR="0" rtl="0" algn="ctr">
              <a:lnSpc>
                <a:spcPct val="127016"/>
              </a:lnSpc>
              <a:spcBef>
                <a:spcPts val="0"/>
              </a:spcBef>
              <a:spcAft>
                <a:spcPts val="0"/>
              </a:spcAft>
              <a:buNone/>
            </a:pPr>
            <a:r>
              <a:rPr b="1" i="0" lang="en" sz="1700" u="none" cap="none" strike="noStrike">
                <a:solidFill>
                  <a:srgbClr val="000000"/>
                </a:solidFill>
                <a:latin typeface="Inter"/>
                <a:ea typeface="Inter"/>
                <a:cs typeface="Inter"/>
                <a:sym typeface="Inter"/>
              </a:rPr>
              <a:t>3</a:t>
            </a:r>
            <a:endParaRPr sz="700"/>
          </a:p>
        </p:txBody>
      </p:sp>
      <p:sp>
        <p:nvSpPr>
          <p:cNvPr id="345" name="Google Shape;345;p33"/>
          <p:cNvSpPr txBox="1"/>
          <p:nvPr/>
        </p:nvSpPr>
        <p:spPr>
          <a:xfrm>
            <a:off x="4937661" y="1910449"/>
            <a:ext cx="452012" cy="274494"/>
          </a:xfrm>
          <a:prstGeom prst="rect">
            <a:avLst/>
          </a:prstGeom>
          <a:noFill/>
          <a:ln>
            <a:noFill/>
          </a:ln>
        </p:spPr>
        <p:txBody>
          <a:bodyPr anchorCtr="0" anchor="t" bIns="0" lIns="0" spcFirstLastPara="1" rIns="0" wrap="square" tIns="0">
            <a:spAutoFit/>
          </a:bodyPr>
          <a:lstStyle/>
          <a:p>
            <a:pPr indent="0" lvl="0" marL="0" marR="0" rtl="0" algn="ctr">
              <a:lnSpc>
                <a:spcPct val="127016"/>
              </a:lnSpc>
              <a:spcBef>
                <a:spcPts val="0"/>
              </a:spcBef>
              <a:spcAft>
                <a:spcPts val="0"/>
              </a:spcAft>
              <a:buNone/>
            </a:pPr>
            <a:r>
              <a:rPr b="1" i="0" lang="en" sz="1700" u="none" cap="none" strike="noStrike">
                <a:solidFill>
                  <a:srgbClr val="000000"/>
                </a:solidFill>
                <a:latin typeface="Inter"/>
                <a:ea typeface="Inter"/>
                <a:cs typeface="Inter"/>
                <a:sym typeface="Inter"/>
              </a:rPr>
              <a:t>4</a:t>
            </a:r>
            <a:endParaRPr sz="700"/>
          </a:p>
        </p:txBody>
      </p:sp>
      <p:sp>
        <p:nvSpPr>
          <p:cNvPr id="346" name="Google Shape;346;p33"/>
          <p:cNvSpPr txBox="1"/>
          <p:nvPr/>
        </p:nvSpPr>
        <p:spPr>
          <a:xfrm>
            <a:off x="6128135" y="1910449"/>
            <a:ext cx="452012" cy="274494"/>
          </a:xfrm>
          <a:prstGeom prst="rect">
            <a:avLst/>
          </a:prstGeom>
          <a:noFill/>
          <a:ln>
            <a:noFill/>
          </a:ln>
        </p:spPr>
        <p:txBody>
          <a:bodyPr anchorCtr="0" anchor="t" bIns="0" lIns="0" spcFirstLastPara="1" rIns="0" wrap="square" tIns="0">
            <a:spAutoFit/>
          </a:bodyPr>
          <a:lstStyle/>
          <a:p>
            <a:pPr indent="0" lvl="0" marL="0" marR="0" rtl="0" algn="ctr">
              <a:lnSpc>
                <a:spcPct val="127016"/>
              </a:lnSpc>
              <a:spcBef>
                <a:spcPts val="0"/>
              </a:spcBef>
              <a:spcAft>
                <a:spcPts val="0"/>
              </a:spcAft>
              <a:buNone/>
            </a:pPr>
            <a:r>
              <a:rPr b="1" i="0" lang="en" sz="1700" u="none" cap="none" strike="noStrike">
                <a:solidFill>
                  <a:srgbClr val="000000"/>
                </a:solidFill>
                <a:latin typeface="Inter"/>
                <a:ea typeface="Inter"/>
                <a:cs typeface="Inter"/>
                <a:sym typeface="Inter"/>
              </a:rPr>
              <a:t>5</a:t>
            </a:r>
            <a:endParaRPr sz="700"/>
          </a:p>
        </p:txBody>
      </p:sp>
      <p:sp>
        <p:nvSpPr>
          <p:cNvPr id="347" name="Google Shape;347;p33"/>
          <p:cNvSpPr txBox="1"/>
          <p:nvPr/>
        </p:nvSpPr>
        <p:spPr>
          <a:xfrm>
            <a:off x="7297441" y="1910449"/>
            <a:ext cx="452012" cy="274494"/>
          </a:xfrm>
          <a:prstGeom prst="rect">
            <a:avLst/>
          </a:prstGeom>
          <a:noFill/>
          <a:ln>
            <a:noFill/>
          </a:ln>
        </p:spPr>
        <p:txBody>
          <a:bodyPr anchorCtr="0" anchor="t" bIns="0" lIns="0" spcFirstLastPara="1" rIns="0" wrap="square" tIns="0">
            <a:spAutoFit/>
          </a:bodyPr>
          <a:lstStyle/>
          <a:p>
            <a:pPr indent="0" lvl="0" marL="0" marR="0" rtl="0" algn="ctr">
              <a:lnSpc>
                <a:spcPct val="127016"/>
              </a:lnSpc>
              <a:spcBef>
                <a:spcPts val="0"/>
              </a:spcBef>
              <a:spcAft>
                <a:spcPts val="0"/>
              </a:spcAft>
              <a:buNone/>
            </a:pPr>
            <a:r>
              <a:rPr b="1" i="0" lang="en" sz="1700" u="none" cap="none" strike="noStrike">
                <a:solidFill>
                  <a:srgbClr val="000000"/>
                </a:solidFill>
                <a:latin typeface="Inter"/>
                <a:ea typeface="Inter"/>
                <a:cs typeface="Inter"/>
                <a:sym typeface="Inter"/>
              </a:rPr>
              <a:t>6</a:t>
            </a:r>
            <a:endParaRPr sz="700"/>
          </a:p>
        </p:txBody>
      </p:sp>
      <p:grpSp>
        <p:nvGrpSpPr>
          <p:cNvPr id="348" name="Google Shape;348;p33"/>
          <p:cNvGrpSpPr/>
          <p:nvPr/>
        </p:nvGrpSpPr>
        <p:grpSpPr>
          <a:xfrm>
            <a:off x="2197786" y="3201370"/>
            <a:ext cx="1087909" cy="415221"/>
            <a:chOff x="0" y="-38100"/>
            <a:chExt cx="859739" cy="328135"/>
          </a:xfrm>
        </p:grpSpPr>
        <p:sp>
          <p:nvSpPr>
            <p:cNvPr id="349" name="Google Shape;349;p33"/>
            <p:cNvSpPr/>
            <p:nvPr/>
          </p:nvSpPr>
          <p:spPr>
            <a:xfrm>
              <a:off x="0" y="0"/>
              <a:ext cx="859739" cy="290035"/>
            </a:xfrm>
            <a:custGeom>
              <a:rect b="b" l="l" r="r" t="t"/>
              <a:pathLst>
                <a:path extrusionOk="0" h="290035" w="859739">
                  <a:moveTo>
                    <a:pt x="145018" y="0"/>
                  </a:moveTo>
                  <a:lnTo>
                    <a:pt x="714721" y="0"/>
                  </a:lnTo>
                  <a:cubicBezTo>
                    <a:pt x="794812" y="0"/>
                    <a:pt x="859739" y="64927"/>
                    <a:pt x="859739" y="145018"/>
                  </a:cubicBezTo>
                  <a:lnTo>
                    <a:pt x="859739" y="145018"/>
                  </a:lnTo>
                  <a:cubicBezTo>
                    <a:pt x="859739" y="183479"/>
                    <a:pt x="844460" y="220365"/>
                    <a:pt x="817264" y="247561"/>
                  </a:cubicBezTo>
                  <a:cubicBezTo>
                    <a:pt x="790068" y="274757"/>
                    <a:pt x="753182" y="290035"/>
                    <a:pt x="714721" y="290035"/>
                  </a:cubicBezTo>
                  <a:lnTo>
                    <a:pt x="145018" y="290035"/>
                  </a:lnTo>
                  <a:cubicBezTo>
                    <a:pt x="64927" y="290035"/>
                    <a:pt x="0" y="225109"/>
                    <a:pt x="0" y="145018"/>
                  </a:cubicBezTo>
                  <a:lnTo>
                    <a:pt x="0" y="145018"/>
                  </a:lnTo>
                  <a:cubicBezTo>
                    <a:pt x="0" y="64927"/>
                    <a:pt x="64927" y="0"/>
                    <a:pt x="145018" y="0"/>
                  </a:cubicBezTo>
                  <a:close/>
                </a:path>
              </a:pathLst>
            </a:custGeom>
            <a:solidFill>
              <a:srgbClr val="25700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0" name="Google Shape;350;p33"/>
            <p:cNvSpPr txBox="1"/>
            <p:nvPr/>
          </p:nvSpPr>
          <p:spPr>
            <a:xfrm>
              <a:off x="0" y="-38100"/>
              <a:ext cx="859738" cy="328135"/>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rPr b="1" i="0" lang="en" sz="900" u="none" cap="none" strike="noStrike">
                  <a:solidFill>
                    <a:srgbClr val="FFFFFF"/>
                  </a:solidFill>
                  <a:latin typeface="Inter"/>
                  <a:ea typeface="Inter"/>
                  <a:cs typeface="Inter"/>
                  <a:sym typeface="Inter"/>
                </a:rPr>
                <a:t>EDA</a:t>
              </a:r>
              <a:endParaRPr sz="700"/>
            </a:p>
          </p:txBody>
        </p:sp>
      </p:grpSp>
      <p:grpSp>
        <p:nvGrpSpPr>
          <p:cNvPr id="351" name="Google Shape;351;p33"/>
          <p:cNvGrpSpPr/>
          <p:nvPr/>
        </p:nvGrpSpPr>
        <p:grpSpPr>
          <a:xfrm rot="2296705">
            <a:off x="-229218" y="-627484"/>
            <a:ext cx="936208" cy="2013072"/>
            <a:chOff x="0" y="-38100"/>
            <a:chExt cx="493147" cy="1060384"/>
          </a:xfrm>
        </p:grpSpPr>
        <p:sp>
          <p:nvSpPr>
            <p:cNvPr id="352" name="Google Shape;352;p33"/>
            <p:cNvSpPr/>
            <p:nvPr/>
          </p:nvSpPr>
          <p:spPr>
            <a:xfrm>
              <a:off x="0" y="0"/>
              <a:ext cx="493147" cy="1022284"/>
            </a:xfrm>
            <a:custGeom>
              <a:rect b="b" l="l" r="r" t="t"/>
              <a:pathLst>
                <a:path extrusionOk="0" h="1022284" w="493147">
                  <a:moveTo>
                    <a:pt x="0" y="0"/>
                  </a:moveTo>
                  <a:lnTo>
                    <a:pt x="493147" y="0"/>
                  </a:lnTo>
                  <a:lnTo>
                    <a:pt x="493147" y="1022284"/>
                  </a:lnTo>
                  <a:lnTo>
                    <a:pt x="0" y="1022284"/>
                  </a:lnTo>
                  <a:close/>
                </a:path>
              </a:pathLst>
            </a:custGeom>
            <a:solidFill>
              <a:srgbClr val="545454"/>
            </a:solidFill>
            <a:ln>
              <a:noFill/>
            </a:ln>
          </p:spPr>
        </p:sp>
        <p:sp>
          <p:nvSpPr>
            <p:cNvPr id="353" name="Google Shape;353;p33"/>
            <p:cNvSpPr txBox="1"/>
            <p:nvPr/>
          </p:nvSpPr>
          <p:spPr>
            <a:xfrm>
              <a:off x="0" y="-38100"/>
              <a:ext cx="493147" cy="1060384"/>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354" name="Google Shape;354;p33"/>
          <p:cNvCxnSpPr/>
          <p:nvPr/>
        </p:nvCxnSpPr>
        <p:spPr>
          <a:xfrm flipH="1">
            <a:off x="-740897" y="300422"/>
            <a:ext cx="1354221" cy="1716069"/>
          </a:xfrm>
          <a:prstGeom prst="straightConnector1">
            <a:avLst/>
          </a:prstGeom>
          <a:noFill/>
          <a:ln cap="flat" cmpd="sng" w="57150">
            <a:solidFill>
              <a:srgbClr val="FFFFFF"/>
            </a:solidFill>
            <a:prstDash val="solid"/>
            <a:round/>
            <a:headEnd len="sm" w="sm" type="none"/>
            <a:tailEnd len="sm" w="sm" type="none"/>
          </a:ln>
        </p:spPr>
      </p:cxnSp>
      <p:cxnSp>
        <p:nvCxnSpPr>
          <p:cNvPr id="355" name="Google Shape;355;p33"/>
          <p:cNvCxnSpPr/>
          <p:nvPr/>
        </p:nvCxnSpPr>
        <p:spPr>
          <a:xfrm flipH="1">
            <a:off x="-1032117" y="296333"/>
            <a:ext cx="1354221" cy="1716068"/>
          </a:xfrm>
          <a:prstGeom prst="straightConnector1">
            <a:avLst/>
          </a:prstGeom>
          <a:noFill/>
          <a:ln cap="flat" cmpd="sng" w="57150">
            <a:solidFill>
              <a:srgbClr val="FFFFFF"/>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